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4"/>
  </p:notesMasterIdLst>
  <p:sldIdLst>
    <p:sldId id="259" r:id="rId5"/>
    <p:sldId id="296" r:id="rId6"/>
    <p:sldId id="288" r:id="rId7"/>
    <p:sldId id="260" r:id="rId8"/>
    <p:sldId id="289" r:id="rId9"/>
    <p:sldId id="294" r:id="rId10"/>
    <p:sldId id="292" r:id="rId11"/>
    <p:sldId id="293" r:id="rId12"/>
    <p:sldId id="295"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986" autoAdjust="0"/>
    <p:restoredTop sz="86562" autoAdjust="0"/>
  </p:normalViewPr>
  <p:slideViewPr>
    <p:cSldViewPr snapToGrid="0">
      <p:cViewPr varScale="1">
        <p:scale>
          <a:sx n="68" d="100"/>
          <a:sy n="68" d="100"/>
        </p:scale>
        <p:origin x="1051" y="58"/>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81" d="100"/>
          <a:sy n="81" d="100"/>
        </p:scale>
        <p:origin x="3042" y="10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ableStyles" Target="tableStyle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presProps" Target="presProps.xml"/><Relationship Id="rId10" Type="http://schemas.openxmlformats.org/officeDocument/2006/relationships/slide" Target="slides/slide6.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D0FCF9F-91BD-4ECF-9856-5214A5537892}" type="datetimeFigureOut">
              <a:rPr lang="en-US" smtClean="0"/>
              <a:t>6/30/2023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4073381-A661-4DB6-A78D-B1CD5B1302C4}" type="slidenum">
              <a:rPr lang="en-US" smtClean="0"/>
              <a:t>‹#›</a:t>
            </a:fld>
            <a:endParaRPr lang="en-US"/>
          </a:p>
        </p:txBody>
      </p:sp>
    </p:spTree>
    <p:extLst>
      <p:ext uri="{BB962C8B-B14F-4D97-AF65-F5344CB8AC3E}">
        <p14:creationId xmlns:p14="http://schemas.microsoft.com/office/powerpoint/2010/main" val="12480618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is DM </a:t>
            </a:r>
          </a:p>
          <a:p>
            <a:r>
              <a:rPr lang="en-US" dirty="0"/>
              <a:t>Why is it important </a:t>
            </a:r>
          </a:p>
          <a:p>
            <a:r>
              <a:rPr lang="en-US" dirty="0"/>
              <a:t>How do we do it for CO </a:t>
            </a:r>
          </a:p>
        </p:txBody>
      </p:sp>
      <p:sp>
        <p:nvSpPr>
          <p:cNvPr id="4" name="Slide Number Placeholder 3"/>
          <p:cNvSpPr>
            <a:spLocks noGrp="1"/>
          </p:cNvSpPr>
          <p:nvPr>
            <p:ph type="sldNum" sz="quarter" idx="5"/>
          </p:nvPr>
        </p:nvSpPr>
        <p:spPr/>
        <p:txBody>
          <a:bodyPr/>
          <a:lstStyle/>
          <a:p>
            <a:fld id="{84073381-A661-4DB6-A78D-B1CD5B1302C4}" type="slidenum">
              <a:rPr lang="en-US" smtClean="0"/>
              <a:t>1</a:t>
            </a:fld>
            <a:endParaRPr lang="en-US"/>
          </a:p>
        </p:txBody>
      </p:sp>
    </p:spTree>
    <p:extLst>
      <p:ext uri="{BB962C8B-B14F-4D97-AF65-F5344CB8AC3E}">
        <p14:creationId xmlns:p14="http://schemas.microsoft.com/office/powerpoint/2010/main" val="326344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is DM </a:t>
            </a:r>
          </a:p>
          <a:p>
            <a:r>
              <a:rPr lang="en-US" dirty="0"/>
              <a:t>Why is it important </a:t>
            </a:r>
          </a:p>
          <a:p>
            <a:r>
              <a:rPr lang="en-US" dirty="0"/>
              <a:t>How do we do it for CO </a:t>
            </a:r>
          </a:p>
        </p:txBody>
      </p:sp>
      <p:sp>
        <p:nvSpPr>
          <p:cNvPr id="4" name="Slide Number Placeholder 3"/>
          <p:cNvSpPr>
            <a:spLocks noGrp="1"/>
          </p:cNvSpPr>
          <p:nvPr>
            <p:ph type="sldNum" sz="quarter" idx="5"/>
          </p:nvPr>
        </p:nvSpPr>
        <p:spPr/>
        <p:txBody>
          <a:bodyPr/>
          <a:lstStyle/>
          <a:p>
            <a:fld id="{84073381-A661-4DB6-A78D-B1CD5B1302C4}" type="slidenum">
              <a:rPr lang="en-US" smtClean="0"/>
              <a:t>2</a:t>
            </a:fld>
            <a:endParaRPr lang="en-US"/>
          </a:p>
        </p:txBody>
      </p:sp>
    </p:spTree>
    <p:extLst>
      <p:ext uri="{BB962C8B-B14F-4D97-AF65-F5344CB8AC3E}">
        <p14:creationId xmlns:p14="http://schemas.microsoft.com/office/powerpoint/2010/main" val="21611900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sz="1200" b="1" dirty="0">
                <a:effectLst/>
                <a:latin typeface="Calibri" panose="020F0502020204030204" pitchFamily="34" charset="0"/>
                <a:ea typeface="Calibri" panose="020F0502020204030204" pitchFamily="34" charset="0"/>
              </a:rPr>
              <a:t>Background </a:t>
            </a:r>
            <a:endParaRPr lang="en-NZ" sz="1200" dirty="0">
              <a:effectLst/>
              <a:latin typeface="Calibri" panose="020F0502020204030204" pitchFamily="34" charset="0"/>
              <a:ea typeface="Calibri" panose="020F0502020204030204" pitchFamily="34" charset="0"/>
            </a:endParaRPr>
          </a:p>
          <a:p>
            <a:r>
              <a:rPr lang="en-NZ" sz="1200" dirty="0">
                <a:effectLst/>
                <a:latin typeface="Calibri" panose="020F0502020204030204" pitchFamily="34" charset="0"/>
                <a:ea typeface="Calibri" panose="020F0502020204030204" pitchFamily="34" charset="0"/>
              </a:rPr>
              <a:t>In 2018 a review and subsequent recommendations were made on how the tourism function of Council was managed and governed. The review found there was significant benefit to retaining the tourism function within Council, rather than pulling it out as a stand-alone RTO or EDA. There was continued support for the tourism function to remain in-house. </a:t>
            </a:r>
          </a:p>
          <a:p>
            <a:r>
              <a:rPr lang="en-NZ" sz="1200" dirty="0">
                <a:effectLst/>
                <a:latin typeface="Calibri" panose="020F0502020204030204" pitchFamily="34" charset="0"/>
                <a:ea typeface="Calibri" panose="020F0502020204030204" pitchFamily="34" charset="0"/>
              </a:rPr>
              <a:t> </a:t>
            </a:r>
          </a:p>
          <a:p>
            <a:r>
              <a:rPr lang="en-NZ" sz="1200" dirty="0">
                <a:effectLst/>
                <a:latin typeface="Calibri" panose="020F0502020204030204" pitchFamily="34" charset="0"/>
                <a:ea typeface="Calibri" panose="020F0502020204030204" pitchFamily="34" charset="0"/>
              </a:rPr>
              <a:t>The significant change was introducing an external Tourism Advisory </a:t>
            </a:r>
            <a:r>
              <a:rPr lang="en-NZ" dirty="0">
                <a:latin typeface="Calibri" panose="020F0502020204030204" pitchFamily="34" charset="0"/>
                <a:ea typeface="Calibri" panose="020F0502020204030204" pitchFamily="34" charset="0"/>
              </a:rPr>
              <a:t>B</a:t>
            </a:r>
            <a:r>
              <a:rPr lang="en-NZ" sz="1200" dirty="0">
                <a:effectLst/>
                <a:latin typeface="Calibri" panose="020F0502020204030204" pitchFamily="34" charset="0"/>
                <a:ea typeface="Calibri" panose="020F0502020204030204" pitchFamily="34" charset="0"/>
              </a:rPr>
              <a:t>oard, which gave additional support and assistance to the existing tourism team in an advisory capacity. Councillors were still the key decision makers in regard to mandate and funding of the tourism function. </a:t>
            </a:r>
          </a:p>
          <a:p>
            <a:r>
              <a:rPr lang="en-NZ" sz="1200" dirty="0">
                <a:effectLst/>
                <a:latin typeface="Calibri" panose="020F0502020204030204" pitchFamily="34" charset="0"/>
                <a:ea typeface="Calibri" panose="020F0502020204030204" pitchFamily="34" charset="0"/>
              </a:rPr>
              <a:t> </a:t>
            </a:r>
          </a:p>
          <a:p>
            <a:r>
              <a:rPr lang="en-NZ" sz="1200" dirty="0">
                <a:effectLst/>
                <a:latin typeface="Calibri" panose="020F0502020204030204" pitchFamily="34" charset="0"/>
                <a:ea typeface="Calibri" panose="020F0502020204030204" pitchFamily="34" charset="0"/>
              </a:rPr>
              <a:t>The ‘TAB’ enabled the tourism team to thrive, bringing in significant connection to national and international initiatives and widening the view of the collective to look at opportunities beyond Central Otago. </a:t>
            </a:r>
          </a:p>
          <a:p>
            <a:r>
              <a:rPr lang="en-NZ" sz="1200" i="1" dirty="0">
                <a:effectLst/>
                <a:latin typeface="Calibri" panose="020F0502020204030204" pitchFamily="34" charset="0"/>
                <a:ea typeface="Calibri" panose="020F0502020204030204" pitchFamily="34" charset="0"/>
              </a:rPr>
              <a:t>Su</a:t>
            </a:r>
            <a:r>
              <a:rPr lang="en-NZ" i="1" dirty="0">
                <a:latin typeface="Calibri" panose="020F0502020204030204" pitchFamily="34" charset="0"/>
                <a:ea typeface="Calibri" panose="020F0502020204030204" pitchFamily="34" charset="0"/>
              </a:rPr>
              <a:t>e Sullivan, Susan Hogue McKenzie, Karen Jefferson, David Ritchie, Rudi Bauer, Mayor Tim Cadogan</a:t>
            </a:r>
            <a:endParaRPr lang="en-NZ" sz="1200" i="1" dirty="0">
              <a:effectLst/>
              <a:latin typeface="Calibri" panose="020F0502020204030204" pitchFamily="34" charset="0"/>
              <a:ea typeface="Calibri" panose="020F0502020204030204" pitchFamily="34" charset="0"/>
            </a:endParaRPr>
          </a:p>
          <a:p>
            <a:endParaRPr lang="en-NZ" sz="1200" dirty="0">
              <a:effectLst/>
              <a:latin typeface="Calibri" panose="020F0502020204030204" pitchFamily="34" charset="0"/>
              <a:ea typeface="Calibri" panose="020F0502020204030204" pitchFamily="34" charset="0"/>
            </a:endParaRPr>
          </a:p>
          <a:p>
            <a:r>
              <a:rPr lang="en-NZ" sz="1200" dirty="0">
                <a:effectLst/>
                <a:latin typeface="Calibri" panose="020F0502020204030204" pitchFamily="34" charset="0"/>
                <a:ea typeface="Calibri" panose="020F0502020204030204" pitchFamily="34" charset="0"/>
              </a:rPr>
              <a:t>The function of the tourism team of council is primarily promotion and management of tourism in the district. The advisory board appointments have been made in a way to strike balance between promotion and management, and also in region and out of region expertise. </a:t>
            </a:r>
          </a:p>
        </p:txBody>
      </p:sp>
      <p:sp>
        <p:nvSpPr>
          <p:cNvPr id="4" name="Slide Number Placeholder 3"/>
          <p:cNvSpPr>
            <a:spLocks noGrp="1"/>
          </p:cNvSpPr>
          <p:nvPr>
            <p:ph type="sldNum" sz="quarter" idx="5"/>
          </p:nvPr>
        </p:nvSpPr>
        <p:spPr/>
        <p:txBody>
          <a:bodyPr/>
          <a:lstStyle/>
          <a:p>
            <a:fld id="{84073381-A661-4DB6-A78D-B1CD5B1302C4}" type="slidenum">
              <a:rPr lang="en-US" smtClean="0"/>
              <a:t>3</a:t>
            </a:fld>
            <a:endParaRPr lang="en-US"/>
          </a:p>
        </p:txBody>
      </p:sp>
    </p:spTree>
    <p:extLst>
      <p:ext uri="{BB962C8B-B14F-4D97-AF65-F5344CB8AC3E}">
        <p14:creationId xmlns:p14="http://schemas.microsoft.com/office/powerpoint/2010/main" val="25167811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sz="1200" b="1" dirty="0">
                <a:effectLst/>
                <a:latin typeface="Calibri" panose="020F0502020204030204" pitchFamily="34" charset="0"/>
                <a:ea typeface="Calibri" panose="020F0502020204030204" pitchFamily="34" charset="0"/>
              </a:rPr>
              <a:t>Future thinking – what we needed</a:t>
            </a:r>
            <a:endParaRPr lang="en-NZ" sz="1200" dirty="0">
              <a:effectLst/>
              <a:latin typeface="Calibri" panose="020F0502020204030204" pitchFamily="34" charset="0"/>
              <a:ea typeface="Calibri" panose="020F0502020204030204" pitchFamily="34" charset="0"/>
            </a:endParaRPr>
          </a:p>
          <a:p>
            <a:r>
              <a:rPr lang="en-NZ" sz="1200" dirty="0">
                <a:effectLst/>
                <a:latin typeface="Calibri" panose="020F0502020204030204" pitchFamily="34" charset="0"/>
                <a:ea typeface="Calibri" panose="020F0502020204030204" pitchFamily="34" charset="0"/>
              </a:rPr>
              <a:t>As the tourism function set about delivering the Central Otago Destination Management Plan, the governance and leadership structure needed a review.     </a:t>
            </a:r>
          </a:p>
          <a:p>
            <a:endParaRPr lang="en-NZ" sz="1200" dirty="0">
              <a:effectLst/>
              <a:latin typeface="Calibri" panose="020F0502020204030204" pitchFamily="34" charset="0"/>
              <a:ea typeface="Calibri" panose="020F0502020204030204" pitchFamily="34" charset="0"/>
            </a:endParaRPr>
          </a:p>
          <a:p>
            <a:r>
              <a:rPr lang="en-NZ" sz="1200" dirty="0">
                <a:effectLst/>
                <a:latin typeface="Calibri" panose="020F0502020204030204" pitchFamily="34" charset="0"/>
                <a:ea typeface="Calibri" panose="020F0502020204030204" pitchFamily="34" charset="0"/>
              </a:rPr>
              <a:t>A discussion paper was put to the Tourism Advisory Board in July 2022. They supported the proposal to disestablish the existing board, and setup a new board </a:t>
            </a:r>
            <a:r>
              <a:rPr lang="en-NZ" dirty="0">
                <a:latin typeface="Calibri" panose="020F0502020204030204" pitchFamily="34" charset="0"/>
                <a:ea typeface="Calibri" panose="020F0502020204030204" pitchFamily="34" charset="0"/>
              </a:rPr>
              <a:t>with a renewed focus on supporting the implementation of the DMP. </a:t>
            </a:r>
            <a:r>
              <a:rPr lang="en-NZ" sz="1200" dirty="0">
                <a:effectLst/>
                <a:latin typeface="Calibri" panose="020F0502020204030204" pitchFamily="34" charset="0"/>
                <a:ea typeface="Calibri" panose="020F0502020204030204" pitchFamily="34" charset="0"/>
              </a:rPr>
              <a:t>Our new governance structure is reflective of the Tourism Advisory Board’s preference from that time.</a:t>
            </a:r>
          </a:p>
          <a:p>
            <a:r>
              <a:rPr lang="en-NZ" sz="1200" dirty="0">
                <a:effectLst/>
                <a:latin typeface="Calibri" panose="020F0502020204030204" pitchFamily="34" charset="0"/>
                <a:ea typeface="Calibri" panose="020F0502020204030204" pitchFamily="34" charset="0"/>
              </a:rPr>
              <a:t> </a:t>
            </a:r>
          </a:p>
          <a:p>
            <a:r>
              <a:rPr lang="en-NZ" sz="1200" dirty="0">
                <a:effectLst/>
                <a:latin typeface="Calibri" panose="020F0502020204030204" pitchFamily="34" charset="0"/>
                <a:ea typeface="Calibri" panose="020F0502020204030204" pitchFamily="34" charset="0"/>
              </a:rPr>
              <a:t>Considerations were standing with in the community, strategic vision for Central Otago, knowledge of funding functions, project management, knowledge of Central and local Government process, values of Regional Identity and Kai Tahu, partnership with mana whenua, youth leadership. </a:t>
            </a:r>
          </a:p>
          <a:p>
            <a:endParaRPr lang="en-NZ" sz="1200" dirty="0">
              <a:effectLst/>
              <a:latin typeface="Calibri" panose="020F0502020204030204" pitchFamily="34" charset="0"/>
              <a:ea typeface="Calibri" panose="020F0502020204030204" pitchFamily="34" charset="0"/>
            </a:endParaRPr>
          </a:p>
          <a:p>
            <a:r>
              <a:rPr lang="en-NZ" sz="1200" dirty="0">
                <a:effectLst/>
                <a:latin typeface="Calibri" panose="020F0502020204030204" pitchFamily="34" charset="0"/>
                <a:ea typeface="Calibri" panose="020F0502020204030204" pitchFamily="34" charset="0"/>
              </a:rPr>
              <a:t>Preference to have the majority of the governance group live within region but acknowledge the value of having an out of region view to bring balance. </a:t>
            </a:r>
          </a:p>
        </p:txBody>
      </p:sp>
      <p:sp>
        <p:nvSpPr>
          <p:cNvPr id="4" name="Slide Number Placeholder 3"/>
          <p:cNvSpPr>
            <a:spLocks noGrp="1"/>
          </p:cNvSpPr>
          <p:nvPr>
            <p:ph type="sldNum" sz="quarter" idx="5"/>
          </p:nvPr>
        </p:nvSpPr>
        <p:spPr/>
        <p:txBody>
          <a:bodyPr/>
          <a:lstStyle/>
          <a:p>
            <a:fld id="{84073381-A661-4DB6-A78D-B1CD5B1302C4}" type="slidenum">
              <a:rPr lang="en-US" smtClean="0"/>
              <a:t>4</a:t>
            </a:fld>
            <a:endParaRPr lang="en-US"/>
          </a:p>
        </p:txBody>
      </p:sp>
    </p:spTree>
    <p:extLst>
      <p:ext uri="{BB962C8B-B14F-4D97-AF65-F5344CB8AC3E}">
        <p14:creationId xmlns:p14="http://schemas.microsoft.com/office/powerpoint/2010/main" val="25084858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is DM </a:t>
            </a:r>
          </a:p>
          <a:p>
            <a:r>
              <a:rPr lang="en-US" dirty="0"/>
              <a:t>Why is it important </a:t>
            </a:r>
          </a:p>
          <a:p>
            <a:r>
              <a:rPr lang="en-US" dirty="0"/>
              <a:t>How do we do it for CO </a:t>
            </a:r>
          </a:p>
        </p:txBody>
      </p:sp>
      <p:sp>
        <p:nvSpPr>
          <p:cNvPr id="4" name="Slide Number Placeholder 3"/>
          <p:cNvSpPr>
            <a:spLocks noGrp="1"/>
          </p:cNvSpPr>
          <p:nvPr>
            <p:ph type="sldNum" sz="quarter" idx="5"/>
          </p:nvPr>
        </p:nvSpPr>
        <p:spPr/>
        <p:txBody>
          <a:bodyPr/>
          <a:lstStyle/>
          <a:p>
            <a:fld id="{84073381-A661-4DB6-A78D-B1CD5B1302C4}" type="slidenum">
              <a:rPr lang="en-US" smtClean="0"/>
              <a:t>5</a:t>
            </a:fld>
            <a:endParaRPr lang="en-US"/>
          </a:p>
        </p:txBody>
      </p:sp>
    </p:spTree>
    <p:extLst>
      <p:ext uri="{BB962C8B-B14F-4D97-AF65-F5344CB8AC3E}">
        <p14:creationId xmlns:p14="http://schemas.microsoft.com/office/powerpoint/2010/main" val="5431011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is DM </a:t>
            </a:r>
          </a:p>
          <a:p>
            <a:r>
              <a:rPr lang="en-US" dirty="0"/>
              <a:t>Why is it important </a:t>
            </a:r>
          </a:p>
          <a:p>
            <a:r>
              <a:rPr lang="en-US" dirty="0"/>
              <a:t>How do we do it for CO </a:t>
            </a:r>
          </a:p>
        </p:txBody>
      </p:sp>
      <p:sp>
        <p:nvSpPr>
          <p:cNvPr id="4" name="Slide Number Placeholder 3"/>
          <p:cNvSpPr>
            <a:spLocks noGrp="1"/>
          </p:cNvSpPr>
          <p:nvPr>
            <p:ph type="sldNum" sz="quarter" idx="5"/>
          </p:nvPr>
        </p:nvSpPr>
        <p:spPr/>
        <p:txBody>
          <a:bodyPr/>
          <a:lstStyle/>
          <a:p>
            <a:fld id="{84073381-A661-4DB6-A78D-B1CD5B1302C4}" type="slidenum">
              <a:rPr lang="en-US" smtClean="0"/>
              <a:t>6</a:t>
            </a:fld>
            <a:endParaRPr lang="en-US"/>
          </a:p>
        </p:txBody>
      </p:sp>
    </p:spTree>
    <p:extLst>
      <p:ext uri="{BB962C8B-B14F-4D97-AF65-F5344CB8AC3E}">
        <p14:creationId xmlns:p14="http://schemas.microsoft.com/office/powerpoint/2010/main" val="25677781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is DM </a:t>
            </a:r>
          </a:p>
          <a:p>
            <a:r>
              <a:rPr lang="en-US" dirty="0"/>
              <a:t>Why is it important </a:t>
            </a:r>
          </a:p>
          <a:p>
            <a:r>
              <a:rPr lang="en-US" dirty="0"/>
              <a:t>How do we do it for CO </a:t>
            </a:r>
          </a:p>
        </p:txBody>
      </p:sp>
      <p:sp>
        <p:nvSpPr>
          <p:cNvPr id="4" name="Slide Number Placeholder 3"/>
          <p:cNvSpPr>
            <a:spLocks noGrp="1"/>
          </p:cNvSpPr>
          <p:nvPr>
            <p:ph type="sldNum" sz="quarter" idx="5"/>
          </p:nvPr>
        </p:nvSpPr>
        <p:spPr/>
        <p:txBody>
          <a:bodyPr/>
          <a:lstStyle/>
          <a:p>
            <a:fld id="{84073381-A661-4DB6-A78D-B1CD5B1302C4}" type="slidenum">
              <a:rPr lang="en-US" smtClean="0"/>
              <a:t>7</a:t>
            </a:fld>
            <a:endParaRPr lang="en-US"/>
          </a:p>
        </p:txBody>
      </p:sp>
    </p:spTree>
    <p:extLst>
      <p:ext uri="{BB962C8B-B14F-4D97-AF65-F5344CB8AC3E}">
        <p14:creationId xmlns:p14="http://schemas.microsoft.com/office/powerpoint/2010/main" val="7324411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NZ" dirty="0"/>
              <a:t>Each building block within our DMP has a 50 year future state, as we journey on the path towards these states – we need to: </a:t>
            </a:r>
          </a:p>
          <a:p>
            <a:pPr marL="0" indent="0">
              <a:buNone/>
            </a:pPr>
            <a:endParaRPr lang="en-NZ" dirty="0"/>
          </a:p>
          <a:p>
            <a:pPr marL="457200" indent="-457200">
              <a:buAutoNum type="arabicPeriod"/>
            </a:pPr>
            <a:r>
              <a:rPr lang="en-NZ" dirty="0"/>
              <a:t>Actively serve a more diverse group of stakeholders, balancing the demands of economic growth and development with the need for shared custodianship of the environment, the aspirations of mana whenua and the diverse communities of Central Otago. </a:t>
            </a:r>
          </a:p>
          <a:p>
            <a:pPr marL="457200" indent="-457200">
              <a:buAutoNum type="arabicPeriod"/>
            </a:pPr>
            <a:endParaRPr lang="en-NZ" dirty="0"/>
          </a:p>
          <a:p>
            <a:pPr marL="457200" indent="-457200">
              <a:buAutoNum type="arabicPeriod"/>
            </a:pPr>
            <a:r>
              <a:rPr lang="en-NZ" dirty="0"/>
              <a:t>Accommodate the intergenerational and technological shifts that are re-shaping both these communities, and the motivations and travel styles of visitors in the markets in which Central Otago competes. </a:t>
            </a:r>
          </a:p>
          <a:p>
            <a:pPr marL="457200" indent="-457200">
              <a:buAutoNum type="arabicPeriod"/>
            </a:pPr>
            <a:endParaRPr lang="en-NZ" dirty="0"/>
          </a:p>
          <a:p>
            <a:pPr marL="457200" indent="-457200">
              <a:buAutoNum type="arabicPeriod"/>
            </a:pPr>
            <a:r>
              <a:rPr lang="en-NZ" dirty="0"/>
              <a:t>Be strategically aligned with other sectors of the Central Otago economy, with neighbouring regions and national partners, and able to flex with changes in policy and regulatory environments - locally, nationally and globally. </a:t>
            </a:r>
          </a:p>
          <a:p>
            <a:pPr marL="457200" indent="-457200">
              <a:buAutoNum type="arabicPeriod"/>
            </a:pPr>
            <a:endParaRPr lang="en-NZ" dirty="0"/>
          </a:p>
          <a:p>
            <a:pPr marL="457200" indent="-457200">
              <a:buAutoNum type="arabicPeriod"/>
            </a:pPr>
            <a:r>
              <a:rPr lang="en-NZ" dirty="0"/>
              <a:t>The complexity of planning in this environment is significant. That is where we believe that having both a compass and a road map can make a real difference. </a:t>
            </a:r>
            <a:endParaRPr lang="en-NZ" b="1" dirty="0"/>
          </a:p>
        </p:txBody>
      </p:sp>
      <p:sp>
        <p:nvSpPr>
          <p:cNvPr id="4" name="Slide Number Placeholder 3"/>
          <p:cNvSpPr>
            <a:spLocks noGrp="1"/>
          </p:cNvSpPr>
          <p:nvPr>
            <p:ph type="sldNum" sz="quarter" idx="5"/>
          </p:nvPr>
        </p:nvSpPr>
        <p:spPr/>
        <p:txBody>
          <a:bodyPr/>
          <a:lstStyle/>
          <a:p>
            <a:fld id="{84073381-A661-4DB6-A78D-B1CD5B1302C4}" type="slidenum">
              <a:rPr lang="en-US" smtClean="0"/>
              <a:t>8</a:t>
            </a:fld>
            <a:endParaRPr lang="en-US"/>
          </a:p>
        </p:txBody>
      </p:sp>
    </p:spTree>
    <p:extLst>
      <p:ext uri="{BB962C8B-B14F-4D97-AF65-F5344CB8AC3E}">
        <p14:creationId xmlns:p14="http://schemas.microsoft.com/office/powerpoint/2010/main" val="23621260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is DM </a:t>
            </a:r>
          </a:p>
          <a:p>
            <a:r>
              <a:rPr lang="en-US" dirty="0"/>
              <a:t>Why is it important </a:t>
            </a:r>
          </a:p>
          <a:p>
            <a:r>
              <a:rPr lang="en-US" dirty="0"/>
              <a:t>How do we do it for CO </a:t>
            </a:r>
          </a:p>
        </p:txBody>
      </p:sp>
      <p:sp>
        <p:nvSpPr>
          <p:cNvPr id="4" name="Slide Number Placeholder 3"/>
          <p:cNvSpPr>
            <a:spLocks noGrp="1"/>
          </p:cNvSpPr>
          <p:nvPr>
            <p:ph type="sldNum" sz="quarter" idx="5"/>
          </p:nvPr>
        </p:nvSpPr>
        <p:spPr/>
        <p:txBody>
          <a:bodyPr/>
          <a:lstStyle/>
          <a:p>
            <a:fld id="{84073381-A661-4DB6-A78D-B1CD5B1302C4}" type="slidenum">
              <a:rPr lang="en-US" smtClean="0"/>
              <a:t>9</a:t>
            </a:fld>
            <a:endParaRPr lang="en-US"/>
          </a:p>
        </p:txBody>
      </p:sp>
    </p:spTree>
    <p:extLst>
      <p:ext uri="{BB962C8B-B14F-4D97-AF65-F5344CB8AC3E}">
        <p14:creationId xmlns:p14="http://schemas.microsoft.com/office/powerpoint/2010/main" val="16336909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3F4F98-73DF-4EE2-3C90-FE91859050F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7197106-AF59-9CFF-B497-02AE2383D10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717FCDA-C11D-2443-8FBE-C921A1ADFDF4}"/>
              </a:ext>
            </a:extLst>
          </p:cNvPr>
          <p:cNvSpPr>
            <a:spLocks noGrp="1"/>
          </p:cNvSpPr>
          <p:nvPr>
            <p:ph type="dt" sz="half" idx="10"/>
          </p:nvPr>
        </p:nvSpPr>
        <p:spPr/>
        <p:txBody>
          <a:bodyPr/>
          <a:lstStyle/>
          <a:p>
            <a:fld id="{AF10E092-C029-4E9F-8694-30B7CDB3D1A1}" type="datetimeFigureOut">
              <a:rPr lang="en-US" smtClean="0"/>
              <a:t>6/30/2023</a:t>
            </a:fld>
            <a:endParaRPr lang="en-US"/>
          </a:p>
        </p:txBody>
      </p:sp>
      <p:sp>
        <p:nvSpPr>
          <p:cNvPr id="5" name="Footer Placeholder 4">
            <a:extLst>
              <a:ext uri="{FF2B5EF4-FFF2-40B4-BE49-F238E27FC236}">
                <a16:creationId xmlns:a16="http://schemas.microsoft.com/office/drawing/2014/main" id="{5A06BA3D-678A-EEC1-817B-ACF666F60AF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365D309-9615-FE0C-C4A3-A3D31ADDBE77}"/>
              </a:ext>
            </a:extLst>
          </p:cNvPr>
          <p:cNvSpPr>
            <a:spLocks noGrp="1"/>
          </p:cNvSpPr>
          <p:nvPr>
            <p:ph type="sldNum" sz="quarter" idx="12"/>
          </p:nvPr>
        </p:nvSpPr>
        <p:spPr/>
        <p:txBody>
          <a:bodyPr/>
          <a:lstStyle/>
          <a:p>
            <a:fld id="{201B4848-4F77-4621-B67A-50F136435243}" type="slidenum">
              <a:rPr lang="en-US" smtClean="0"/>
              <a:t>‹#›</a:t>
            </a:fld>
            <a:endParaRPr lang="en-US"/>
          </a:p>
        </p:txBody>
      </p:sp>
    </p:spTree>
    <p:extLst>
      <p:ext uri="{BB962C8B-B14F-4D97-AF65-F5344CB8AC3E}">
        <p14:creationId xmlns:p14="http://schemas.microsoft.com/office/powerpoint/2010/main" val="23341864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398CDD-7DB8-300F-136E-47CA1A1F815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F3DFD17-F179-6411-B5B9-C4785CD9DC4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671496C-652E-9A93-61B2-47496DF78B2F}"/>
              </a:ext>
            </a:extLst>
          </p:cNvPr>
          <p:cNvSpPr>
            <a:spLocks noGrp="1"/>
          </p:cNvSpPr>
          <p:nvPr>
            <p:ph type="dt" sz="half" idx="10"/>
          </p:nvPr>
        </p:nvSpPr>
        <p:spPr/>
        <p:txBody>
          <a:bodyPr/>
          <a:lstStyle/>
          <a:p>
            <a:fld id="{AF10E092-C029-4E9F-8694-30B7CDB3D1A1}" type="datetimeFigureOut">
              <a:rPr lang="en-US" smtClean="0"/>
              <a:t>6/30/2023</a:t>
            </a:fld>
            <a:endParaRPr lang="en-US"/>
          </a:p>
        </p:txBody>
      </p:sp>
      <p:sp>
        <p:nvSpPr>
          <p:cNvPr id="5" name="Footer Placeholder 4">
            <a:extLst>
              <a:ext uri="{FF2B5EF4-FFF2-40B4-BE49-F238E27FC236}">
                <a16:creationId xmlns:a16="http://schemas.microsoft.com/office/drawing/2014/main" id="{C67285D6-1B5E-67C2-6DAA-FAB9864C330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720DC8A-ECF7-3B21-67E0-680F8D70341A}"/>
              </a:ext>
            </a:extLst>
          </p:cNvPr>
          <p:cNvSpPr>
            <a:spLocks noGrp="1"/>
          </p:cNvSpPr>
          <p:nvPr>
            <p:ph type="sldNum" sz="quarter" idx="12"/>
          </p:nvPr>
        </p:nvSpPr>
        <p:spPr/>
        <p:txBody>
          <a:bodyPr/>
          <a:lstStyle/>
          <a:p>
            <a:fld id="{201B4848-4F77-4621-B67A-50F136435243}" type="slidenum">
              <a:rPr lang="en-US" smtClean="0"/>
              <a:t>‹#›</a:t>
            </a:fld>
            <a:endParaRPr lang="en-US"/>
          </a:p>
        </p:txBody>
      </p:sp>
    </p:spTree>
    <p:extLst>
      <p:ext uri="{BB962C8B-B14F-4D97-AF65-F5344CB8AC3E}">
        <p14:creationId xmlns:p14="http://schemas.microsoft.com/office/powerpoint/2010/main" val="22991129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3E63880-EDBF-A2BE-0244-8C1219C837B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C589F4C-2002-7E86-29F1-2D9CD462CB3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4C45C45-6D94-0900-F234-2555A91CB90B}"/>
              </a:ext>
            </a:extLst>
          </p:cNvPr>
          <p:cNvSpPr>
            <a:spLocks noGrp="1"/>
          </p:cNvSpPr>
          <p:nvPr>
            <p:ph type="dt" sz="half" idx="10"/>
          </p:nvPr>
        </p:nvSpPr>
        <p:spPr/>
        <p:txBody>
          <a:bodyPr/>
          <a:lstStyle/>
          <a:p>
            <a:fld id="{AF10E092-C029-4E9F-8694-30B7CDB3D1A1}" type="datetimeFigureOut">
              <a:rPr lang="en-US" smtClean="0"/>
              <a:t>6/30/2023</a:t>
            </a:fld>
            <a:endParaRPr lang="en-US"/>
          </a:p>
        </p:txBody>
      </p:sp>
      <p:sp>
        <p:nvSpPr>
          <p:cNvPr id="5" name="Footer Placeholder 4">
            <a:extLst>
              <a:ext uri="{FF2B5EF4-FFF2-40B4-BE49-F238E27FC236}">
                <a16:creationId xmlns:a16="http://schemas.microsoft.com/office/drawing/2014/main" id="{56CD0423-D8AB-6986-D26A-841DD394750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1117919-E679-A896-F97B-A2D7DAA8C3E8}"/>
              </a:ext>
            </a:extLst>
          </p:cNvPr>
          <p:cNvSpPr>
            <a:spLocks noGrp="1"/>
          </p:cNvSpPr>
          <p:nvPr>
            <p:ph type="sldNum" sz="quarter" idx="12"/>
          </p:nvPr>
        </p:nvSpPr>
        <p:spPr/>
        <p:txBody>
          <a:bodyPr/>
          <a:lstStyle/>
          <a:p>
            <a:fld id="{201B4848-4F77-4621-B67A-50F136435243}" type="slidenum">
              <a:rPr lang="en-US" smtClean="0"/>
              <a:t>‹#›</a:t>
            </a:fld>
            <a:endParaRPr lang="en-US"/>
          </a:p>
        </p:txBody>
      </p:sp>
    </p:spTree>
    <p:extLst>
      <p:ext uri="{BB962C8B-B14F-4D97-AF65-F5344CB8AC3E}">
        <p14:creationId xmlns:p14="http://schemas.microsoft.com/office/powerpoint/2010/main" val="8559496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9E3EE5-CCE0-C74A-035B-90D2703BE7C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E09C184-64E1-9906-3047-8F738AD248D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48A21C-FA67-E454-0FD8-032BC6DEB52A}"/>
              </a:ext>
            </a:extLst>
          </p:cNvPr>
          <p:cNvSpPr>
            <a:spLocks noGrp="1"/>
          </p:cNvSpPr>
          <p:nvPr>
            <p:ph type="dt" sz="half" idx="10"/>
          </p:nvPr>
        </p:nvSpPr>
        <p:spPr/>
        <p:txBody>
          <a:bodyPr/>
          <a:lstStyle/>
          <a:p>
            <a:fld id="{AF10E092-C029-4E9F-8694-30B7CDB3D1A1}" type="datetimeFigureOut">
              <a:rPr lang="en-US" smtClean="0"/>
              <a:t>6/30/2023</a:t>
            </a:fld>
            <a:endParaRPr lang="en-US"/>
          </a:p>
        </p:txBody>
      </p:sp>
      <p:sp>
        <p:nvSpPr>
          <p:cNvPr id="5" name="Footer Placeholder 4">
            <a:extLst>
              <a:ext uri="{FF2B5EF4-FFF2-40B4-BE49-F238E27FC236}">
                <a16:creationId xmlns:a16="http://schemas.microsoft.com/office/drawing/2014/main" id="{7981D2C8-B1F5-A4B3-FDE2-F5860A61BF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29DDDE6-B490-7E1A-632F-8F1D9CEC9D2F}"/>
              </a:ext>
            </a:extLst>
          </p:cNvPr>
          <p:cNvSpPr>
            <a:spLocks noGrp="1"/>
          </p:cNvSpPr>
          <p:nvPr>
            <p:ph type="sldNum" sz="quarter" idx="12"/>
          </p:nvPr>
        </p:nvSpPr>
        <p:spPr/>
        <p:txBody>
          <a:bodyPr/>
          <a:lstStyle/>
          <a:p>
            <a:fld id="{201B4848-4F77-4621-B67A-50F136435243}" type="slidenum">
              <a:rPr lang="en-US" smtClean="0"/>
              <a:t>‹#›</a:t>
            </a:fld>
            <a:endParaRPr lang="en-US"/>
          </a:p>
        </p:txBody>
      </p:sp>
    </p:spTree>
    <p:extLst>
      <p:ext uri="{BB962C8B-B14F-4D97-AF65-F5344CB8AC3E}">
        <p14:creationId xmlns:p14="http://schemas.microsoft.com/office/powerpoint/2010/main" val="37378937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A0714A-6EC0-69FF-825C-67C353F5FCD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AC6C4EC-32FD-CB1E-C37C-ECA0DDED5DB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E29324D-8061-6637-636D-77BAF88DD0E4}"/>
              </a:ext>
            </a:extLst>
          </p:cNvPr>
          <p:cNvSpPr>
            <a:spLocks noGrp="1"/>
          </p:cNvSpPr>
          <p:nvPr>
            <p:ph type="dt" sz="half" idx="10"/>
          </p:nvPr>
        </p:nvSpPr>
        <p:spPr/>
        <p:txBody>
          <a:bodyPr/>
          <a:lstStyle/>
          <a:p>
            <a:fld id="{AF10E092-C029-4E9F-8694-30B7CDB3D1A1}" type="datetimeFigureOut">
              <a:rPr lang="en-US" smtClean="0"/>
              <a:t>6/30/2023</a:t>
            </a:fld>
            <a:endParaRPr lang="en-US"/>
          </a:p>
        </p:txBody>
      </p:sp>
      <p:sp>
        <p:nvSpPr>
          <p:cNvPr id="5" name="Footer Placeholder 4">
            <a:extLst>
              <a:ext uri="{FF2B5EF4-FFF2-40B4-BE49-F238E27FC236}">
                <a16:creationId xmlns:a16="http://schemas.microsoft.com/office/drawing/2014/main" id="{C934346B-8B79-A5D2-CEA4-19B10CE309E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D380501-8312-7271-637D-686583EB76D8}"/>
              </a:ext>
            </a:extLst>
          </p:cNvPr>
          <p:cNvSpPr>
            <a:spLocks noGrp="1"/>
          </p:cNvSpPr>
          <p:nvPr>
            <p:ph type="sldNum" sz="quarter" idx="12"/>
          </p:nvPr>
        </p:nvSpPr>
        <p:spPr/>
        <p:txBody>
          <a:bodyPr/>
          <a:lstStyle/>
          <a:p>
            <a:fld id="{201B4848-4F77-4621-B67A-50F136435243}" type="slidenum">
              <a:rPr lang="en-US" smtClean="0"/>
              <a:t>‹#›</a:t>
            </a:fld>
            <a:endParaRPr lang="en-US"/>
          </a:p>
        </p:txBody>
      </p:sp>
    </p:spTree>
    <p:extLst>
      <p:ext uri="{BB962C8B-B14F-4D97-AF65-F5344CB8AC3E}">
        <p14:creationId xmlns:p14="http://schemas.microsoft.com/office/powerpoint/2010/main" val="37641579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F42F21-584A-D7FB-D318-A454FA49FBE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6F3C2AC-9A43-3EDC-4BA2-020D32A19A6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6A2B667-F2AB-21D2-0B81-AF32D170708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FB4968F-75A8-E159-693A-90C78BFCFB61}"/>
              </a:ext>
            </a:extLst>
          </p:cNvPr>
          <p:cNvSpPr>
            <a:spLocks noGrp="1"/>
          </p:cNvSpPr>
          <p:nvPr>
            <p:ph type="dt" sz="half" idx="10"/>
          </p:nvPr>
        </p:nvSpPr>
        <p:spPr/>
        <p:txBody>
          <a:bodyPr/>
          <a:lstStyle/>
          <a:p>
            <a:fld id="{AF10E092-C029-4E9F-8694-30B7CDB3D1A1}" type="datetimeFigureOut">
              <a:rPr lang="en-US" smtClean="0"/>
              <a:t>6/30/2023</a:t>
            </a:fld>
            <a:endParaRPr lang="en-US"/>
          </a:p>
        </p:txBody>
      </p:sp>
      <p:sp>
        <p:nvSpPr>
          <p:cNvPr id="6" name="Footer Placeholder 5">
            <a:extLst>
              <a:ext uri="{FF2B5EF4-FFF2-40B4-BE49-F238E27FC236}">
                <a16:creationId xmlns:a16="http://schemas.microsoft.com/office/drawing/2014/main" id="{A72B05F6-96F7-6CC6-2F10-1432D2EB663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D831915-B4FD-DB49-9249-F3B0552073AE}"/>
              </a:ext>
            </a:extLst>
          </p:cNvPr>
          <p:cNvSpPr>
            <a:spLocks noGrp="1"/>
          </p:cNvSpPr>
          <p:nvPr>
            <p:ph type="sldNum" sz="quarter" idx="12"/>
          </p:nvPr>
        </p:nvSpPr>
        <p:spPr/>
        <p:txBody>
          <a:bodyPr/>
          <a:lstStyle/>
          <a:p>
            <a:fld id="{201B4848-4F77-4621-B67A-50F136435243}" type="slidenum">
              <a:rPr lang="en-US" smtClean="0"/>
              <a:t>‹#›</a:t>
            </a:fld>
            <a:endParaRPr lang="en-US"/>
          </a:p>
        </p:txBody>
      </p:sp>
    </p:spTree>
    <p:extLst>
      <p:ext uri="{BB962C8B-B14F-4D97-AF65-F5344CB8AC3E}">
        <p14:creationId xmlns:p14="http://schemas.microsoft.com/office/powerpoint/2010/main" val="4019559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4C276A-DA28-6420-F669-AEE80432867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E6F38E5-42B6-640E-DD33-4AC97BF1869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40514D6-8E16-D3F9-8FF1-32D00598767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E56EF27-A2F6-C165-2587-1F5D07BA3CF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C0911C2-508A-78B6-3DDF-D5D6BBA9CE6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24D48A8-E498-8A97-E3A5-233C0DD7D47E}"/>
              </a:ext>
            </a:extLst>
          </p:cNvPr>
          <p:cNvSpPr>
            <a:spLocks noGrp="1"/>
          </p:cNvSpPr>
          <p:nvPr>
            <p:ph type="dt" sz="half" idx="10"/>
          </p:nvPr>
        </p:nvSpPr>
        <p:spPr/>
        <p:txBody>
          <a:bodyPr/>
          <a:lstStyle/>
          <a:p>
            <a:fld id="{AF10E092-C029-4E9F-8694-30B7CDB3D1A1}" type="datetimeFigureOut">
              <a:rPr lang="en-US" smtClean="0"/>
              <a:t>6/30/2023</a:t>
            </a:fld>
            <a:endParaRPr lang="en-US"/>
          </a:p>
        </p:txBody>
      </p:sp>
      <p:sp>
        <p:nvSpPr>
          <p:cNvPr id="8" name="Footer Placeholder 7">
            <a:extLst>
              <a:ext uri="{FF2B5EF4-FFF2-40B4-BE49-F238E27FC236}">
                <a16:creationId xmlns:a16="http://schemas.microsoft.com/office/drawing/2014/main" id="{CF487CB1-284F-5DF9-B407-BFD8E8F371A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E4BB916-4FD3-CAC4-5B17-A189B2BA1605}"/>
              </a:ext>
            </a:extLst>
          </p:cNvPr>
          <p:cNvSpPr>
            <a:spLocks noGrp="1"/>
          </p:cNvSpPr>
          <p:nvPr>
            <p:ph type="sldNum" sz="quarter" idx="12"/>
          </p:nvPr>
        </p:nvSpPr>
        <p:spPr/>
        <p:txBody>
          <a:bodyPr/>
          <a:lstStyle/>
          <a:p>
            <a:fld id="{201B4848-4F77-4621-B67A-50F136435243}" type="slidenum">
              <a:rPr lang="en-US" smtClean="0"/>
              <a:t>‹#›</a:t>
            </a:fld>
            <a:endParaRPr lang="en-US"/>
          </a:p>
        </p:txBody>
      </p:sp>
    </p:spTree>
    <p:extLst>
      <p:ext uri="{BB962C8B-B14F-4D97-AF65-F5344CB8AC3E}">
        <p14:creationId xmlns:p14="http://schemas.microsoft.com/office/powerpoint/2010/main" val="2536662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1FA4C3-7241-9297-EB91-82E6DC6BB9F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F4365E1-56E0-5DB7-6CAC-D0A2D06856B4}"/>
              </a:ext>
            </a:extLst>
          </p:cNvPr>
          <p:cNvSpPr>
            <a:spLocks noGrp="1"/>
          </p:cNvSpPr>
          <p:nvPr>
            <p:ph type="dt" sz="half" idx="10"/>
          </p:nvPr>
        </p:nvSpPr>
        <p:spPr/>
        <p:txBody>
          <a:bodyPr/>
          <a:lstStyle/>
          <a:p>
            <a:fld id="{AF10E092-C029-4E9F-8694-30B7CDB3D1A1}" type="datetimeFigureOut">
              <a:rPr lang="en-US" smtClean="0"/>
              <a:t>6/30/2023</a:t>
            </a:fld>
            <a:endParaRPr lang="en-US"/>
          </a:p>
        </p:txBody>
      </p:sp>
      <p:sp>
        <p:nvSpPr>
          <p:cNvPr id="4" name="Footer Placeholder 3">
            <a:extLst>
              <a:ext uri="{FF2B5EF4-FFF2-40B4-BE49-F238E27FC236}">
                <a16:creationId xmlns:a16="http://schemas.microsoft.com/office/drawing/2014/main" id="{A382C703-FE51-E3A2-8FB9-D1EF033302A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460A50C-F6D9-2CD8-4712-CE26554C04D8}"/>
              </a:ext>
            </a:extLst>
          </p:cNvPr>
          <p:cNvSpPr>
            <a:spLocks noGrp="1"/>
          </p:cNvSpPr>
          <p:nvPr>
            <p:ph type="sldNum" sz="quarter" idx="12"/>
          </p:nvPr>
        </p:nvSpPr>
        <p:spPr/>
        <p:txBody>
          <a:bodyPr/>
          <a:lstStyle/>
          <a:p>
            <a:fld id="{201B4848-4F77-4621-B67A-50F136435243}" type="slidenum">
              <a:rPr lang="en-US" smtClean="0"/>
              <a:t>‹#›</a:t>
            </a:fld>
            <a:endParaRPr lang="en-US"/>
          </a:p>
        </p:txBody>
      </p:sp>
    </p:spTree>
    <p:extLst>
      <p:ext uri="{BB962C8B-B14F-4D97-AF65-F5344CB8AC3E}">
        <p14:creationId xmlns:p14="http://schemas.microsoft.com/office/powerpoint/2010/main" val="37207142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541A813-C464-CC2D-9797-2DA862DDB72D}"/>
              </a:ext>
            </a:extLst>
          </p:cNvPr>
          <p:cNvSpPr>
            <a:spLocks noGrp="1"/>
          </p:cNvSpPr>
          <p:nvPr>
            <p:ph type="dt" sz="half" idx="10"/>
          </p:nvPr>
        </p:nvSpPr>
        <p:spPr/>
        <p:txBody>
          <a:bodyPr/>
          <a:lstStyle/>
          <a:p>
            <a:fld id="{AF10E092-C029-4E9F-8694-30B7CDB3D1A1}" type="datetimeFigureOut">
              <a:rPr lang="en-US" smtClean="0"/>
              <a:t>6/30/2023</a:t>
            </a:fld>
            <a:endParaRPr lang="en-US"/>
          </a:p>
        </p:txBody>
      </p:sp>
      <p:sp>
        <p:nvSpPr>
          <p:cNvPr id="3" name="Footer Placeholder 2">
            <a:extLst>
              <a:ext uri="{FF2B5EF4-FFF2-40B4-BE49-F238E27FC236}">
                <a16:creationId xmlns:a16="http://schemas.microsoft.com/office/drawing/2014/main" id="{D9F48F77-45BC-2798-D641-5B560ED6E7C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815B90A-CCC4-34AC-3E42-A5BF83A20924}"/>
              </a:ext>
            </a:extLst>
          </p:cNvPr>
          <p:cNvSpPr>
            <a:spLocks noGrp="1"/>
          </p:cNvSpPr>
          <p:nvPr>
            <p:ph type="sldNum" sz="quarter" idx="12"/>
          </p:nvPr>
        </p:nvSpPr>
        <p:spPr/>
        <p:txBody>
          <a:bodyPr/>
          <a:lstStyle/>
          <a:p>
            <a:fld id="{201B4848-4F77-4621-B67A-50F136435243}" type="slidenum">
              <a:rPr lang="en-US" smtClean="0"/>
              <a:t>‹#›</a:t>
            </a:fld>
            <a:endParaRPr lang="en-US"/>
          </a:p>
        </p:txBody>
      </p:sp>
    </p:spTree>
    <p:extLst>
      <p:ext uri="{BB962C8B-B14F-4D97-AF65-F5344CB8AC3E}">
        <p14:creationId xmlns:p14="http://schemas.microsoft.com/office/powerpoint/2010/main" val="30126960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C18427-88A3-FEC7-3268-37244A897D8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9389247-B2AE-4825-F513-17D7EAE0799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4B20CDB-F5AB-9724-444E-A6871A33251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607D8AE-49CE-A512-4B0A-69B8FC2A6ABC}"/>
              </a:ext>
            </a:extLst>
          </p:cNvPr>
          <p:cNvSpPr>
            <a:spLocks noGrp="1"/>
          </p:cNvSpPr>
          <p:nvPr>
            <p:ph type="dt" sz="half" idx="10"/>
          </p:nvPr>
        </p:nvSpPr>
        <p:spPr/>
        <p:txBody>
          <a:bodyPr/>
          <a:lstStyle/>
          <a:p>
            <a:fld id="{AF10E092-C029-4E9F-8694-30B7CDB3D1A1}" type="datetimeFigureOut">
              <a:rPr lang="en-US" smtClean="0"/>
              <a:t>6/30/2023</a:t>
            </a:fld>
            <a:endParaRPr lang="en-US"/>
          </a:p>
        </p:txBody>
      </p:sp>
      <p:sp>
        <p:nvSpPr>
          <p:cNvPr id="6" name="Footer Placeholder 5">
            <a:extLst>
              <a:ext uri="{FF2B5EF4-FFF2-40B4-BE49-F238E27FC236}">
                <a16:creationId xmlns:a16="http://schemas.microsoft.com/office/drawing/2014/main" id="{2ACF034D-E965-794F-B730-48FFA6750F1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65AA6C8-66D3-C20B-F7B8-18585801C2F3}"/>
              </a:ext>
            </a:extLst>
          </p:cNvPr>
          <p:cNvSpPr>
            <a:spLocks noGrp="1"/>
          </p:cNvSpPr>
          <p:nvPr>
            <p:ph type="sldNum" sz="quarter" idx="12"/>
          </p:nvPr>
        </p:nvSpPr>
        <p:spPr/>
        <p:txBody>
          <a:bodyPr/>
          <a:lstStyle/>
          <a:p>
            <a:fld id="{201B4848-4F77-4621-B67A-50F136435243}" type="slidenum">
              <a:rPr lang="en-US" smtClean="0"/>
              <a:t>‹#›</a:t>
            </a:fld>
            <a:endParaRPr lang="en-US"/>
          </a:p>
        </p:txBody>
      </p:sp>
    </p:spTree>
    <p:extLst>
      <p:ext uri="{BB962C8B-B14F-4D97-AF65-F5344CB8AC3E}">
        <p14:creationId xmlns:p14="http://schemas.microsoft.com/office/powerpoint/2010/main" val="8278259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7795FE-71B2-8D5D-6E17-875AC22E6AF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0A25AFF-0D3D-CA24-5B05-B3FBAEDD0A0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3205EF2-829A-D519-D06C-2DF1D925FA3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CCC45EE-9468-2142-6BC3-E11D66316EF2}"/>
              </a:ext>
            </a:extLst>
          </p:cNvPr>
          <p:cNvSpPr>
            <a:spLocks noGrp="1"/>
          </p:cNvSpPr>
          <p:nvPr>
            <p:ph type="dt" sz="half" idx="10"/>
          </p:nvPr>
        </p:nvSpPr>
        <p:spPr/>
        <p:txBody>
          <a:bodyPr/>
          <a:lstStyle/>
          <a:p>
            <a:fld id="{AF10E092-C029-4E9F-8694-30B7CDB3D1A1}" type="datetimeFigureOut">
              <a:rPr lang="en-US" smtClean="0"/>
              <a:t>6/30/2023</a:t>
            </a:fld>
            <a:endParaRPr lang="en-US"/>
          </a:p>
        </p:txBody>
      </p:sp>
      <p:sp>
        <p:nvSpPr>
          <p:cNvPr id="6" name="Footer Placeholder 5">
            <a:extLst>
              <a:ext uri="{FF2B5EF4-FFF2-40B4-BE49-F238E27FC236}">
                <a16:creationId xmlns:a16="http://schemas.microsoft.com/office/drawing/2014/main" id="{314A14AD-98EE-7CA8-24F7-EFEBC6F0DC2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90CE0AD-1C02-B63F-E861-26603CB6B9E1}"/>
              </a:ext>
            </a:extLst>
          </p:cNvPr>
          <p:cNvSpPr>
            <a:spLocks noGrp="1"/>
          </p:cNvSpPr>
          <p:nvPr>
            <p:ph type="sldNum" sz="quarter" idx="12"/>
          </p:nvPr>
        </p:nvSpPr>
        <p:spPr/>
        <p:txBody>
          <a:bodyPr/>
          <a:lstStyle/>
          <a:p>
            <a:fld id="{201B4848-4F77-4621-B67A-50F136435243}" type="slidenum">
              <a:rPr lang="en-US" smtClean="0"/>
              <a:t>‹#›</a:t>
            </a:fld>
            <a:endParaRPr lang="en-US"/>
          </a:p>
        </p:txBody>
      </p:sp>
    </p:spTree>
    <p:extLst>
      <p:ext uri="{BB962C8B-B14F-4D97-AF65-F5344CB8AC3E}">
        <p14:creationId xmlns:p14="http://schemas.microsoft.com/office/powerpoint/2010/main" val="7838824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EA9B235-B154-060B-5C27-F1E7C5A1917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308C54D-F2F7-A1B5-E882-3D9892615BC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DEA363-4F82-D6CC-378D-FC2229DA003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F10E092-C029-4E9F-8694-30B7CDB3D1A1}" type="datetimeFigureOut">
              <a:rPr lang="en-US" smtClean="0"/>
              <a:t>6/30/2023</a:t>
            </a:fld>
            <a:endParaRPr lang="en-US"/>
          </a:p>
        </p:txBody>
      </p:sp>
      <p:sp>
        <p:nvSpPr>
          <p:cNvPr id="5" name="Footer Placeholder 4">
            <a:extLst>
              <a:ext uri="{FF2B5EF4-FFF2-40B4-BE49-F238E27FC236}">
                <a16:creationId xmlns:a16="http://schemas.microsoft.com/office/drawing/2014/main" id="{CCE2332F-D566-9524-790A-2ECDEC62F2F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22846F7-9101-622D-D8D6-3CD2A085204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01B4848-4F77-4621-B67A-50F136435243}" type="slidenum">
              <a:rPr lang="en-US" smtClean="0"/>
              <a:t>‹#›</a:t>
            </a:fld>
            <a:endParaRPr lang="en-US"/>
          </a:p>
        </p:txBody>
      </p:sp>
    </p:spTree>
    <p:extLst>
      <p:ext uri="{BB962C8B-B14F-4D97-AF65-F5344CB8AC3E}">
        <p14:creationId xmlns:p14="http://schemas.microsoft.com/office/powerpoint/2010/main" val="187709507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6.jpe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group of people standing on rocks&#10;&#10;Description automatically generated">
            <a:extLst>
              <a:ext uri="{FF2B5EF4-FFF2-40B4-BE49-F238E27FC236}">
                <a16:creationId xmlns:a16="http://schemas.microsoft.com/office/drawing/2014/main" id="{D2C1C75D-6997-D5BE-FD97-9EAE1ADB256F}"/>
              </a:ext>
            </a:extLst>
          </p:cNvPr>
          <p:cNvPicPr>
            <a:picLocks noChangeAspect="1"/>
          </p:cNvPicPr>
          <p:nvPr/>
        </p:nvPicPr>
        <p:blipFill rotWithShape="1">
          <a:blip r:embed="rId3">
            <a:extLst>
              <a:ext uri="{28A0092B-C50C-407E-A947-70E740481C1C}">
                <a14:useLocalDpi xmlns:a14="http://schemas.microsoft.com/office/drawing/2010/main" val="0"/>
              </a:ext>
            </a:extLst>
          </a:blip>
          <a:srcRect t="15625"/>
          <a:stretch/>
        </p:blipFill>
        <p:spPr>
          <a:xfrm>
            <a:off x="0" y="0"/>
            <a:ext cx="12192000" cy="6858000"/>
          </a:xfrm>
          <a:prstGeom prst="rect">
            <a:avLst/>
          </a:prstGeom>
        </p:spPr>
      </p:pic>
      <p:sp>
        <p:nvSpPr>
          <p:cNvPr id="4" name="TextBox 4">
            <a:extLst>
              <a:ext uri="{FF2B5EF4-FFF2-40B4-BE49-F238E27FC236}">
                <a16:creationId xmlns:a16="http://schemas.microsoft.com/office/drawing/2014/main" id="{9A0829A3-64AE-6612-83E0-30661CD8FBE5}"/>
              </a:ext>
            </a:extLst>
          </p:cNvPr>
          <p:cNvSpPr txBox="1">
            <a:spLocks noChangeArrowheads="1"/>
          </p:cNvSpPr>
          <p:nvPr/>
        </p:nvSpPr>
        <p:spPr bwMode="auto">
          <a:xfrm>
            <a:off x="584634" y="624261"/>
            <a:ext cx="11209048" cy="917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buNone/>
            </a:pPr>
            <a:r>
              <a:rPr lang="en-NZ" sz="2000" b="1" i="0" dirty="0">
                <a:solidFill>
                  <a:schemeClr val="bg1"/>
                </a:solidFill>
                <a:effectLst/>
                <a:latin typeface="Muli" panose="00000500000000000000" pitchFamily="2" charset="0"/>
              </a:rPr>
              <a:t>Reshaping our Leadership &amp; Governance Structure for Destination Management</a:t>
            </a:r>
          </a:p>
          <a:p>
            <a:pPr>
              <a:buNone/>
            </a:pPr>
            <a:r>
              <a:rPr lang="en-NZ" sz="1400" b="1" i="0" dirty="0">
                <a:solidFill>
                  <a:schemeClr val="bg1"/>
                </a:solidFill>
                <a:effectLst/>
                <a:latin typeface="Muli" panose="00000500000000000000" pitchFamily="2" charset="0"/>
              </a:rPr>
              <a:t>Wānanga </a:t>
            </a:r>
            <a:r>
              <a:rPr lang="en-NZ" sz="1400" b="1" i="0" dirty="0" err="1">
                <a:solidFill>
                  <a:schemeClr val="bg1"/>
                </a:solidFill>
                <a:effectLst/>
                <a:latin typeface="Muli" panose="00000500000000000000" pitchFamily="2" charset="0"/>
              </a:rPr>
              <a:t>Tuatoru</a:t>
            </a:r>
            <a:r>
              <a:rPr lang="en-NZ" sz="1400" b="1" i="0" dirty="0">
                <a:solidFill>
                  <a:schemeClr val="bg1"/>
                </a:solidFill>
                <a:effectLst/>
                <a:latin typeface="Muli" panose="00000500000000000000" pitchFamily="2" charset="0"/>
              </a:rPr>
              <a:t>, June 2023</a:t>
            </a:r>
          </a:p>
          <a:p>
            <a:pPr>
              <a:buNone/>
            </a:pPr>
            <a:r>
              <a:rPr lang="en-NZ" sz="1400" b="1" i="0" dirty="0">
                <a:solidFill>
                  <a:schemeClr val="bg1"/>
                </a:solidFill>
                <a:effectLst/>
                <a:latin typeface="Muli" panose="00000500000000000000" pitchFamily="2" charset="0"/>
              </a:rPr>
              <a:t>Antz Longman, He</a:t>
            </a:r>
            <a:r>
              <a:rPr lang="en-NZ" sz="1400" b="1" dirty="0">
                <a:solidFill>
                  <a:schemeClr val="bg1"/>
                </a:solidFill>
                <a:latin typeface="Muli" panose="00000500000000000000" pitchFamily="2" charset="0"/>
              </a:rPr>
              <a:t>ad of Destination, Tourism Central Otago</a:t>
            </a:r>
            <a:endParaRPr lang="en-NZ" sz="1400" b="1" i="0" dirty="0">
              <a:solidFill>
                <a:schemeClr val="bg1"/>
              </a:solidFill>
              <a:effectLst/>
              <a:latin typeface="Muli" panose="00000500000000000000" pitchFamily="2" charset="0"/>
            </a:endParaRPr>
          </a:p>
        </p:txBody>
      </p:sp>
    </p:spTree>
    <p:extLst>
      <p:ext uri="{BB962C8B-B14F-4D97-AF65-F5344CB8AC3E}">
        <p14:creationId xmlns:p14="http://schemas.microsoft.com/office/powerpoint/2010/main" val="22198677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group of people standing on rocks&#10;&#10;Description automatically generated">
            <a:extLst>
              <a:ext uri="{FF2B5EF4-FFF2-40B4-BE49-F238E27FC236}">
                <a16:creationId xmlns:a16="http://schemas.microsoft.com/office/drawing/2014/main" id="{D2C1C75D-6997-D5BE-FD97-9EAE1ADB256F}"/>
              </a:ext>
            </a:extLst>
          </p:cNvPr>
          <p:cNvPicPr>
            <a:picLocks noChangeAspect="1"/>
          </p:cNvPicPr>
          <p:nvPr/>
        </p:nvPicPr>
        <p:blipFill rotWithShape="1">
          <a:blip r:embed="rId3">
            <a:extLst>
              <a:ext uri="{28A0092B-C50C-407E-A947-70E740481C1C}">
                <a14:useLocalDpi xmlns:a14="http://schemas.microsoft.com/office/drawing/2010/main" val="0"/>
              </a:ext>
            </a:extLst>
          </a:blip>
          <a:srcRect t="15625"/>
          <a:stretch/>
        </p:blipFill>
        <p:spPr>
          <a:xfrm>
            <a:off x="0" y="0"/>
            <a:ext cx="12192000" cy="6858000"/>
          </a:xfrm>
          <a:prstGeom prst="rect">
            <a:avLst/>
          </a:prstGeom>
        </p:spPr>
      </p:pic>
      <p:sp>
        <p:nvSpPr>
          <p:cNvPr id="3" name="TextBox 2">
            <a:extLst>
              <a:ext uri="{FF2B5EF4-FFF2-40B4-BE49-F238E27FC236}">
                <a16:creationId xmlns:a16="http://schemas.microsoft.com/office/drawing/2014/main" id="{DF5BBD49-9419-37A1-41A7-5CCF19E2CA18}"/>
              </a:ext>
            </a:extLst>
          </p:cNvPr>
          <p:cNvSpPr txBox="1"/>
          <p:nvPr/>
        </p:nvSpPr>
        <p:spPr>
          <a:xfrm>
            <a:off x="584634" y="686184"/>
            <a:ext cx="10066048" cy="1815882"/>
          </a:xfrm>
          <a:prstGeom prst="rect">
            <a:avLst/>
          </a:prstGeom>
          <a:noFill/>
        </p:spPr>
        <p:txBody>
          <a:bodyPr wrap="square" rtlCol="0">
            <a:spAutoFit/>
          </a:bodyPr>
          <a:lstStyle/>
          <a:p>
            <a:pPr algn="l"/>
            <a:r>
              <a:rPr lang="en-NZ" sz="1600" b="1" i="0" dirty="0">
                <a:solidFill>
                  <a:schemeClr val="bg1"/>
                </a:solidFill>
                <a:effectLst/>
                <a:latin typeface="Muli" panose="00000500000000000000" pitchFamily="2" charset="0"/>
              </a:rPr>
              <a:t>Where we came from</a:t>
            </a:r>
          </a:p>
          <a:p>
            <a:pPr algn="l"/>
            <a:endParaRPr lang="en-NZ" sz="1600" b="1" i="0" dirty="0">
              <a:solidFill>
                <a:schemeClr val="bg1"/>
              </a:solidFill>
              <a:effectLst/>
              <a:latin typeface="Muli" panose="00000500000000000000" pitchFamily="2" charset="0"/>
            </a:endParaRPr>
          </a:p>
          <a:p>
            <a:pPr algn="l"/>
            <a:r>
              <a:rPr lang="en-NZ" sz="1600" b="1" dirty="0">
                <a:solidFill>
                  <a:schemeClr val="bg1"/>
                </a:solidFill>
                <a:latin typeface="Muli" panose="00000500000000000000" pitchFamily="2" charset="0"/>
              </a:rPr>
              <a:t>What we needed</a:t>
            </a:r>
            <a:endParaRPr lang="en-NZ" sz="1600" b="1" i="0" dirty="0">
              <a:solidFill>
                <a:schemeClr val="bg1"/>
              </a:solidFill>
              <a:effectLst/>
              <a:latin typeface="Muli" panose="00000500000000000000" pitchFamily="2" charset="0"/>
            </a:endParaRPr>
          </a:p>
          <a:p>
            <a:pPr algn="l"/>
            <a:endParaRPr lang="en-NZ" sz="1600" b="1" i="0" dirty="0">
              <a:solidFill>
                <a:schemeClr val="bg1"/>
              </a:solidFill>
              <a:effectLst/>
              <a:latin typeface="Muli" panose="00000500000000000000" pitchFamily="2" charset="0"/>
            </a:endParaRPr>
          </a:p>
          <a:p>
            <a:pPr algn="l"/>
            <a:r>
              <a:rPr lang="en-NZ" sz="1600" b="1" i="0" dirty="0">
                <a:solidFill>
                  <a:schemeClr val="bg1"/>
                </a:solidFill>
                <a:effectLst/>
                <a:latin typeface="Muli" panose="00000500000000000000" pitchFamily="2" charset="0"/>
              </a:rPr>
              <a:t>How we changed</a:t>
            </a:r>
          </a:p>
          <a:p>
            <a:pPr algn="l"/>
            <a:endParaRPr lang="en-NZ" sz="1600" b="1" i="0" dirty="0">
              <a:solidFill>
                <a:schemeClr val="bg1"/>
              </a:solidFill>
              <a:effectLst/>
              <a:latin typeface="Muli" panose="00000500000000000000" pitchFamily="2" charset="0"/>
            </a:endParaRPr>
          </a:p>
          <a:p>
            <a:pPr algn="l"/>
            <a:r>
              <a:rPr lang="en-NZ" sz="1600" b="1" i="0" dirty="0">
                <a:solidFill>
                  <a:schemeClr val="bg1"/>
                </a:solidFill>
                <a:effectLst/>
                <a:latin typeface="Muli" panose="00000500000000000000" pitchFamily="2" charset="0"/>
              </a:rPr>
              <a:t>What does future success look like?</a:t>
            </a:r>
          </a:p>
        </p:txBody>
      </p:sp>
    </p:spTree>
    <p:extLst>
      <p:ext uri="{BB962C8B-B14F-4D97-AF65-F5344CB8AC3E}">
        <p14:creationId xmlns:p14="http://schemas.microsoft.com/office/powerpoint/2010/main" val="13013057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F5BBD49-9419-37A1-41A7-5CCF19E2CA18}"/>
              </a:ext>
            </a:extLst>
          </p:cNvPr>
          <p:cNvSpPr txBox="1"/>
          <p:nvPr/>
        </p:nvSpPr>
        <p:spPr>
          <a:xfrm>
            <a:off x="407988" y="1111394"/>
            <a:ext cx="6429230" cy="3693319"/>
          </a:xfrm>
          <a:prstGeom prst="rect">
            <a:avLst/>
          </a:prstGeom>
          <a:noFill/>
        </p:spPr>
        <p:txBody>
          <a:bodyPr wrap="square" rtlCol="0">
            <a:spAutoFit/>
          </a:bodyPr>
          <a:lstStyle/>
          <a:p>
            <a:r>
              <a:rPr lang="en-NZ" sz="1800" b="1" dirty="0">
                <a:effectLst/>
                <a:latin typeface="Calibri" panose="020F0502020204030204" pitchFamily="34" charset="0"/>
                <a:ea typeface="Calibri" panose="020F0502020204030204" pitchFamily="34" charset="0"/>
              </a:rPr>
              <a:t>Where we’ve come from</a:t>
            </a:r>
          </a:p>
          <a:p>
            <a:endParaRPr lang="en-NZ" sz="1800" dirty="0">
              <a:effectLst/>
              <a:latin typeface="Calibri" panose="020F0502020204030204" pitchFamily="34" charset="0"/>
              <a:ea typeface="Calibri" panose="020F0502020204030204" pitchFamily="34" charset="0"/>
            </a:endParaRPr>
          </a:p>
          <a:p>
            <a:r>
              <a:rPr lang="en-NZ" dirty="0">
                <a:latin typeface="Calibri" panose="020F0502020204030204" pitchFamily="34" charset="0"/>
                <a:ea typeface="Calibri" panose="020F0502020204030204" pitchFamily="34" charset="0"/>
              </a:rPr>
              <a:t>Regional Identity Programme and 2018-2028 Tourism Strategy.</a:t>
            </a:r>
          </a:p>
          <a:p>
            <a:endParaRPr lang="en-NZ" sz="1800" dirty="0">
              <a:effectLst/>
              <a:latin typeface="Calibri" panose="020F0502020204030204" pitchFamily="34" charset="0"/>
              <a:ea typeface="Calibri" panose="020F0502020204030204" pitchFamily="34" charset="0"/>
            </a:endParaRPr>
          </a:p>
          <a:p>
            <a:r>
              <a:rPr lang="en-NZ" sz="1800" dirty="0">
                <a:effectLst/>
                <a:latin typeface="Calibri" panose="020F0502020204030204" pitchFamily="34" charset="0"/>
                <a:ea typeface="Calibri" panose="020F0502020204030204" pitchFamily="34" charset="0"/>
              </a:rPr>
              <a:t>2018 review into how the tourism function of Council</a:t>
            </a:r>
          </a:p>
          <a:p>
            <a:r>
              <a:rPr lang="en-NZ" sz="1800" dirty="0">
                <a:effectLst/>
                <a:latin typeface="Calibri" panose="020F0502020204030204" pitchFamily="34" charset="0"/>
                <a:ea typeface="Calibri" panose="020F0502020204030204" pitchFamily="34" charset="0"/>
              </a:rPr>
              <a:t> </a:t>
            </a:r>
          </a:p>
          <a:p>
            <a:r>
              <a:rPr lang="en-NZ" sz="1800" dirty="0">
                <a:effectLst/>
                <a:latin typeface="Calibri" panose="020F0502020204030204" pitchFamily="34" charset="0"/>
                <a:ea typeface="Calibri" panose="020F0502020204030204" pitchFamily="34" charset="0"/>
              </a:rPr>
              <a:t>The Tourism Advisory </a:t>
            </a:r>
            <a:r>
              <a:rPr lang="en-NZ" dirty="0">
                <a:latin typeface="Calibri" panose="020F0502020204030204" pitchFamily="34" charset="0"/>
                <a:ea typeface="Calibri" panose="020F0502020204030204" pitchFamily="34" charset="0"/>
              </a:rPr>
              <a:t>B</a:t>
            </a:r>
            <a:r>
              <a:rPr lang="en-NZ" sz="1800" dirty="0">
                <a:effectLst/>
                <a:latin typeface="Calibri" panose="020F0502020204030204" pitchFamily="34" charset="0"/>
                <a:ea typeface="Calibri" panose="020F0502020204030204" pitchFamily="34" charset="0"/>
              </a:rPr>
              <a:t>oard </a:t>
            </a:r>
            <a:r>
              <a:rPr lang="en-NZ" dirty="0">
                <a:latin typeface="Calibri" panose="020F0502020204030204" pitchFamily="34" charset="0"/>
                <a:ea typeface="Calibri" panose="020F0502020204030204" pitchFamily="34" charset="0"/>
              </a:rPr>
              <a:t>helped </a:t>
            </a:r>
            <a:r>
              <a:rPr lang="en-NZ" sz="1800" dirty="0">
                <a:effectLst/>
                <a:latin typeface="Calibri" panose="020F0502020204030204" pitchFamily="34" charset="0"/>
                <a:ea typeface="Calibri" panose="020F0502020204030204" pitchFamily="34" charset="0"/>
              </a:rPr>
              <a:t>to strike balance between promotion and management, and in region and out of region tourism expertise.</a:t>
            </a:r>
          </a:p>
          <a:p>
            <a:endParaRPr lang="en-NZ" dirty="0">
              <a:latin typeface="Calibri" panose="020F0502020204030204" pitchFamily="34" charset="0"/>
              <a:ea typeface="Calibri" panose="020F0502020204030204" pitchFamily="34" charset="0"/>
            </a:endParaRPr>
          </a:p>
          <a:p>
            <a:r>
              <a:rPr lang="en-NZ" sz="1800" dirty="0">
                <a:effectLst/>
                <a:latin typeface="Calibri" panose="020F0502020204030204" pitchFamily="34" charset="0"/>
                <a:ea typeface="Calibri" panose="020F0502020204030204" pitchFamily="34" charset="0"/>
              </a:rPr>
              <a:t>The ‘TAB’ enabled the tourism team and region to thrive, bringing in significant connection to national and international initiatives and widening the view beyond Central Otago.  </a:t>
            </a:r>
          </a:p>
        </p:txBody>
      </p:sp>
      <p:pic>
        <p:nvPicPr>
          <p:cNvPr id="5" name="Picture 8">
            <a:extLst>
              <a:ext uri="{FF2B5EF4-FFF2-40B4-BE49-F238E27FC236}">
                <a16:creationId xmlns:a16="http://schemas.microsoft.com/office/drawing/2014/main" id="{44ED5728-797D-B2F5-960D-F20BBAAE80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7988" y="857250"/>
            <a:ext cx="1738312"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descr="A picture containing bicycle wheel, outdoor, wheel, cycling&#10;&#10;Description automatically generated">
            <a:extLst>
              <a:ext uri="{FF2B5EF4-FFF2-40B4-BE49-F238E27FC236}">
                <a16:creationId xmlns:a16="http://schemas.microsoft.com/office/drawing/2014/main" id="{CEE623B6-131D-088A-A7FC-408D87C3980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20000" y="0"/>
            <a:ext cx="4572000" cy="6858000"/>
          </a:xfrm>
          <a:prstGeom prst="rect">
            <a:avLst/>
          </a:prstGeom>
        </p:spPr>
      </p:pic>
    </p:spTree>
    <p:extLst>
      <p:ext uri="{BB962C8B-B14F-4D97-AF65-F5344CB8AC3E}">
        <p14:creationId xmlns:p14="http://schemas.microsoft.com/office/powerpoint/2010/main" val="41731483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4">
            <a:extLst>
              <a:ext uri="{FF2B5EF4-FFF2-40B4-BE49-F238E27FC236}">
                <a16:creationId xmlns:a16="http://schemas.microsoft.com/office/drawing/2014/main" id="{643ACF0F-C2CD-D0CC-0F87-BAC7D77A7037}"/>
              </a:ext>
            </a:extLst>
          </p:cNvPr>
          <p:cNvSpPr txBox="1">
            <a:spLocks noChangeArrowheads="1"/>
          </p:cNvSpPr>
          <p:nvPr/>
        </p:nvSpPr>
        <p:spPr bwMode="auto">
          <a:xfrm>
            <a:off x="407988" y="395288"/>
            <a:ext cx="684053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r>
              <a:rPr lang="en-US" altLang="en-US" sz="2400" dirty="0">
                <a:solidFill>
                  <a:srgbClr val="9D5708"/>
                </a:solidFill>
                <a:latin typeface="Muli Black" charset="0"/>
              </a:rPr>
              <a:t>Future Thinking - What we needed</a:t>
            </a:r>
          </a:p>
        </p:txBody>
      </p:sp>
      <p:pic>
        <p:nvPicPr>
          <p:cNvPr id="3" name="Picture 8">
            <a:extLst>
              <a:ext uri="{FF2B5EF4-FFF2-40B4-BE49-F238E27FC236}">
                <a16:creationId xmlns:a16="http://schemas.microsoft.com/office/drawing/2014/main" id="{62F05EF5-6AE7-8144-0425-EF2844DC258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7988" y="857250"/>
            <a:ext cx="1738312"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E5D344FF-7861-845C-3195-0B441AEBAA54}"/>
              </a:ext>
            </a:extLst>
          </p:cNvPr>
          <p:cNvSpPr txBox="1"/>
          <p:nvPr/>
        </p:nvSpPr>
        <p:spPr>
          <a:xfrm>
            <a:off x="5905890" y="933450"/>
            <a:ext cx="5690365" cy="5047536"/>
          </a:xfrm>
          <a:prstGeom prst="rect">
            <a:avLst/>
          </a:prstGeom>
          <a:noFill/>
        </p:spPr>
        <p:txBody>
          <a:bodyPr wrap="square" rtlCol="0">
            <a:spAutoFit/>
          </a:bodyPr>
          <a:lstStyle/>
          <a:p>
            <a:endParaRPr lang="en-US" dirty="0"/>
          </a:p>
          <a:p>
            <a:pPr marL="342900" indent="-342900">
              <a:buFont typeface="Arial" panose="020B0604020202020204" pitchFamily="34" charset="0"/>
              <a:buChar char="•"/>
            </a:pPr>
            <a:r>
              <a:rPr lang="en-US" dirty="0"/>
              <a:t>Take another look at the governance and leadership to reflect DMP</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dirty="0"/>
              <a:t>Discussion paper to existing Tourism Advisory Board</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NZ" sz="1800" dirty="0">
                <a:effectLst/>
                <a:latin typeface="Calibri" panose="020F0502020204030204" pitchFamily="34" charset="0"/>
                <a:ea typeface="Calibri" panose="020F0502020204030204" pitchFamily="34" charset="0"/>
              </a:rPr>
              <a:t>Consider standing in the community, strategic vision, funding, project management, knowledge of Central and local Government process, values of Regional Identity and K</a:t>
            </a:r>
            <a:r>
              <a:rPr lang="mi-NZ" sz="1800" dirty="0">
                <a:effectLst/>
                <a:latin typeface="Calibri" panose="020F0502020204030204" pitchFamily="34" charset="0"/>
                <a:ea typeface="Calibri" panose="020F0502020204030204" pitchFamily="34" charset="0"/>
              </a:rPr>
              <a:t>ā</a:t>
            </a:r>
            <a:r>
              <a:rPr lang="en-NZ" sz="1800" dirty="0">
                <a:effectLst/>
                <a:latin typeface="Calibri" panose="020F0502020204030204" pitchFamily="34" charset="0"/>
                <a:ea typeface="Calibri" panose="020F0502020204030204" pitchFamily="34" charset="0"/>
              </a:rPr>
              <a:t>i Tahu, partnerships with mana whenua, youth leadership.</a:t>
            </a:r>
          </a:p>
          <a:p>
            <a:endParaRPr lang="en-NZ" sz="1800" dirty="0">
              <a:effectLst/>
              <a:latin typeface="Calibri" panose="020F0502020204030204" pitchFamily="34" charset="0"/>
              <a:ea typeface="Calibri" panose="020F0502020204030204" pitchFamily="34" charset="0"/>
            </a:endParaRPr>
          </a:p>
          <a:p>
            <a:pPr marL="342900" indent="-342900">
              <a:buFont typeface="Arial" panose="020B0604020202020204" pitchFamily="34" charset="0"/>
              <a:buChar char="•"/>
            </a:pPr>
            <a:r>
              <a:rPr lang="en-NZ" sz="1800" dirty="0">
                <a:effectLst/>
                <a:latin typeface="Calibri" panose="020F0502020204030204" pitchFamily="34" charset="0"/>
                <a:ea typeface="Calibri" panose="020F0502020204030204" pitchFamily="34" charset="0"/>
              </a:rPr>
              <a:t>Preference to have the majority of the governance group live within region or affiliation </a:t>
            </a:r>
            <a:r>
              <a:rPr lang="en-NZ" dirty="0">
                <a:latin typeface="Calibri" panose="020F0502020204030204" pitchFamily="34" charset="0"/>
                <a:ea typeface="Calibri" panose="020F0502020204030204" pitchFamily="34" charset="0"/>
              </a:rPr>
              <a:t>to, </a:t>
            </a:r>
            <a:r>
              <a:rPr lang="en-NZ" sz="1800" dirty="0">
                <a:effectLst/>
                <a:latin typeface="Calibri" panose="020F0502020204030204" pitchFamily="34" charset="0"/>
                <a:ea typeface="Calibri" panose="020F0502020204030204" pitchFamily="34" charset="0"/>
              </a:rPr>
              <a:t>but acknowledged the value of having an out of region view to bring balance. </a:t>
            </a:r>
          </a:p>
          <a:p>
            <a:pPr marL="342900" indent="-342900">
              <a:buFont typeface="Arial" panose="020B0604020202020204" pitchFamily="34" charset="0"/>
              <a:buChar char="•"/>
            </a:pPr>
            <a:endParaRPr lang="en-NZ" sz="1800" dirty="0">
              <a:effectLst/>
              <a:latin typeface="Calibri" panose="020F0502020204030204" pitchFamily="34" charset="0"/>
              <a:ea typeface="Calibri" panose="020F0502020204030204" pitchFamily="34" charset="0"/>
            </a:endParaRPr>
          </a:p>
          <a:p>
            <a:pPr marL="342900" indent="-342900">
              <a:buFont typeface="Arial" panose="020B0604020202020204" pitchFamily="34" charset="0"/>
              <a:buChar char="•"/>
            </a:pPr>
            <a:endParaRPr lang="en-US" sz="1600" dirty="0"/>
          </a:p>
        </p:txBody>
      </p:sp>
      <p:pic>
        <p:nvPicPr>
          <p:cNvPr id="10" name="Picture 9">
            <a:extLst>
              <a:ext uri="{FF2B5EF4-FFF2-40B4-BE49-F238E27FC236}">
                <a16:creationId xmlns:a16="http://schemas.microsoft.com/office/drawing/2014/main" id="{8A853F98-DF22-63EE-278A-0436BF13D946}"/>
              </a:ext>
            </a:extLst>
          </p:cNvPr>
          <p:cNvPicPr>
            <a:picLocks noChangeAspect="1"/>
          </p:cNvPicPr>
          <p:nvPr/>
        </p:nvPicPr>
        <p:blipFill>
          <a:blip r:embed="rId4"/>
          <a:stretch>
            <a:fillRect/>
          </a:stretch>
        </p:blipFill>
        <p:spPr>
          <a:xfrm>
            <a:off x="322118" y="1520762"/>
            <a:ext cx="4704268" cy="3816476"/>
          </a:xfrm>
          <a:prstGeom prst="rect">
            <a:avLst/>
          </a:prstGeom>
        </p:spPr>
      </p:pic>
    </p:spTree>
    <p:extLst>
      <p:ext uri="{BB962C8B-B14F-4D97-AF65-F5344CB8AC3E}">
        <p14:creationId xmlns:p14="http://schemas.microsoft.com/office/powerpoint/2010/main" val="3954194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group of women standing on grass&#10;&#10;Description automatically generated with medium confidence">
            <a:extLst>
              <a:ext uri="{FF2B5EF4-FFF2-40B4-BE49-F238E27FC236}">
                <a16:creationId xmlns:a16="http://schemas.microsoft.com/office/drawing/2014/main" id="{A7B4960B-EF5F-F205-0CE8-70D47BFBB5C1}"/>
              </a:ext>
            </a:extLst>
          </p:cNvPr>
          <p:cNvPicPr>
            <a:picLocks noChangeAspect="1"/>
          </p:cNvPicPr>
          <p:nvPr/>
        </p:nvPicPr>
        <p:blipFill rotWithShape="1">
          <a:blip r:embed="rId3">
            <a:extLst>
              <a:ext uri="{28A0092B-C50C-407E-A947-70E740481C1C}">
                <a14:useLocalDpi xmlns:a14="http://schemas.microsoft.com/office/drawing/2010/main" val="0"/>
              </a:ext>
            </a:extLst>
          </a:blip>
          <a:srcRect l="2749" r="3133" b="-1"/>
          <a:stretch/>
        </p:blipFill>
        <p:spPr>
          <a:xfrm>
            <a:off x="1" y="10"/>
            <a:ext cx="8676408" cy="6857990"/>
          </a:xfrm>
          <a:prstGeom prst="rect">
            <a:avLst/>
          </a:prstGeom>
        </p:spPr>
      </p:pic>
      <p:sp>
        <p:nvSpPr>
          <p:cNvPr id="12" name="Rectangle 11">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DF5BBD49-9419-37A1-41A7-5CCF19E2CA18}"/>
              </a:ext>
            </a:extLst>
          </p:cNvPr>
          <p:cNvSpPr txBox="1"/>
          <p:nvPr/>
        </p:nvSpPr>
        <p:spPr>
          <a:xfrm>
            <a:off x="7314893" y="1361208"/>
            <a:ext cx="4842885" cy="5288973"/>
          </a:xfrm>
          <a:prstGeom prst="rect">
            <a:avLst/>
          </a:prstGeom>
        </p:spPr>
        <p:txBody>
          <a:bodyPr vert="horz" lIns="91440" tIns="45720" rIns="91440" bIns="45720" rtlCol="0">
            <a:normAutofit/>
          </a:bodyPr>
          <a:lstStyle/>
          <a:p>
            <a:pPr marL="0" indent="-228600">
              <a:lnSpc>
                <a:spcPct val="90000"/>
              </a:lnSpc>
              <a:spcAft>
                <a:spcPts val="600"/>
              </a:spcAft>
              <a:buFont typeface="Arial" panose="020B0604020202020204" pitchFamily="34" charset="0"/>
              <a:buChar char="•"/>
            </a:pPr>
            <a:r>
              <a:rPr lang="en-US" b="1" dirty="0"/>
              <a:t>Destination Advisory Board</a:t>
            </a:r>
          </a:p>
          <a:p>
            <a:pPr marL="0" indent="-228600">
              <a:lnSpc>
                <a:spcPct val="90000"/>
              </a:lnSpc>
              <a:spcAft>
                <a:spcPts val="600"/>
              </a:spcAft>
              <a:buFont typeface="Arial" panose="020B0604020202020204" pitchFamily="34" charset="0"/>
              <a:buChar char="•"/>
            </a:pPr>
            <a:endParaRPr lang="en-US" dirty="0"/>
          </a:p>
          <a:p>
            <a:pPr marL="342900" indent="-228600">
              <a:lnSpc>
                <a:spcPct val="90000"/>
              </a:lnSpc>
              <a:spcAft>
                <a:spcPts val="600"/>
              </a:spcAft>
              <a:buFont typeface="Arial" panose="020B0604020202020204" pitchFamily="34" charset="0"/>
              <a:buChar char="•"/>
            </a:pPr>
            <a:r>
              <a:rPr lang="en-US" dirty="0"/>
              <a:t>Mark Frood, Chair </a:t>
            </a:r>
          </a:p>
          <a:p>
            <a:pPr marL="342900" indent="-228600">
              <a:lnSpc>
                <a:spcPct val="90000"/>
              </a:lnSpc>
              <a:spcAft>
                <a:spcPts val="600"/>
              </a:spcAft>
              <a:buFont typeface="Arial" panose="020B0604020202020204" pitchFamily="34" charset="0"/>
              <a:buChar char="•"/>
            </a:pPr>
            <a:r>
              <a:rPr lang="en-US" dirty="0"/>
              <a:t>Chris Roberts</a:t>
            </a:r>
          </a:p>
          <a:p>
            <a:pPr marL="342900" indent="-228600">
              <a:lnSpc>
                <a:spcPct val="90000"/>
              </a:lnSpc>
              <a:spcAft>
                <a:spcPts val="600"/>
              </a:spcAft>
              <a:buFont typeface="Arial" panose="020B0604020202020204" pitchFamily="34" charset="0"/>
              <a:buChar char="•"/>
            </a:pPr>
            <a:r>
              <a:rPr lang="en-US" dirty="0"/>
              <a:t>Tara Druce</a:t>
            </a:r>
          </a:p>
          <a:p>
            <a:pPr marL="342900" indent="-228600">
              <a:lnSpc>
                <a:spcPct val="90000"/>
              </a:lnSpc>
              <a:spcAft>
                <a:spcPts val="600"/>
              </a:spcAft>
              <a:buFont typeface="Arial" panose="020B0604020202020204" pitchFamily="34" charset="0"/>
              <a:buChar char="•"/>
            </a:pPr>
            <a:r>
              <a:rPr lang="en-US" dirty="0"/>
              <a:t>Shayne Forrest </a:t>
            </a:r>
          </a:p>
          <a:p>
            <a:pPr indent="-228600">
              <a:lnSpc>
                <a:spcPct val="90000"/>
              </a:lnSpc>
              <a:spcAft>
                <a:spcPts val="600"/>
              </a:spcAft>
              <a:buFont typeface="Arial" panose="020B0604020202020204" pitchFamily="34" charset="0"/>
              <a:buChar char="•"/>
            </a:pPr>
            <a:endParaRPr lang="en-US" dirty="0"/>
          </a:p>
          <a:p>
            <a:pPr marL="342900" indent="-228600">
              <a:lnSpc>
                <a:spcPct val="90000"/>
              </a:lnSpc>
              <a:spcAft>
                <a:spcPts val="600"/>
              </a:spcAft>
              <a:buFont typeface="Arial" panose="020B0604020202020204" pitchFamily="34" charset="0"/>
              <a:buChar char="•"/>
            </a:pPr>
            <a:r>
              <a:rPr lang="en-US" dirty="0"/>
              <a:t>Tamah Alley, Council Representative</a:t>
            </a:r>
          </a:p>
          <a:p>
            <a:pPr marL="342900" indent="-228600">
              <a:lnSpc>
                <a:spcPct val="90000"/>
              </a:lnSpc>
              <a:spcAft>
                <a:spcPts val="600"/>
              </a:spcAft>
              <a:buFont typeface="Arial" panose="020B0604020202020204" pitchFamily="34" charset="0"/>
              <a:buChar char="•"/>
            </a:pPr>
            <a:r>
              <a:rPr lang="en-US" dirty="0"/>
              <a:t>Kate Hines, Youth 18-30 Representative</a:t>
            </a:r>
          </a:p>
          <a:p>
            <a:pPr marL="342900" indent="-228600">
              <a:lnSpc>
                <a:spcPct val="90000"/>
              </a:lnSpc>
              <a:spcAft>
                <a:spcPts val="600"/>
              </a:spcAft>
              <a:buFont typeface="Arial" panose="020B0604020202020204" pitchFamily="34" charset="0"/>
              <a:buChar char="•"/>
            </a:pPr>
            <a:r>
              <a:rPr lang="en-US" dirty="0"/>
              <a:t>Mark Button, Operator Representative</a:t>
            </a:r>
          </a:p>
          <a:p>
            <a:pPr marL="342900" indent="-228600">
              <a:lnSpc>
                <a:spcPct val="90000"/>
              </a:lnSpc>
              <a:spcAft>
                <a:spcPts val="600"/>
              </a:spcAft>
              <a:buFont typeface="Arial" panose="020B0604020202020204" pitchFamily="34" charset="0"/>
              <a:buChar char="•"/>
            </a:pPr>
            <a:r>
              <a:rPr lang="en-US" dirty="0"/>
              <a:t>Kāi Tahu Representative</a:t>
            </a:r>
          </a:p>
          <a:p>
            <a:pPr marL="0" indent="-228600">
              <a:lnSpc>
                <a:spcPct val="90000"/>
              </a:lnSpc>
              <a:spcAft>
                <a:spcPts val="600"/>
              </a:spcAft>
              <a:buFont typeface="Arial" panose="020B0604020202020204" pitchFamily="34" charset="0"/>
              <a:buChar char="•"/>
            </a:pPr>
            <a:endParaRPr lang="en-US" dirty="0"/>
          </a:p>
          <a:p>
            <a:pPr marL="0" indent="-228600">
              <a:lnSpc>
                <a:spcPct val="90000"/>
              </a:lnSpc>
              <a:spcAft>
                <a:spcPts val="600"/>
              </a:spcAft>
              <a:buFont typeface="Arial" panose="020B0604020202020204" pitchFamily="34" charset="0"/>
              <a:buChar char="•"/>
            </a:pPr>
            <a:r>
              <a:rPr lang="en-US" dirty="0"/>
              <a:t>Intern / High School Representative</a:t>
            </a:r>
          </a:p>
          <a:p>
            <a:pPr marL="0" indent="-228600">
              <a:lnSpc>
                <a:spcPct val="90000"/>
              </a:lnSpc>
              <a:spcAft>
                <a:spcPts val="600"/>
              </a:spcAft>
              <a:buFont typeface="Arial" panose="020B0604020202020204" pitchFamily="34" charset="0"/>
              <a:buChar char="•"/>
            </a:pPr>
            <a:endParaRPr lang="en-US" dirty="0"/>
          </a:p>
        </p:txBody>
      </p:sp>
      <p:pic>
        <p:nvPicPr>
          <p:cNvPr id="5" name="Picture 8">
            <a:extLst>
              <a:ext uri="{FF2B5EF4-FFF2-40B4-BE49-F238E27FC236}">
                <a16:creationId xmlns:a16="http://schemas.microsoft.com/office/drawing/2014/main" id="{44ED5728-797D-B2F5-960D-F20BBAAE80F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7988" y="857250"/>
            <a:ext cx="1738312"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4">
            <a:extLst>
              <a:ext uri="{FF2B5EF4-FFF2-40B4-BE49-F238E27FC236}">
                <a16:creationId xmlns:a16="http://schemas.microsoft.com/office/drawing/2014/main" id="{8CABF39C-310B-5B09-7C69-355F4E0CA2DE}"/>
              </a:ext>
            </a:extLst>
          </p:cNvPr>
          <p:cNvSpPr txBox="1">
            <a:spLocks noChangeArrowheads="1"/>
          </p:cNvSpPr>
          <p:nvPr/>
        </p:nvSpPr>
        <p:spPr bwMode="auto">
          <a:xfrm>
            <a:off x="407988" y="395288"/>
            <a:ext cx="684053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r>
              <a:rPr lang="en-US" altLang="en-US" sz="2400" dirty="0">
                <a:solidFill>
                  <a:srgbClr val="9D5708"/>
                </a:solidFill>
                <a:latin typeface="Muli Black" charset="0"/>
              </a:rPr>
              <a:t>How we changed.</a:t>
            </a:r>
          </a:p>
        </p:txBody>
      </p:sp>
    </p:spTree>
    <p:extLst>
      <p:ext uri="{BB962C8B-B14F-4D97-AF65-F5344CB8AC3E}">
        <p14:creationId xmlns:p14="http://schemas.microsoft.com/office/powerpoint/2010/main" val="15459558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F5BBD49-9419-37A1-41A7-5CCF19E2CA18}"/>
              </a:ext>
            </a:extLst>
          </p:cNvPr>
          <p:cNvSpPr txBox="1"/>
          <p:nvPr/>
        </p:nvSpPr>
        <p:spPr>
          <a:xfrm>
            <a:off x="304079" y="500577"/>
            <a:ext cx="11260676" cy="6617196"/>
          </a:xfrm>
          <a:prstGeom prst="rect">
            <a:avLst/>
          </a:prstGeom>
          <a:noFill/>
        </p:spPr>
        <p:txBody>
          <a:bodyPr wrap="square" rtlCol="0">
            <a:spAutoFit/>
          </a:bodyPr>
          <a:lstStyle/>
          <a:p>
            <a:pPr marL="0" indent="0">
              <a:buNone/>
            </a:pPr>
            <a:r>
              <a:rPr lang="en-NZ" sz="2000" b="1" dirty="0"/>
              <a:t>Why is diversity of thought and background important on the board?</a:t>
            </a:r>
          </a:p>
          <a:p>
            <a:pPr marL="0" indent="0">
              <a:buNone/>
            </a:pPr>
            <a:endParaRPr lang="en-NZ" sz="2000" b="1" dirty="0"/>
          </a:p>
          <a:p>
            <a:pPr marL="342900" indent="-342900">
              <a:buFont typeface="Arial" panose="020B0604020202020204" pitchFamily="34" charset="0"/>
              <a:buChar char="•"/>
            </a:pPr>
            <a:r>
              <a:rPr lang="en-NZ" sz="1600" dirty="0">
                <a:solidFill>
                  <a:srgbClr val="000000"/>
                </a:solidFill>
                <a:latin typeface="Calibri" panose="020F0502020204030204" pitchFamily="34" charset="0"/>
                <a:ea typeface="Times New Roman" panose="02020603050405020304" pitchFamily="18" charset="0"/>
              </a:rPr>
              <a:t>I see diversity of thought as just as important as "diversity" - but a lot of this comes from having people around the table who happen to be diverse. Tamah Alley</a:t>
            </a:r>
          </a:p>
          <a:p>
            <a:endParaRPr lang="en-NZ" sz="1600" dirty="0">
              <a:solidFill>
                <a:srgbClr val="000000"/>
              </a:solidFill>
              <a:latin typeface="Calibri" panose="020F0502020204030204" pitchFamily="34" charset="0"/>
              <a:ea typeface="Times New Roman" panose="02020603050405020304" pitchFamily="18" charset="0"/>
            </a:endParaRPr>
          </a:p>
          <a:p>
            <a:pPr marL="342900" indent="-342900">
              <a:buFont typeface="Arial" panose="020B0604020202020204" pitchFamily="34" charset="0"/>
              <a:buChar char="•"/>
            </a:pPr>
            <a:r>
              <a:rPr lang="en-NZ" sz="1600" dirty="0">
                <a:solidFill>
                  <a:srgbClr val="000000"/>
                </a:solidFill>
                <a:latin typeface="Calibri" panose="020F0502020204030204" pitchFamily="34" charset="0"/>
                <a:ea typeface="Calibri" panose="020F0502020204030204" pitchFamily="34" charset="0"/>
              </a:rPr>
              <a:t>Diversity is what makes up our community and gives us strength, so should be represented in a board,  breadth of age, gender and experience gives our board incredible power, and makes for robust conversations that are fun and a learning experience for us all. Mark Frood</a:t>
            </a:r>
          </a:p>
          <a:p>
            <a:endParaRPr lang="en-NZ" sz="1600" dirty="0">
              <a:solidFill>
                <a:srgbClr val="000000"/>
              </a:solidFill>
              <a:latin typeface="Calibri" panose="020F0502020204030204" pitchFamily="34" charset="0"/>
              <a:ea typeface="Calibri" panose="020F0502020204030204" pitchFamily="34" charset="0"/>
            </a:endParaRPr>
          </a:p>
          <a:p>
            <a:pPr marL="342900" indent="-342900">
              <a:buFont typeface="Arial" panose="020B0604020202020204" pitchFamily="34" charset="0"/>
              <a:buChar char="•"/>
            </a:pPr>
            <a:r>
              <a:rPr lang="en-NZ" sz="1600" dirty="0">
                <a:solidFill>
                  <a:srgbClr val="000000"/>
                </a:solidFill>
                <a:latin typeface="Calibri" panose="020F0502020204030204" pitchFamily="34" charset="0"/>
                <a:ea typeface="Times New Roman" panose="02020603050405020304" pitchFamily="18" charset="0"/>
              </a:rPr>
              <a:t>I think it is important to have at least one voice that doesn't come at the DMP with a "tourism" lens, because a large part of the DMP implementation is not about tourism. Tamah Alley</a:t>
            </a:r>
          </a:p>
          <a:p>
            <a:pPr marL="342900" indent="-342900">
              <a:buFont typeface="Arial" panose="020B0604020202020204" pitchFamily="34" charset="0"/>
              <a:buChar char="•"/>
            </a:pPr>
            <a:endParaRPr lang="en-NZ" sz="2000" b="1" dirty="0"/>
          </a:p>
          <a:p>
            <a:pPr marL="0" indent="0">
              <a:buNone/>
            </a:pPr>
            <a:r>
              <a:rPr lang="en-NZ" sz="2000" b="1" dirty="0"/>
              <a:t>What is the Advisory Boards role in supporting implementation?</a:t>
            </a:r>
          </a:p>
          <a:p>
            <a:pPr marL="0" indent="0">
              <a:buNone/>
            </a:pPr>
            <a:endParaRPr lang="en-NZ" sz="2000" dirty="0"/>
          </a:p>
          <a:p>
            <a:pPr marL="342900" lvl="0" indent="-342900">
              <a:buSzPts val="1000"/>
              <a:buFont typeface="Symbol" panose="05050102010706020507" pitchFamily="18" charset="2"/>
              <a:buChar char=""/>
              <a:tabLst>
                <a:tab pos="457200" algn="l"/>
              </a:tabLst>
            </a:pPr>
            <a:r>
              <a:rPr lang="en-NZ" sz="1600" dirty="0">
                <a:solidFill>
                  <a:srgbClr val="000000"/>
                </a:solidFill>
                <a:effectLst/>
                <a:latin typeface="Calibri" panose="020F0502020204030204" pitchFamily="34" charset="0"/>
                <a:ea typeface="Times New Roman" panose="02020603050405020304" pitchFamily="18" charset="0"/>
              </a:rPr>
              <a:t>Board are helping to drive high level work plan priorities - there is a lot in the DMP!</a:t>
            </a:r>
          </a:p>
          <a:p>
            <a:pPr marL="342900" lvl="0" indent="-342900">
              <a:buSzPts val="1000"/>
              <a:buFont typeface="Symbol" panose="05050102010706020507" pitchFamily="18" charset="2"/>
              <a:buChar char=""/>
              <a:tabLst>
                <a:tab pos="457200" algn="l"/>
              </a:tabLst>
            </a:pPr>
            <a:endParaRPr lang="en-NZ" sz="1600" dirty="0">
              <a:solidFill>
                <a:srgbClr val="000000"/>
              </a:solidFill>
              <a:effectLst/>
              <a:latin typeface="Calibri" panose="020F0502020204030204" pitchFamily="34" charset="0"/>
              <a:ea typeface="Calibri" panose="020F0502020204030204" pitchFamily="34" charset="0"/>
            </a:endParaRPr>
          </a:p>
          <a:p>
            <a:pPr marL="342900" lvl="0" indent="-342900">
              <a:buSzPts val="1000"/>
              <a:buFont typeface="Symbol" panose="05050102010706020507" pitchFamily="18" charset="2"/>
              <a:buChar char=""/>
              <a:tabLst>
                <a:tab pos="457200" algn="l"/>
              </a:tabLst>
            </a:pPr>
            <a:r>
              <a:rPr lang="en-NZ" sz="1600" dirty="0">
                <a:solidFill>
                  <a:srgbClr val="000000"/>
                </a:solidFill>
                <a:effectLst/>
                <a:latin typeface="Calibri" panose="020F0502020204030204" pitchFamily="34" charset="0"/>
                <a:ea typeface="Times New Roman" panose="02020603050405020304" pitchFamily="18" charset="0"/>
              </a:rPr>
              <a:t>Leveraging connections and relationships for cross-border collaboration where appropriate at a governance level (often the team are already in this space)</a:t>
            </a:r>
          </a:p>
          <a:p>
            <a:pPr marL="342900" lvl="0" indent="-342900">
              <a:buSzPts val="1000"/>
              <a:buFont typeface="Symbol" panose="05050102010706020507" pitchFamily="18" charset="2"/>
              <a:buChar char=""/>
              <a:tabLst>
                <a:tab pos="457200" algn="l"/>
              </a:tabLst>
            </a:pPr>
            <a:endParaRPr lang="en-NZ" sz="1600" dirty="0">
              <a:solidFill>
                <a:srgbClr val="000000"/>
              </a:solidFill>
              <a:effectLst/>
              <a:latin typeface="Calibri" panose="020F0502020204030204" pitchFamily="34" charset="0"/>
              <a:ea typeface="Times New Roman" panose="02020603050405020304" pitchFamily="18" charset="0"/>
            </a:endParaRPr>
          </a:p>
          <a:p>
            <a:pPr marL="342900" lvl="0" indent="-342900">
              <a:buSzPts val="1000"/>
              <a:buFont typeface="Symbol" panose="05050102010706020507" pitchFamily="18" charset="2"/>
              <a:buChar char=""/>
              <a:tabLst>
                <a:tab pos="457200" algn="l"/>
              </a:tabLst>
            </a:pPr>
            <a:r>
              <a:rPr lang="en-NZ" sz="1600" dirty="0">
                <a:solidFill>
                  <a:srgbClr val="000000"/>
                </a:solidFill>
                <a:effectLst/>
                <a:latin typeface="Calibri" panose="020F0502020204030204" pitchFamily="34" charset="0"/>
                <a:ea typeface="Times New Roman" panose="02020603050405020304" pitchFamily="18" charset="0"/>
              </a:rPr>
              <a:t>For the board we add differing experiences and skill sets for the Council, stakeholders and tourism team, we help set the strategy and advice on how to implement it, it is also trying to simplify what is an incredibly complex agenda. </a:t>
            </a:r>
          </a:p>
          <a:p>
            <a:pPr lvl="0">
              <a:buSzPts val="1000"/>
              <a:tabLst>
                <a:tab pos="457200" algn="l"/>
              </a:tabLst>
            </a:pPr>
            <a:endParaRPr lang="en-NZ" sz="1600" dirty="0">
              <a:solidFill>
                <a:srgbClr val="000000"/>
              </a:solidFill>
              <a:effectLst/>
              <a:latin typeface="Calibri" panose="020F0502020204030204" pitchFamily="34" charset="0"/>
              <a:ea typeface="Times New Roman" panose="02020603050405020304" pitchFamily="18" charset="0"/>
            </a:endParaRPr>
          </a:p>
          <a:p>
            <a:pPr marL="342900" lvl="0" indent="-342900">
              <a:buSzPts val="1000"/>
              <a:buFont typeface="Symbol" panose="05050102010706020507" pitchFamily="18" charset="2"/>
              <a:buChar char=""/>
              <a:tabLst>
                <a:tab pos="457200" algn="l"/>
              </a:tabLst>
            </a:pPr>
            <a:r>
              <a:rPr lang="en-NZ" sz="1600" dirty="0">
                <a:solidFill>
                  <a:srgbClr val="000000"/>
                </a:solidFill>
                <a:effectLst/>
                <a:latin typeface="Calibri" panose="020F0502020204030204" pitchFamily="34" charset="0"/>
                <a:ea typeface="Calibri" panose="020F0502020204030204" pitchFamily="34" charset="0"/>
              </a:rPr>
              <a:t>Not only do we add collective experiences that have been done right, but JUST AS Importantly the things we have experienced that were done wrong</a:t>
            </a:r>
          </a:p>
          <a:p>
            <a:pPr marL="0" indent="0">
              <a:buNone/>
            </a:pPr>
            <a:endParaRPr lang="en-NZ" sz="2000" dirty="0"/>
          </a:p>
        </p:txBody>
      </p:sp>
      <p:pic>
        <p:nvPicPr>
          <p:cNvPr id="5" name="Picture 8">
            <a:extLst>
              <a:ext uri="{FF2B5EF4-FFF2-40B4-BE49-F238E27FC236}">
                <a16:creationId xmlns:a16="http://schemas.microsoft.com/office/drawing/2014/main" id="{44ED5728-797D-B2F5-960D-F20BBAAE80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079" y="857250"/>
            <a:ext cx="1738312"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8">
            <a:extLst>
              <a:ext uri="{FF2B5EF4-FFF2-40B4-BE49-F238E27FC236}">
                <a16:creationId xmlns:a16="http://schemas.microsoft.com/office/drawing/2014/main" id="{0E786571-A541-522A-6A35-4EE2270495D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079" y="4010025"/>
            <a:ext cx="1738312"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142188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F5BBD49-9419-37A1-41A7-5CCF19E2CA18}"/>
              </a:ext>
            </a:extLst>
          </p:cNvPr>
          <p:cNvSpPr txBox="1"/>
          <p:nvPr/>
        </p:nvSpPr>
        <p:spPr>
          <a:xfrm>
            <a:off x="407988" y="1121784"/>
            <a:ext cx="6997363" cy="5016758"/>
          </a:xfrm>
          <a:prstGeom prst="rect">
            <a:avLst/>
          </a:prstGeom>
          <a:noFill/>
        </p:spPr>
        <p:txBody>
          <a:bodyPr wrap="square" rtlCol="0">
            <a:spAutoFit/>
          </a:bodyPr>
          <a:lstStyle/>
          <a:p>
            <a:pPr marL="0" indent="0">
              <a:buNone/>
            </a:pPr>
            <a:r>
              <a:rPr lang="en-NZ" sz="2000" dirty="0"/>
              <a:t>We’ve started a journey to realign roles and functions towards our future goals</a:t>
            </a:r>
          </a:p>
          <a:p>
            <a:pPr marL="0" indent="0">
              <a:buNone/>
            </a:pPr>
            <a:endParaRPr lang="en-NZ" sz="2000" dirty="0"/>
          </a:p>
          <a:p>
            <a:pPr marL="0" indent="0">
              <a:buNone/>
            </a:pPr>
            <a:r>
              <a:rPr lang="en-NZ" sz="2000" dirty="0"/>
              <a:t>Head of Destination role (previously GM Tourism)</a:t>
            </a:r>
          </a:p>
          <a:p>
            <a:pPr marL="0" indent="0">
              <a:buNone/>
            </a:pPr>
            <a:r>
              <a:rPr lang="en-NZ" sz="2000" dirty="0"/>
              <a:t>Destination Co-Ordinator role (previously Marketing &amp; Administration)</a:t>
            </a:r>
          </a:p>
          <a:p>
            <a:pPr marL="0" indent="0">
              <a:buNone/>
            </a:pPr>
            <a:r>
              <a:rPr lang="en-NZ" sz="2000" dirty="0"/>
              <a:t>Digital and Content Advisor</a:t>
            </a:r>
          </a:p>
          <a:p>
            <a:pPr marL="0" indent="0">
              <a:buNone/>
            </a:pPr>
            <a:endParaRPr lang="en-NZ" sz="2000" dirty="0"/>
          </a:p>
          <a:p>
            <a:pPr marL="0" indent="0">
              <a:buNone/>
            </a:pPr>
            <a:r>
              <a:rPr lang="en-NZ" sz="2000" dirty="0"/>
              <a:t>Ensuring other existing/core functions of RTO are continued and supported to deliver upon the ambitions of the DMP.</a:t>
            </a:r>
          </a:p>
          <a:p>
            <a:pPr marL="0" indent="0">
              <a:buNone/>
            </a:pPr>
            <a:endParaRPr lang="en-NZ" sz="2000" dirty="0"/>
          </a:p>
          <a:p>
            <a:pPr marL="800100" lvl="1" indent="-342900">
              <a:buFont typeface="Arial" panose="020B0604020202020204" pitchFamily="34" charset="0"/>
              <a:buChar char="•"/>
            </a:pPr>
            <a:r>
              <a:rPr lang="en-NZ" sz="2000" dirty="0"/>
              <a:t>Media &amp; PR</a:t>
            </a:r>
          </a:p>
          <a:p>
            <a:pPr marL="800100" lvl="1" indent="-342900">
              <a:buFont typeface="Arial" panose="020B0604020202020204" pitchFamily="34" charset="0"/>
              <a:buChar char="•"/>
            </a:pPr>
            <a:r>
              <a:rPr lang="en-NZ" sz="2000" dirty="0"/>
              <a:t>Trade, Business Events and Consumer Marketing</a:t>
            </a:r>
          </a:p>
          <a:p>
            <a:pPr marL="800100" lvl="1" indent="-342900">
              <a:buFont typeface="Arial" panose="020B0604020202020204" pitchFamily="34" charset="0"/>
              <a:buChar char="•"/>
            </a:pPr>
            <a:r>
              <a:rPr lang="en-NZ" sz="2000" dirty="0"/>
              <a:t>i-sites</a:t>
            </a:r>
          </a:p>
          <a:p>
            <a:pPr marL="800100" lvl="1" indent="-342900">
              <a:buFont typeface="Arial" panose="020B0604020202020204" pitchFamily="34" charset="0"/>
              <a:buChar char="•"/>
            </a:pPr>
            <a:r>
              <a:rPr lang="en-NZ" sz="2000" dirty="0"/>
              <a:t>Industry Partnerships; Southern Way, Otago Trails Marketing</a:t>
            </a:r>
          </a:p>
        </p:txBody>
      </p:sp>
      <p:pic>
        <p:nvPicPr>
          <p:cNvPr id="5" name="Picture 8">
            <a:extLst>
              <a:ext uri="{FF2B5EF4-FFF2-40B4-BE49-F238E27FC236}">
                <a16:creationId xmlns:a16="http://schemas.microsoft.com/office/drawing/2014/main" id="{44ED5728-797D-B2F5-960D-F20BBAAE80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7988" y="857250"/>
            <a:ext cx="1738312"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4">
            <a:extLst>
              <a:ext uri="{FF2B5EF4-FFF2-40B4-BE49-F238E27FC236}">
                <a16:creationId xmlns:a16="http://schemas.microsoft.com/office/drawing/2014/main" id="{E5E80C89-6790-482A-C8F1-A9710188C6DE}"/>
              </a:ext>
            </a:extLst>
          </p:cNvPr>
          <p:cNvSpPr txBox="1">
            <a:spLocks noChangeArrowheads="1"/>
          </p:cNvSpPr>
          <p:nvPr/>
        </p:nvSpPr>
        <p:spPr bwMode="auto">
          <a:xfrm>
            <a:off x="407988" y="395288"/>
            <a:ext cx="684053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r>
              <a:rPr lang="en-US" altLang="en-US" sz="2400" dirty="0">
                <a:solidFill>
                  <a:srgbClr val="9D5708"/>
                </a:solidFill>
                <a:latin typeface="Muli Black" charset="0"/>
              </a:rPr>
              <a:t>What it means for our team.</a:t>
            </a:r>
          </a:p>
        </p:txBody>
      </p:sp>
      <p:pic>
        <p:nvPicPr>
          <p:cNvPr id="6" name="Picture 5" descr="A painting on a easel in the desert&#10;&#10;Description automatically generated with low confidence">
            <a:extLst>
              <a:ext uri="{FF2B5EF4-FFF2-40B4-BE49-F238E27FC236}">
                <a16:creationId xmlns:a16="http://schemas.microsoft.com/office/drawing/2014/main" id="{908C7B8A-BC9F-A2CB-6277-7FFCB40828F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20000" y="0"/>
            <a:ext cx="4572000" cy="6858000"/>
          </a:xfrm>
          <a:prstGeom prst="rect">
            <a:avLst/>
          </a:prstGeom>
        </p:spPr>
      </p:pic>
    </p:spTree>
    <p:extLst>
      <p:ext uri="{BB962C8B-B14F-4D97-AF65-F5344CB8AC3E}">
        <p14:creationId xmlns:p14="http://schemas.microsoft.com/office/powerpoint/2010/main" val="31815770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F5BBD49-9419-37A1-41A7-5CCF19E2CA18}"/>
              </a:ext>
            </a:extLst>
          </p:cNvPr>
          <p:cNvSpPr txBox="1"/>
          <p:nvPr/>
        </p:nvSpPr>
        <p:spPr>
          <a:xfrm>
            <a:off x="330580" y="240723"/>
            <a:ext cx="5238947" cy="7971413"/>
          </a:xfrm>
          <a:prstGeom prst="rect">
            <a:avLst/>
          </a:prstGeom>
          <a:noFill/>
        </p:spPr>
        <p:txBody>
          <a:bodyPr wrap="square" rtlCol="0">
            <a:spAutoFit/>
          </a:bodyPr>
          <a:lstStyle/>
          <a:p>
            <a:pPr marL="0" indent="0">
              <a:buNone/>
            </a:pPr>
            <a:r>
              <a:rPr lang="en-NZ" sz="2000" b="1" dirty="0"/>
              <a:t>What does success look like? The future states</a:t>
            </a:r>
          </a:p>
          <a:p>
            <a:pPr marL="0" indent="0">
              <a:buNone/>
            </a:pPr>
            <a:endParaRPr lang="en-NZ" sz="2000" b="1" dirty="0"/>
          </a:p>
          <a:p>
            <a:pPr marL="0" indent="0">
              <a:buNone/>
            </a:pPr>
            <a:r>
              <a:rPr lang="en-NZ" dirty="0"/>
              <a:t>Each building block within our DMP has a 50 year future state, as we journey on the path towards these states – we need to: </a:t>
            </a:r>
          </a:p>
          <a:p>
            <a:pPr marL="0" indent="0">
              <a:buNone/>
            </a:pPr>
            <a:endParaRPr lang="en-NZ" dirty="0"/>
          </a:p>
          <a:p>
            <a:pPr marL="457200" indent="-457200">
              <a:buAutoNum type="arabicPeriod"/>
            </a:pPr>
            <a:r>
              <a:rPr lang="en-NZ" dirty="0"/>
              <a:t>Actively serve a more diverse group of stakeholders</a:t>
            </a:r>
          </a:p>
          <a:p>
            <a:pPr marL="457200" indent="-457200">
              <a:buAutoNum type="arabicPeriod"/>
            </a:pPr>
            <a:endParaRPr lang="en-NZ" dirty="0"/>
          </a:p>
          <a:p>
            <a:pPr marL="457200" indent="-457200">
              <a:buAutoNum type="arabicPeriod"/>
            </a:pPr>
            <a:r>
              <a:rPr lang="en-NZ" dirty="0"/>
              <a:t>Accommodate intergenerational and technological shifts</a:t>
            </a:r>
          </a:p>
          <a:p>
            <a:pPr marL="457200" indent="-457200">
              <a:buAutoNum type="arabicPeriod"/>
            </a:pPr>
            <a:endParaRPr lang="en-NZ" dirty="0"/>
          </a:p>
          <a:p>
            <a:pPr marL="457200" indent="-457200">
              <a:buAutoNum type="arabicPeriod"/>
            </a:pPr>
            <a:r>
              <a:rPr lang="en-NZ" dirty="0"/>
              <a:t>Be strategically aligned with other sectors, neighbouring regions and national partners, and able to flex with changes in policy and regulatory environments - locally, nationally and globally. </a:t>
            </a:r>
          </a:p>
          <a:p>
            <a:pPr marL="457200" indent="-457200">
              <a:buAutoNum type="arabicPeriod"/>
            </a:pPr>
            <a:endParaRPr lang="en-NZ" dirty="0"/>
          </a:p>
          <a:p>
            <a:pPr marL="457200" indent="-457200">
              <a:buAutoNum type="arabicPeriod"/>
            </a:pPr>
            <a:r>
              <a:rPr lang="en-NZ" dirty="0"/>
              <a:t>The complexity of planning in this environment is significant. That is where we believe that having both a compass and a road map can make a real difference. </a:t>
            </a:r>
            <a:endParaRPr lang="en-NZ" b="1" dirty="0"/>
          </a:p>
          <a:p>
            <a:pPr marL="0" indent="0">
              <a:buNone/>
            </a:pPr>
            <a:endParaRPr lang="en-NZ" sz="2000" b="1" dirty="0"/>
          </a:p>
          <a:p>
            <a:pPr lvl="0">
              <a:buSzPts val="1000"/>
              <a:tabLst>
                <a:tab pos="457200" algn="l"/>
              </a:tabLst>
            </a:pPr>
            <a:endParaRPr lang="en-NZ" dirty="0">
              <a:solidFill>
                <a:srgbClr val="000000"/>
              </a:solidFill>
              <a:latin typeface="Calibri" panose="020F0502020204030204" pitchFamily="34" charset="0"/>
              <a:ea typeface="Calibri" panose="020F0502020204030204" pitchFamily="34" charset="0"/>
            </a:endParaRPr>
          </a:p>
          <a:p>
            <a:pPr lvl="0">
              <a:buSzPts val="1000"/>
              <a:tabLst>
                <a:tab pos="457200" algn="l"/>
              </a:tabLst>
            </a:pPr>
            <a:endParaRPr lang="en-NZ" dirty="0">
              <a:solidFill>
                <a:srgbClr val="000000"/>
              </a:solidFill>
              <a:latin typeface="Calibri" panose="020F0502020204030204" pitchFamily="34" charset="0"/>
              <a:ea typeface="Calibri" panose="020F0502020204030204" pitchFamily="34" charset="0"/>
            </a:endParaRPr>
          </a:p>
          <a:p>
            <a:pPr lvl="0">
              <a:buSzPts val="1000"/>
              <a:tabLst>
                <a:tab pos="457200" algn="l"/>
              </a:tabLst>
            </a:pPr>
            <a:endParaRPr lang="en-NZ" dirty="0">
              <a:solidFill>
                <a:srgbClr val="000000"/>
              </a:solidFill>
              <a:latin typeface="Calibri" panose="020F0502020204030204" pitchFamily="34" charset="0"/>
              <a:ea typeface="Calibri" panose="020F0502020204030204" pitchFamily="34" charset="0"/>
            </a:endParaRPr>
          </a:p>
          <a:p>
            <a:pPr lvl="0">
              <a:buSzPts val="1000"/>
              <a:tabLst>
                <a:tab pos="457200" algn="l"/>
              </a:tabLst>
            </a:pPr>
            <a:endParaRPr lang="en-NZ" dirty="0">
              <a:solidFill>
                <a:srgbClr val="000000"/>
              </a:solidFill>
              <a:latin typeface="Calibri" panose="020F0502020204030204" pitchFamily="34" charset="0"/>
              <a:ea typeface="Calibri" panose="020F0502020204030204" pitchFamily="34" charset="0"/>
            </a:endParaRPr>
          </a:p>
          <a:p>
            <a:pPr lvl="0">
              <a:buSzPts val="1000"/>
              <a:tabLst>
                <a:tab pos="457200" algn="l"/>
              </a:tabLst>
            </a:pPr>
            <a:endParaRPr lang="en-NZ" sz="1800" dirty="0">
              <a:solidFill>
                <a:srgbClr val="000000"/>
              </a:solidFill>
              <a:effectLst/>
              <a:latin typeface="Calibri" panose="020F0502020204030204" pitchFamily="34" charset="0"/>
              <a:ea typeface="Calibri" panose="020F0502020204030204" pitchFamily="34" charset="0"/>
            </a:endParaRPr>
          </a:p>
          <a:p>
            <a:pPr marL="0" indent="0">
              <a:buNone/>
            </a:pPr>
            <a:endParaRPr lang="en-NZ" sz="2000" dirty="0"/>
          </a:p>
        </p:txBody>
      </p:sp>
      <p:pic>
        <p:nvPicPr>
          <p:cNvPr id="2" name="Picture 1">
            <a:extLst>
              <a:ext uri="{FF2B5EF4-FFF2-40B4-BE49-F238E27FC236}">
                <a16:creationId xmlns:a16="http://schemas.microsoft.com/office/drawing/2014/main" id="{A20BA57A-9FB2-B8E5-67AD-7D8FC0C0302C}"/>
              </a:ext>
            </a:extLst>
          </p:cNvPr>
          <p:cNvPicPr>
            <a:picLocks noChangeAspect="1"/>
          </p:cNvPicPr>
          <p:nvPr/>
        </p:nvPicPr>
        <p:blipFill>
          <a:blip r:embed="rId3"/>
          <a:stretch>
            <a:fillRect/>
          </a:stretch>
        </p:blipFill>
        <p:spPr>
          <a:xfrm>
            <a:off x="5818909" y="1464522"/>
            <a:ext cx="5917821" cy="3692316"/>
          </a:xfrm>
          <a:prstGeom prst="rect">
            <a:avLst/>
          </a:prstGeom>
        </p:spPr>
      </p:pic>
    </p:spTree>
    <p:extLst>
      <p:ext uri="{BB962C8B-B14F-4D97-AF65-F5344CB8AC3E}">
        <p14:creationId xmlns:p14="http://schemas.microsoft.com/office/powerpoint/2010/main" val="34574457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picture containing sky, outdoor, astronomy, night&#10;&#10;Description automatically generated">
            <a:extLst>
              <a:ext uri="{FF2B5EF4-FFF2-40B4-BE49-F238E27FC236}">
                <a16:creationId xmlns:a16="http://schemas.microsoft.com/office/drawing/2014/main" id="{70FFC697-2D85-429A-8BF0-4338EE0EC82A}"/>
              </a:ext>
            </a:extLst>
          </p:cNvPr>
          <p:cNvPicPr>
            <a:picLocks noChangeAspect="1"/>
          </p:cNvPicPr>
          <p:nvPr/>
        </p:nvPicPr>
        <p:blipFill rotWithShape="1">
          <a:blip r:embed="rId3">
            <a:extLst>
              <a:ext uri="{28A0092B-C50C-407E-A947-70E740481C1C}">
                <a14:useLocalDpi xmlns:a14="http://schemas.microsoft.com/office/drawing/2010/main" val="0"/>
              </a:ext>
            </a:extLst>
          </a:blip>
          <a:srcRect t="15746"/>
          <a:stretch/>
        </p:blipFill>
        <p:spPr>
          <a:xfrm>
            <a:off x="20" y="1282"/>
            <a:ext cx="12191980" cy="6856718"/>
          </a:xfrm>
          <a:prstGeom prst="rect">
            <a:avLst/>
          </a:prstGeom>
        </p:spPr>
      </p:pic>
      <p:sp>
        <p:nvSpPr>
          <p:cNvPr id="5" name="TextBox 4">
            <a:extLst>
              <a:ext uri="{FF2B5EF4-FFF2-40B4-BE49-F238E27FC236}">
                <a16:creationId xmlns:a16="http://schemas.microsoft.com/office/drawing/2014/main" id="{26C4FD55-E797-582D-E10A-8A768EC0A45D}"/>
              </a:ext>
            </a:extLst>
          </p:cNvPr>
          <p:cNvSpPr txBox="1"/>
          <p:nvPr/>
        </p:nvSpPr>
        <p:spPr>
          <a:xfrm>
            <a:off x="644237" y="851145"/>
            <a:ext cx="10297390" cy="1477328"/>
          </a:xfrm>
          <a:prstGeom prst="rect">
            <a:avLst/>
          </a:prstGeom>
          <a:noFill/>
        </p:spPr>
        <p:txBody>
          <a:bodyPr wrap="square">
            <a:spAutoFit/>
          </a:bodyPr>
          <a:lstStyle/>
          <a:p>
            <a:pPr algn="ctr"/>
            <a:r>
              <a:rPr lang="en-NZ" b="0" i="0" dirty="0">
                <a:solidFill>
                  <a:schemeClr val="bg1"/>
                </a:solidFill>
                <a:effectLst/>
                <a:latin typeface="Muli" panose="00000500000000000000" pitchFamily="2" charset="0"/>
              </a:rPr>
              <a:t>Honouring the past, embracing the present, navigating the future</a:t>
            </a:r>
          </a:p>
          <a:p>
            <a:pPr algn="ctr"/>
            <a:endParaRPr lang="en-NZ" b="0" i="0" dirty="0">
              <a:solidFill>
                <a:schemeClr val="bg1"/>
              </a:solidFill>
              <a:effectLst/>
              <a:latin typeface="Muli" panose="00000500000000000000" pitchFamily="2" charset="0"/>
            </a:endParaRPr>
          </a:p>
          <a:p>
            <a:pPr algn="ctr"/>
            <a:r>
              <a:rPr lang="en-NZ" b="0" i="1" dirty="0">
                <a:solidFill>
                  <a:schemeClr val="bg1"/>
                </a:solidFill>
                <a:effectLst/>
                <a:latin typeface="Muli" panose="00000500000000000000" pitchFamily="2" charset="0"/>
              </a:rPr>
              <a:t>Ko Te Toa i a </a:t>
            </a:r>
            <a:r>
              <a:rPr lang="en-NZ" b="0" i="1" dirty="0" err="1">
                <a:solidFill>
                  <a:schemeClr val="bg1"/>
                </a:solidFill>
                <a:effectLst/>
                <a:latin typeface="Muli" panose="00000500000000000000" pitchFamily="2" charset="0"/>
              </a:rPr>
              <a:t>Tini</a:t>
            </a:r>
            <a:r>
              <a:rPr lang="en-NZ" b="0" i="1" dirty="0">
                <a:solidFill>
                  <a:schemeClr val="bg1"/>
                </a:solidFill>
                <a:effectLst/>
                <a:latin typeface="Muli" panose="00000500000000000000" pitchFamily="2" charset="0"/>
              </a:rPr>
              <a:t> i a Mano o Te Takata</a:t>
            </a:r>
          </a:p>
          <a:p>
            <a:pPr algn="ctr"/>
            <a:endParaRPr lang="en-NZ" b="0" i="0" dirty="0">
              <a:solidFill>
                <a:schemeClr val="bg1"/>
              </a:solidFill>
              <a:effectLst/>
              <a:latin typeface="Muli" panose="00000500000000000000" pitchFamily="2" charset="0"/>
            </a:endParaRPr>
          </a:p>
          <a:p>
            <a:pPr algn="ctr"/>
            <a:r>
              <a:rPr lang="en-NZ" b="0" i="1" dirty="0">
                <a:solidFill>
                  <a:schemeClr val="bg1"/>
                </a:solidFill>
                <a:effectLst/>
                <a:latin typeface="Muli" panose="00000500000000000000" pitchFamily="2" charset="0"/>
              </a:rPr>
              <a:t>We possess the strength of many, it is the contribution of the multitudes that ensures success</a:t>
            </a:r>
            <a:endParaRPr lang="en-NZ" b="0" i="0" dirty="0">
              <a:solidFill>
                <a:schemeClr val="bg1"/>
              </a:solidFill>
              <a:effectLst/>
              <a:latin typeface="Muli" panose="00000500000000000000" pitchFamily="2" charset="0"/>
            </a:endParaRPr>
          </a:p>
        </p:txBody>
      </p:sp>
    </p:spTree>
    <p:extLst>
      <p:ext uri="{BB962C8B-B14F-4D97-AF65-F5344CB8AC3E}">
        <p14:creationId xmlns:p14="http://schemas.microsoft.com/office/powerpoint/2010/main" val="372348364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24B95C64E61474C9984CE43C70D8E2D" ma:contentTypeVersion="14" ma:contentTypeDescription="Create a new document." ma:contentTypeScope="" ma:versionID="e8072ef415479b86a462ecc3380f0ade">
  <xsd:schema xmlns:xsd="http://www.w3.org/2001/XMLSchema" xmlns:xs="http://www.w3.org/2001/XMLSchema" xmlns:p="http://schemas.microsoft.com/office/2006/metadata/properties" xmlns:ns2="fe038ba3-18a6-4b83-ae36-adb476e15fc2" xmlns:ns3="aaed458e-b531-4923-acbb-2d0bd993be60" targetNamespace="http://schemas.microsoft.com/office/2006/metadata/properties" ma:root="true" ma:fieldsID="d2c8cbf22325dd23cf68372a6ab6b6b2" ns2:_="" ns3:_="">
    <xsd:import namespace="fe038ba3-18a6-4b83-ae36-adb476e15fc2"/>
    <xsd:import namespace="aaed458e-b531-4923-acbb-2d0bd993be60"/>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LengthInSeconds" minOccurs="0"/>
                <xsd:element ref="ns2:MediaServiceGenerationTime" minOccurs="0"/>
                <xsd:element ref="ns2:MediaServiceEventHashCode" minOccurs="0"/>
                <xsd:element ref="ns2:MediaServiceOCR" minOccurs="0"/>
                <xsd:element ref="ns2:lcf76f155ced4ddcb4097134ff3c332f" minOccurs="0"/>
                <xsd:element ref="ns3:TaxCatchAll"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e038ba3-18a6-4b83-ae36-adb476e15fc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bad9ea59-362a-4443-bbab-b0dbc5d7e4d4" ma:termSetId="09814cd3-568e-fe90-9814-8d621ff8fb84" ma:anchorId="fba54fb3-c3e1-fe81-a776-ca4b69148c4d" ma:open="true" ma:isKeyword="false">
      <xsd:complexType>
        <xsd:sequence>
          <xsd:element ref="pc:Terms" minOccurs="0" maxOccurs="1"/>
        </xsd:sequence>
      </xsd:complexType>
    </xsd:element>
    <xsd:element name="MediaServiceLocation" ma:index="21"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aed458e-b531-4923-acbb-2d0bd993be60" elementFormDefault="qualified">
    <xsd:import namespace="http://schemas.microsoft.com/office/2006/documentManagement/types"/>
    <xsd:import namespace="http://schemas.microsoft.com/office/infopath/2007/PartnerControls"/>
    <xsd:element name="TaxCatchAll" ma:index="20" nillable="true" ma:displayName="Taxonomy Catch All Column" ma:hidden="true" ma:list="{1a3877a0-5f2f-4582-9e89-b99692e62692}" ma:internalName="TaxCatchAll" ma:showField="CatchAllData" ma:web="aaed458e-b531-4923-acbb-2d0bd993be6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fe038ba3-18a6-4b83-ae36-adb476e15fc2">
      <Terms xmlns="http://schemas.microsoft.com/office/infopath/2007/PartnerControls"/>
    </lcf76f155ced4ddcb4097134ff3c332f>
    <TaxCatchAll xmlns="aaed458e-b531-4923-acbb-2d0bd993be60" xsi:nil="true"/>
  </documentManagement>
</p:properties>
</file>

<file path=customXml/itemProps1.xml><?xml version="1.0" encoding="utf-8"?>
<ds:datastoreItem xmlns:ds="http://schemas.openxmlformats.org/officeDocument/2006/customXml" ds:itemID="{7162D7E4-0194-4698-97FB-B5E81822EF82}"/>
</file>

<file path=customXml/itemProps2.xml><?xml version="1.0" encoding="utf-8"?>
<ds:datastoreItem xmlns:ds="http://schemas.openxmlformats.org/officeDocument/2006/customXml" ds:itemID="{025935EA-396B-41B0-A89A-C36710B29A76}">
  <ds:schemaRefs>
    <ds:schemaRef ds:uri="http://schemas.microsoft.com/sharepoint/v3/contenttype/forms"/>
  </ds:schemaRefs>
</ds:datastoreItem>
</file>

<file path=customXml/itemProps3.xml><?xml version="1.0" encoding="utf-8"?>
<ds:datastoreItem xmlns:ds="http://schemas.openxmlformats.org/officeDocument/2006/customXml" ds:itemID="{A1FBCB1C-C0E9-40C0-BAB8-36830BFBDFDC}">
  <ds:schemaRefs>
    <ds:schemaRef ds:uri="51a3614a-b64e-4d57-87e0-d2330c5bb7ce"/>
    <ds:schemaRef ds:uri="http://schemas.microsoft.com/office/infopath/2007/PartnerControls"/>
    <ds:schemaRef ds:uri="http://schemas.openxmlformats.org/package/2006/metadata/core-properties"/>
    <ds:schemaRef ds:uri="http://purl.org/dc/dcmitype/"/>
    <ds:schemaRef ds:uri="http://purl.org/dc/terms/"/>
    <ds:schemaRef ds:uri="82fa1c0d-508f-4bf3-bbae-5d279ae53a1b"/>
    <ds:schemaRef ds:uri="http://schemas.microsoft.com/office/2006/documentManagement/types"/>
    <ds:schemaRef ds:uri="http://www.w3.org/XML/1998/namespace"/>
    <ds:schemaRef ds:uri="http://schemas.microsoft.com/office/2006/metadata/properties"/>
    <ds:schemaRef ds:uri="http://purl.org/dc/elements/1.1/"/>
  </ds:schemaRefs>
</ds:datastoreItem>
</file>

<file path=docProps/app.xml><?xml version="1.0" encoding="utf-8"?>
<Properties xmlns="http://schemas.openxmlformats.org/officeDocument/2006/extended-properties" xmlns:vt="http://schemas.openxmlformats.org/officeDocument/2006/docPropsVTypes">
  <TotalTime>8978</TotalTime>
  <Words>1370</Words>
  <Application>Microsoft Office PowerPoint</Application>
  <PresentationFormat>Widescreen</PresentationFormat>
  <Paragraphs>146</Paragraphs>
  <Slides>9</Slides>
  <Notes>9</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9</vt:i4>
      </vt:variant>
    </vt:vector>
  </HeadingPairs>
  <TitlesOfParts>
    <vt:vector size="16" baseType="lpstr">
      <vt:lpstr>Arial</vt:lpstr>
      <vt:lpstr>Calibri</vt:lpstr>
      <vt:lpstr>Calibri Light</vt:lpstr>
      <vt:lpstr>Muli</vt:lpstr>
      <vt:lpstr>Muli Black</vt:lpstr>
      <vt:lpstr>Symbol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Dylan Rushbrook</dc:creator>
  <cp:lastModifiedBy>Kirsty Davies</cp:lastModifiedBy>
  <cp:revision>13</cp:revision>
  <dcterms:created xsi:type="dcterms:W3CDTF">2022-10-17T02:52:35Z</dcterms:created>
  <dcterms:modified xsi:type="dcterms:W3CDTF">2023-06-30T02:45:08Z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0x010100D67CA6919F9174469192F57A71AFF4B4</vt:lpwstr>
  </property>
</Properties>
</file>