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6"/>
  </p:notesMasterIdLst>
  <p:sldIdLst>
    <p:sldId id="257" r:id="rId2"/>
    <p:sldId id="282" r:id="rId3"/>
    <p:sldId id="258" r:id="rId4"/>
    <p:sldId id="259" r:id="rId5"/>
    <p:sldId id="260" r:id="rId6"/>
    <p:sldId id="262" r:id="rId7"/>
    <p:sldId id="263" r:id="rId8"/>
    <p:sldId id="264" r:id="rId9"/>
    <p:sldId id="265" r:id="rId10"/>
    <p:sldId id="267" r:id="rId11"/>
    <p:sldId id="268" r:id="rId12"/>
    <p:sldId id="269" r:id="rId13"/>
    <p:sldId id="270" r:id="rId14"/>
    <p:sldId id="271" r:id="rId15"/>
    <p:sldId id="272" r:id="rId16"/>
    <p:sldId id="273" r:id="rId17"/>
    <p:sldId id="283" r:id="rId18"/>
    <p:sldId id="284" r:id="rId19"/>
    <p:sldId id="285" r:id="rId20"/>
    <p:sldId id="286" r:id="rId21"/>
    <p:sldId id="287" r:id="rId22"/>
    <p:sldId id="288" r:id="rId23"/>
    <p:sldId id="280" r:id="rId24"/>
    <p:sldId id="281"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Play"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5">
          <p15:clr>
            <a:srgbClr val="9AA0A6"/>
          </p15:clr>
        </p15:guide>
        <p15:guide id="2" pos="259">
          <p15:clr>
            <a:srgbClr val="9AA0A6"/>
          </p15:clr>
        </p15:guide>
        <p15:guide id="3" pos="5589">
          <p15:clr>
            <a:srgbClr val="9AA0A6"/>
          </p15:clr>
        </p15:guide>
        <p15:guide id="4" orient="horz" pos="528">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oebe McCartie (N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3D2A4-8595-4FDD-ACBE-CE684308E634}" v="22" dt="2023-06-24T23:50:13.721"/>
  </p1510:revLst>
</p1510:revInfo>
</file>

<file path=ppt/tableStyles.xml><?xml version="1.0" encoding="utf-8"?>
<a:tblStyleLst xmlns:a="http://schemas.openxmlformats.org/drawingml/2006/main" def="{69A9AD6F-F232-454A-84FF-8CDB4956B5D8}">
  <a:tblStyle styleId="{69A9AD6F-F232-454A-84FF-8CDB4956B5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81778" autoAdjust="0"/>
  </p:normalViewPr>
  <p:slideViewPr>
    <p:cSldViewPr snapToGrid="0">
      <p:cViewPr varScale="1">
        <p:scale>
          <a:sx n="85" d="100"/>
          <a:sy n="85" d="100"/>
        </p:scale>
        <p:origin x="1157" y="53"/>
      </p:cViewPr>
      <p:guideLst>
        <p:guide orient="horz" pos="425"/>
        <p:guide pos="259"/>
        <p:guide pos="5589"/>
        <p:guide orient="horz" pos="5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b66b2c60b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b66b2c60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NZ" sz="1100" b="1" i="1" dirty="0">
                <a:effectLst/>
                <a:latin typeface="Calibri" panose="020F0502020204030204" pitchFamily="34" charset="0"/>
                <a:ea typeface="Times New Roman" panose="02020603050405020304" pitchFamily="18" charset="0"/>
              </a:rPr>
              <a:t>Kia </a:t>
            </a:r>
            <a:r>
              <a:rPr lang="en-NZ" sz="1100" b="1" i="1" dirty="0" err="1">
                <a:effectLst/>
                <a:latin typeface="Calibri" panose="020F0502020204030204" pitchFamily="34" charset="0"/>
                <a:ea typeface="Times New Roman" panose="02020603050405020304" pitchFamily="18" charset="0"/>
              </a:rPr>
              <a:t>ora</a:t>
            </a:r>
            <a:r>
              <a:rPr lang="en-NZ" sz="1100" b="1" i="1" dirty="0">
                <a:effectLst/>
                <a:latin typeface="Calibri" panose="020F0502020204030204" pitchFamily="34" charset="0"/>
                <a:ea typeface="Times New Roman" panose="02020603050405020304" pitchFamily="18" charset="0"/>
              </a:rPr>
              <a:t> Koutou</a:t>
            </a:r>
            <a:endParaRPr lang="en-NZ" sz="1100" dirty="0">
              <a:effectLst/>
              <a:latin typeface="Times New Roman" panose="02020603050405020304" pitchFamily="18" charset="0"/>
              <a:ea typeface="Times New Roman" panose="02020603050405020304" pitchFamily="18" charset="0"/>
            </a:endParaRPr>
          </a:p>
          <a:p>
            <a:r>
              <a:rPr lang="en-NZ" sz="1100" b="1" i="1" dirty="0">
                <a:effectLst/>
                <a:latin typeface="Calibri" panose="020F0502020204030204" pitchFamily="34" charset="0"/>
                <a:ea typeface="Times New Roman" panose="02020603050405020304" pitchFamily="18" charset="0"/>
              </a:rPr>
              <a:t>Ko </a:t>
            </a:r>
            <a:r>
              <a:rPr lang="en-NZ" sz="1100" b="1" i="1" dirty="0" err="1">
                <a:effectLst/>
                <a:latin typeface="Calibri" panose="020F0502020204030204" pitchFamily="34" charset="0"/>
                <a:ea typeface="Times New Roman" panose="02020603050405020304" pitchFamily="18" charset="0"/>
              </a:rPr>
              <a:t>Karangahake</a:t>
            </a:r>
            <a:r>
              <a:rPr lang="en-NZ" sz="1100" b="1" i="1" dirty="0">
                <a:effectLst/>
                <a:latin typeface="Calibri" panose="020F0502020204030204" pitchFamily="34" charset="0"/>
                <a:ea typeface="Times New Roman" panose="02020603050405020304" pitchFamily="18" charset="0"/>
              </a:rPr>
              <a:t> </a:t>
            </a:r>
            <a:r>
              <a:rPr lang="en-NZ" sz="1100" b="1" i="1" dirty="0" err="1">
                <a:effectLst/>
                <a:latin typeface="Calibri" panose="020F0502020204030204" pitchFamily="34" charset="0"/>
                <a:ea typeface="Times New Roman" panose="02020603050405020304" pitchFamily="18" charset="0"/>
              </a:rPr>
              <a:t>te</a:t>
            </a:r>
            <a:r>
              <a:rPr lang="en-NZ" sz="1100" b="1" i="1" dirty="0">
                <a:effectLst/>
                <a:latin typeface="Calibri" panose="020F0502020204030204" pitchFamily="34" charset="0"/>
                <a:ea typeface="Times New Roman" panose="02020603050405020304" pitchFamily="18" charset="0"/>
              </a:rPr>
              <a:t> </a:t>
            </a:r>
            <a:r>
              <a:rPr lang="en-NZ" sz="1100" b="1" i="1" dirty="0" err="1">
                <a:effectLst/>
                <a:latin typeface="Calibri" panose="020F0502020204030204" pitchFamily="34" charset="0"/>
                <a:ea typeface="Times New Roman" panose="02020603050405020304" pitchFamily="18" charset="0"/>
              </a:rPr>
              <a:t>maunga</a:t>
            </a:r>
            <a:r>
              <a:rPr lang="en-NZ" sz="1100" b="1" i="1" dirty="0">
                <a:effectLst/>
                <a:latin typeface="Calibri" panose="020F0502020204030204" pitchFamily="34" charset="0"/>
                <a:ea typeface="Times New Roman" panose="02020603050405020304" pitchFamily="18" charset="0"/>
              </a:rPr>
              <a:t> </a:t>
            </a:r>
            <a:endParaRPr lang="en-NZ" sz="1100" dirty="0">
              <a:effectLst/>
              <a:latin typeface="Times New Roman" panose="02020603050405020304" pitchFamily="18" charset="0"/>
              <a:ea typeface="Times New Roman" panose="02020603050405020304" pitchFamily="18" charset="0"/>
            </a:endParaRPr>
          </a:p>
          <a:p>
            <a:r>
              <a:rPr lang="en-NZ" sz="1100" b="1" i="1" dirty="0">
                <a:effectLst/>
                <a:latin typeface="Calibri" panose="020F0502020204030204" pitchFamily="34" charset="0"/>
                <a:ea typeface="Times New Roman" panose="02020603050405020304" pitchFamily="18" charset="0"/>
              </a:rPr>
              <a:t>Ko </a:t>
            </a:r>
            <a:r>
              <a:rPr lang="en-NZ" sz="1100" b="1" i="1" dirty="0" err="1">
                <a:effectLst/>
                <a:latin typeface="Calibri" panose="020F0502020204030204" pitchFamily="34" charset="0"/>
                <a:ea typeface="Times New Roman" panose="02020603050405020304" pitchFamily="18" charset="0"/>
              </a:rPr>
              <a:t>Waihou</a:t>
            </a:r>
            <a:r>
              <a:rPr lang="en-NZ" sz="1100" b="1" i="1" dirty="0">
                <a:effectLst/>
                <a:latin typeface="Calibri" panose="020F0502020204030204" pitchFamily="34" charset="0"/>
                <a:ea typeface="Times New Roman" panose="02020603050405020304" pitchFamily="18" charset="0"/>
              </a:rPr>
              <a:t> </a:t>
            </a:r>
            <a:r>
              <a:rPr lang="en-NZ" sz="1100" b="1" i="1" dirty="0" err="1">
                <a:effectLst/>
                <a:latin typeface="Calibri" panose="020F0502020204030204" pitchFamily="34" charset="0"/>
                <a:ea typeface="Times New Roman" panose="02020603050405020304" pitchFamily="18" charset="0"/>
              </a:rPr>
              <a:t>te</a:t>
            </a:r>
            <a:r>
              <a:rPr lang="en-NZ" sz="1100" b="1" i="1" dirty="0">
                <a:effectLst/>
                <a:latin typeface="Calibri" panose="020F0502020204030204" pitchFamily="34" charset="0"/>
                <a:ea typeface="Times New Roman" panose="02020603050405020304" pitchFamily="18" charset="0"/>
              </a:rPr>
              <a:t> awa</a:t>
            </a:r>
            <a:endParaRPr lang="en-NZ" sz="1100" dirty="0">
              <a:effectLst/>
              <a:latin typeface="Times New Roman" panose="02020603050405020304" pitchFamily="18" charset="0"/>
              <a:ea typeface="Times New Roman" panose="02020603050405020304" pitchFamily="18" charset="0"/>
            </a:endParaRPr>
          </a:p>
          <a:p>
            <a:r>
              <a:rPr lang="en-NZ" sz="1100" b="1" i="1" dirty="0">
                <a:effectLst/>
                <a:latin typeface="Calibri" panose="020F0502020204030204" pitchFamily="34" charset="0"/>
                <a:ea typeface="Times New Roman" panose="02020603050405020304" pitchFamily="18" charset="0"/>
              </a:rPr>
              <a:t>Ko Paeroa </a:t>
            </a:r>
            <a:r>
              <a:rPr lang="en-NZ" sz="1100" b="1" i="1" dirty="0" err="1">
                <a:effectLst/>
                <a:latin typeface="Calibri" panose="020F0502020204030204" pitchFamily="34" charset="0"/>
                <a:ea typeface="Times New Roman" panose="02020603050405020304" pitchFamily="18" charset="0"/>
              </a:rPr>
              <a:t>taku</a:t>
            </a:r>
            <a:r>
              <a:rPr lang="en-NZ" sz="1100" b="1" i="1" dirty="0">
                <a:effectLst/>
                <a:latin typeface="Calibri" panose="020F0502020204030204" pitchFamily="34" charset="0"/>
                <a:ea typeface="Times New Roman" panose="02020603050405020304" pitchFamily="18" charset="0"/>
              </a:rPr>
              <a:t> </a:t>
            </a:r>
            <a:r>
              <a:rPr lang="en-NZ" sz="1100" b="1" i="1" dirty="0" err="1">
                <a:effectLst/>
                <a:latin typeface="Calibri" panose="020F0502020204030204" pitchFamily="34" charset="0"/>
                <a:ea typeface="Times New Roman" panose="02020603050405020304" pitchFamily="18" charset="0"/>
              </a:rPr>
              <a:t>haukainga</a:t>
            </a:r>
            <a:endParaRPr lang="en-NZ" sz="1100" dirty="0">
              <a:effectLst/>
              <a:latin typeface="Times New Roman" panose="02020603050405020304" pitchFamily="18" charset="0"/>
              <a:ea typeface="Times New Roman" panose="02020603050405020304" pitchFamily="18" charset="0"/>
            </a:endParaRPr>
          </a:p>
          <a:p>
            <a:r>
              <a:rPr lang="en-NZ" sz="1100" b="1" i="1" dirty="0" err="1">
                <a:effectLst/>
                <a:latin typeface="Calibri" panose="020F0502020204030204" pitchFamily="34" charset="0"/>
                <a:ea typeface="Times New Roman" panose="02020603050405020304" pitchFamily="18" charset="0"/>
              </a:rPr>
              <a:t>Nō</a:t>
            </a:r>
            <a:r>
              <a:rPr lang="en-NZ" sz="1100" b="1" i="1" dirty="0">
                <a:effectLst/>
                <a:latin typeface="Calibri" panose="020F0502020204030204" pitchFamily="34" charset="0"/>
                <a:ea typeface="Times New Roman" panose="02020603050405020304" pitchFamily="18" charset="0"/>
              </a:rPr>
              <a:t> </a:t>
            </a:r>
            <a:r>
              <a:rPr lang="en-NZ" sz="1100" b="1" i="1" dirty="0" err="1">
                <a:effectLst/>
                <a:latin typeface="Calibri" panose="020F0502020204030204" pitchFamily="34" charset="0"/>
                <a:ea typeface="Times New Roman" panose="02020603050405020304" pitchFamily="18" charset="0"/>
              </a:rPr>
              <a:t>Manawatū</a:t>
            </a:r>
            <a:r>
              <a:rPr lang="en-NZ" sz="1100" b="1" i="1" dirty="0">
                <a:effectLst/>
                <a:latin typeface="Calibri" panose="020F0502020204030204" pitchFamily="34" charset="0"/>
                <a:ea typeface="Times New Roman" panose="02020603050405020304" pitchFamily="18" charset="0"/>
              </a:rPr>
              <a:t> me </a:t>
            </a:r>
            <a:r>
              <a:rPr lang="en-NZ" sz="1100" b="1" i="1" dirty="0" err="1">
                <a:effectLst/>
                <a:latin typeface="Calibri" panose="020F0502020204030204" pitchFamily="34" charset="0"/>
                <a:ea typeface="Times New Roman" panose="02020603050405020304" pitchFamily="18" charset="0"/>
              </a:rPr>
              <a:t>Ingarangi</a:t>
            </a:r>
            <a:r>
              <a:rPr lang="en-NZ" sz="1100" b="1" i="1" dirty="0">
                <a:effectLst/>
                <a:latin typeface="Calibri" panose="020F0502020204030204" pitchFamily="34" charset="0"/>
                <a:ea typeface="Times New Roman" panose="02020603050405020304" pitchFamily="18" charset="0"/>
              </a:rPr>
              <a:t> </a:t>
            </a:r>
            <a:r>
              <a:rPr lang="en-NZ" sz="1100" b="1" i="1" dirty="0" err="1">
                <a:effectLst/>
                <a:latin typeface="Calibri" panose="020F0502020204030204" pitchFamily="34" charset="0"/>
                <a:ea typeface="Times New Roman" panose="02020603050405020304" pitchFamily="18" charset="0"/>
              </a:rPr>
              <a:t>ōku</a:t>
            </a:r>
            <a:r>
              <a:rPr lang="en-NZ" sz="1100" b="1" i="1" dirty="0">
                <a:effectLst/>
                <a:latin typeface="Calibri" panose="020F0502020204030204" pitchFamily="34" charset="0"/>
                <a:ea typeface="Times New Roman" panose="02020603050405020304" pitchFamily="18" charset="0"/>
              </a:rPr>
              <a:t> </a:t>
            </a:r>
            <a:r>
              <a:rPr lang="en-NZ" sz="1100" b="1" i="1" dirty="0" err="1">
                <a:effectLst/>
                <a:latin typeface="Calibri" panose="020F0502020204030204" pitchFamily="34" charset="0"/>
                <a:ea typeface="Times New Roman" panose="02020603050405020304" pitchFamily="18" charset="0"/>
              </a:rPr>
              <a:t>tīpuna</a:t>
            </a:r>
            <a:endParaRPr lang="en-NZ" sz="1100" dirty="0">
              <a:effectLst/>
              <a:latin typeface="Times New Roman" panose="02020603050405020304" pitchFamily="18" charset="0"/>
              <a:ea typeface="Times New Roman" panose="02020603050405020304" pitchFamily="18" charset="0"/>
            </a:endParaRPr>
          </a:p>
          <a:p>
            <a:r>
              <a:rPr lang="en-NZ" sz="1100" b="1" i="1" dirty="0">
                <a:effectLst/>
                <a:latin typeface="Calibri" panose="020F0502020204030204" pitchFamily="34" charset="0"/>
                <a:ea typeface="Times New Roman" panose="02020603050405020304" pitchFamily="18" charset="0"/>
              </a:rPr>
              <a:t>E </a:t>
            </a:r>
            <a:r>
              <a:rPr lang="en-NZ" sz="1100" b="1" i="1" dirty="0" err="1">
                <a:effectLst/>
                <a:latin typeface="Calibri" panose="020F0502020204030204" pitchFamily="34" charset="0"/>
                <a:ea typeface="Times New Roman" panose="02020603050405020304" pitchFamily="18" charset="0"/>
              </a:rPr>
              <a:t>noho</a:t>
            </a:r>
            <a:r>
              <a:rPr lang="en-NZ" sz="1100" b="1" i="1" dirty="0">
                <a:effectLst/>
                <a:latin typeface="Calibri" panose="020F0502020204030204" pitchFamily="34" charset="0"/>
                <a:ea typeface="Times New Roman" panose="02020603050405020304" pitchFamily="18" charset="0"/>
              </a:rPr>
              <a:t> ana au </a:t>
            </a:r>
            <a:r>
              <a:rPr lang="en-NZ" sz="1100" b="1" i="1" dirty="0" err="1">
                <a:effectLst/>
                <a:latin typeface="Calibri" panose="020F0502020204030204" pitchFamily="34" charset="0"/>
                <a:ea typeface="Times New Roman" panose="02020603050405020304" pitchFamily="18" charset="0"/>
              </a:rPr>
              <a:t>i</a:t>
            </a:r>
            <a:r>
              <a:rPr lang="en-NZ" sz="1100" b="1" i="1" dirty="0">
                <a:effectLst/>
                <a:latin typeface="Calibri" panose="020F0502020204030204" pitchFamily="34" charset="0"/>
                <a:ea typeface="Times New Roman" panose="02020603050405020304" pitchFamily="18" charset="0"/>
              </a:rPr>
              <a:t> </a:t>
            </a:r>
            <a:r>
              <a:rPr lang="en-NZ" sz="1100" b="1" i="1" dirty="0" err="1">
                <a:effectLst/>
                <a:latin typeface="Calibri" panose="020F0502020204030204" pitchFamily="34" charset="0"/>
                <a:ea typeface="Times New Roman" panose="02020603050405020304" pitchFamily="18" charset="0"/>
              </a:rPr>
              <a:t>Tāmaki-makau-rau</a:t>
            </a:r>
            <a:r>
              <a:rPr lang="en-NZ" sz="1100" b="1" i="1" dirty="0">
                <a:effectLst/>
                <a:latin typeface="Calibri" panose="020F0502020204030204" pitchFamily="34" charset="0"/>
                <a:ea typeface="Times New Roman" panose="02020603050405020304" pitchFamily="18" charset="0"/>
              </a:rPr>
              <a:t> </a:t>
            </a:r>
            <a:r>
              <a:rPr lang="en-NZ" sz="1100" b="1" i="1" dirty="0" err="1">
                <a:effectLst/>
                <a:latin typeface="Calibri" panose="020F0502020204030204" pitchFamily="34" charset="0"/>
                <a:ea typeface="Times New Roman" panose="02020603050405020304" pitchFamily="18" charset="0"/>
              </a:rPr>
              <a:t>inaianei</a:t>
            </a:r>
            <a:endParaRPr lang="en-NZ" sz="1100" dirty="0">
              <a:effectLst/>
              <a:latin typeface="Times New Roman" panose="02020603050405020304" pitchFamily="18" charset="0"/>
              <a:ea typeface="Times New Roman" panose="02020603050405020304" pitchFamily="18" charset="0"/>
            </a:endParaRPr>
          </a:p>
          <a:p>
            <a:r>
              <a:rPr lang="en-NZ" sz="1100" b="1" i="1" dirty="0">
                <a:effectLst/>
                <a:latin typeface="Calibri" panose="020F0502020204030204" pitchFamily="34" charset="0"/>
                <a:ea typeface="Times New Roman" panose="02020603050405020304" pitchFamily="18" charset="0"/>
              </a:rPr>
              <a:t>Ko Jack Keeys ahau</a:t>
            </a:r>
            <a:endParaRPr lang="en-NZ" sz="1100" b="1" i="1" kern="0" dirty="0">
              <a:effectLst/>
              <a:latin typeface="Times New Roman" panose="02020603050405020304" pitchFamily="18" charset="0"/>
              <a:ea typeface="Times New Roman" panose="02020603050405020304" pitchFamily="18" charset="0"/>
              <a:cs typeface="Arial"/>
            </a:endParaRPr>
          </a:p>
          <a:p>
            <a:endParaRPr lang="en-NZ" sz="1100" b="1" i="1" kern="0" dirty="0">
              <a:effectLst/>
              <a:latin typeface="Times New Roman" panose="02020603050405020304" pitchFamily="18" charset="0"/>
              <a:ea typeface="Calibri" panose="020F0502020204030204" pitchFamily="34" charset="0"/>
              <a:cs typeface="Arial"/>
            </a:endParaRPr>
          </a:p>
          <a:p>
            <a:pPr marL="158750" indent="0">
              <a:buNone/>
            </a:pPr>
            <a:r>
              <a:rPr lang="en-NZ" sz="1100" kern="100" dirty="0">
                <a:effectLst/>
                <a:latin typeface="Calibri" panose="020F0502020204030204" pitchFamily="34" charset="0"/>
                <a:ea typeface="Calibri" panose="020F0502020204030204" pitchFamily="34" charset="0"/>
                <a:cs typeface="Times New Roman" panose="02020603050405020304" pitchFamily="18" charset="0"/>
              </a:rPr>
              <a:t>My role is Director of Implementation at the Aotearoa Circle. With the pleasure of leading our Agri-food and Tourism workstreams. I Joined The Circle 4 months ago, originally as a agriculture and food specialist, but am very privileged to have been recently asked to lead our tourism sector work</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835cf909d_2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835cf909d_2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Another slide with a lot of words !</a:t>
            </a:r>
          </a:p>
          <a:p>
            <a:pPr marL="0" lvl="0" indent="0" algn="l" rtl="0">
              <a:spcBef>
                <a:spcPts val="0"/>
              </a:spcBef>
              <a:spcAft>
                <a:spcPts val="0"/>
              </a:spcAft>
              <a:buNone/>
            </a:pPr>
            <a:r>
              <a:rPr lang="en-NZ" dirty="0"/>
              <a:t>And the detail can be found in the report. But the key takeaway here is the XRB requires three different climate change scenarios to be modelled out to 2050. We developed a 1.5, 2 and 3 degree scenario – each with a set of assumptions and climate impacts, which were then discussed with the sector experts to understand implications for the tourism sector.</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4835cf909d_2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4835cf909d_2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A lot of the numbers came from the Climate Commission to base the scenario analysis. A few interesting points to mention here that often pop up in questions…</a:t>
            </a:r>
          </a:p>
          <a:p>
            <a:pPr marL="0" lvl="0" indent="0" algn="l" rtl="0">
              <a:spcBef>
                <a:spcPts val="0"/>
              </a:spcBef>
              <a:spcAft>
                <a:spcPts val="0"/>
              </a:spcAft>
              <a:buNone/>
            </a:pPr>
            <a:r>
              <a:rPr lang="en-NZ" dirty="0"/>
              <a:t>Population increase – climate refugees</a:t>
            </a:r>
          </a:p>
          <a:p>
            <a:pPr marL="0" lvl="0" indent="0" algn="l" rtl="0">
              <a:spcBef>
                <a:spcPts val="0"/>
              </a:spcBef>
              <a:spcAft>
                <a:spcPts val="0"/>
              </a:spcAft>
              <a:buNone/>
            </a:pPr>
            <a:r>
              <a:rPr lang="en-NZ" dirty="0"/>
              <a:t>Carbon price – whether or not it is used as an effective mechanism for mitigation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37a7f22fd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37a7f22fd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And the so what… How can these actually be used?</a:t>
            </a:r>
          </a:p>
          <a:p>
            <a:pPr marL="0" lvl="0" indent="0" algn="l" rtl="0">
              <a:spcBef>
                <a:spcPts val="0"/>
              </a:spcBef>
              <a:spcAft>
                <a:spcPts val="0"/>
              </a:spcAft>
              <a:buNone/>
            </a:pPr>
            <a:endParaRPr lang="en-NZ" dirty="0"/>
          </a:p>
          <a:p>
            <a:pPr marL="0" lvl="0" indent="0" algn="l" rtl="0">
              <a:spcBef>
                <a:spcPts val="0"/>
              </a:spcBef>
              <a:spcAft>
                <a:spcPts val="0"/>
              </a:spcAft>
              <a:buNone/>
            </a:pPr>
            <a:r>
              <a:rPr lang="en-NZ" dirty="0"/>
              <a:t>The scenarios have been developed at a sector level, as an asset for use – over half a million dollar investment (for a few pages of a report!) but with a lot of thinking and consideration so that they can now be leveraged across the sector, and avoid each company having to invest in their own.</a:t>
            </a:r>
          </a:p>
          <a:p>
            <a:pPr marL="0" lvl="0" indent="0" algn="l" rtl="0">
              <a:spcBef>
                <a:spcPts val="0"/>
              </a:spcBef>
              <a:spcAft>
                <a:spcPts val="0"/>
              </a:spcAft>
              <a:buNone/>
            </a:pPr>
            <a:r>
              <a:rPr lang="en-NZ" dirty="0"/>
              <a:t>These scenarios can then be applied at an individual entity level, by using the information in the scenarios and imagining what they might mean for your organisation, and then the risk assessments and adaptation strategies you could apply based on each.</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4835cf909d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4835cf909d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A bit more information on the ‘Why’, though we have covered a few of these….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f42ade964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f42ade964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492008aa38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492008aa38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dirty="0">
                <a:solidFill>
                  <a:schemeClr val="dk1"/>
                </a:solidFill>
              </a:rPr>
              <a:t>All actions will either sit in a gap, complement, or bolster existing activity – direct duplication and overlap is avoided – and existing related activity included in the report.</a:t>
            </a:r>
            <a:endParaRPr dirty="0">
              <a:solidFill>
                <a:schemeClr val="dk1"/>
              </a:solidFill>
            </a:endParaRPr>
          </a:p>
          <a:p>
            <a:pPr marL="0" lvl="0" indent="0" algn="l" rtl="0">
              <a:spcBef>
                <a:spcPts val="0"/>
              </a:spcBef>
              <a:spcAft>
                <a:spcPts val="0"/>
              </a:spcAft>
              <a:buClr>
                <a:schemeClr val="dk1"/>
              </a:buClr>
              <a:buFont typeface="Arial"/>
              <a:buNone/>
            </a:pPr>
            <a:r>
              <a:rPr lang="en" dirty="0">
                <a:solidFill>
                  <a:schemeClr val="dk1"/>
                </a:solidFill>
              </a:rPr>
              <a:t>The report will not just explain the actions, but also the impact of those actions for the audience to understand real-life implications.</a:t>
            </a:r>
            <a:endParaRPr dirty="0">
              <a:solidFill>
                <a:schemeClr val="dk1"/>
              </a:solidFill>
            </a:endParaRPr>
          </a:p>
          <a:p>
            <a:pPr marL="0" lvl="0" indent="0" algn="l" rtl="0">
              <a:spcBef>
                <a:spcPts val="0"/>
              </a:spcBef>
              <a:spcAft>
                <a:spcPts val="0"/>
              </a:spcAft>
              <a:buClr>
                <a:schemeClr val="dk1"/>
              </a:buClr>
              <a:buFont typeface="Arial"/>
              <a:buNone/>
            </a:pPr>
            <a:r>
              <a:rPr lang="en" dirty="0">
                <a:solidFill>
                  <a:schemeClr val="dk1"/>
                </a:solidFill>
              </a:rPr>
              <a:t>Writing will strike a balance between giving enough detail to guide implementation, while also enabling those taking accountability to design the final action. </a:t>
            </a:r>
            <a:endParaRPr sz="800"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483f4f723e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483f4f723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The overarching objective of the Tourism ITP is to create a regenerative tourism model. The scope of the ITP has three pillars: </a:t>
            </a:r>
          </a:p>
          <a:p>
            <a:pPr marL="228600" lvl="0" indent="-228600" algn="l" rtl="0">
              <a:spcBef>
                <a:spcPts val="0"/>
              </a:spcBef>
              <a:spcAft>
                <a:spcPts val="0"/>
              </a:spcAft>
              <a:buClr>
                <a:schemeClr val="dk1"/>
              </a:buClr>
              <a:buSzPts val="1100"/>
              <a:buFont typeface="Arial"/>
              <a:buAutoNum type="arabicParenBoth"/>
            </a:pPr>
            <a:r>
              <a:rPr lang="en" dirty="0">
                <a:solidFill>
                  <a:schemeClr val="dk1"/>
                </a:solidFill>
              </a:rPr>
              <a:t>climate change mitigation, </a:t>
            </a:r>
          </a:p>
          <a:p>
            <a:pPr marL="228600" lvl="0" indent="-228600" algn="l" rtl="0">
              <a:spcBef>
                <a:spcPts val="0"/>
              </a:spcBef>
              <a:spcAft>
                <a:spcPts val="0"/>
              </a:spcAft>
              <a:buClr>
                <a:schemeClr val="dk1"/>
              </a:buClr>
              <a:buSzPts val="1100"/>
              <a:buFont typeface="Arial"/>
              <a:buAutoNum type="arabicParenBoth"/>
            </a:pPr>
            <a:r>
              <a:rPr lang="en">
                <a:solidFill>
                  <a:schemeClr val="dk1"/>
                </a:solidFill>
              </a:rPr>
              <a:t>(2) fostering </a:t>
            </a:r>
            <a:r>
              <a:rPr lang="en" dirty="0">
                <a:solidFill>
                  <a:schemeClr val="dk1"/>
                </a:solidFill>
              </a:rPr>
              <a:t>positive ecological outcomes and </a:t>
            </a:r>
          </a:p>
          <a:p>
            <a:pPr marL="228600" lvl="0" indent="-228600" algn="l" rtl="0">
              <a:spcBef>
                <a:spcPts val="0"/>
              </a:spcBef>
              <a:spcAft>
                <a:spcPts val="0"/>
              </a:spcAft>
              <a:buClr>
                <a:schemeClr val="dk1"/>
              </a:buClr>
              <a:buSzPts val="1100"/>
              <a:buFont typeface="Arial"/>
              <a:buAutoNum type="arabicParenBoth"/>
            </a:pPr>
            <a:r>
              <a:rPr lang="en" dirty="0">
                <a:solidFill>
                  <a:schemeClr val="dk1"/>
                </a:solidFill>
              </a:rPr>
              <a:t>Climate change adaptation, where our mahi in the Tourism Sector Climate Change Adaptation Roadmap aligns. The Leadership Groups for our Adaptation Roadmap and the ITP  are committed to working closely together as we progress towards implementation.</a:t>
            </a:r>
            <a:endParaRPr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492008aa3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492008aa3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430780">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As you will see in the final document, the roadmap has been split into five regenerative pathways. Each one outlines objectives, actions, the time horizon, and key stakeholders – and I’ll spend a few minutes now giving a high-level overview of each. </a:t>
            </a:r>
          </a:p>
          <a:p>
            <a:pPr marL="2430780">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To frame these actions, we have the Vision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an abundant regenerative tourism sector that ensures people, planet and prosperity are balanced</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430780">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 and Mission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to ensure our sector is resilient and reducing the impacts of climate change</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492008aa38_0_40:notes"/>
          <p:cNvSpPr txBox="1">
            <a:spLocks noGrp="1"/>
          </p:cNvSpPr>
          <p:nvPr>
            <p:ph type="body" idx="1"/>
          </p:nvPr>
        </p:nvSpPr>
        <p:spPr>
          <a:xfrm>
            <a:off x="685583" y="4400004"/>
            <a:ext cx="5486700" cy="3601500"/>
          </a:xfrm>
          <a:prstGeom prst="rect">
            <a:avLst/>
          </a:prstGeom>
        </p:spPr>
        <p:txBody>
          <a:bodyPr spcFirstLastPara="1" wrap="square" lIns="91425" tIns="91425" rIns="91425" bIns="91425" anchor="t" anchorCtr="0">
            <a:noAutofit/>
          </a:bodyPr>
          <a:lstStyle/>
          <a:p>
            <a:pPr marL="243078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number zero which really reinforces the urgency and fact that this action gives us the start-line, is an objective of developing a clear baseline by identifying the most at-risk regions and businesses, so that action can be targeted where it’s most needed. </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43078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provides a foundation for some of the remaining actions.</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43078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Next slide</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577" name="Google Shape;577;g2492008aa38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492008aa38_0_45:notes"/>
          <p:cNvSpPr txBox="1">
            <a:spLocks noGrp="1"/>
          </p:cNvSpPr>
          <p:nvPr>
            <p:ph type="body" idx="1"/>
          </p:nvPr>
        </p:nvSpPr>
        <p:spPr>
          <a:xfrm>
            <a:off x="685583" y="4400004"/>
            <a:ext cx="5486700" cy="3601500"/>
          </a:xfrm>
          <a:prstGeom prst="rect">
            <a:avLst/>
          </a:prstGeom>
        </p:spPr>
        <p:txBody>
          <a:bodyPr spcFirstLastPara="1" wrap="square" lIns="91425" tIns="91425" rIns="91425" bIns="91425" anchor="t" anchorCtr="0">
            <a:noAutofit/>
          </a:bodyPr>
          <a:lstStyle/>
          <a:p>
            <a:pPr marL="2340610">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Next is a set of actions that focus on leveraging data to prioritise nature and biodiversity – so that climate change adaptation indicators can be agreed upon for an Aotearoa context, and then measured, tracked, and reported against.</a:t>
            </a:r>
          </a:p>
          <a:p>
            <a:pPr marL="2340610">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Next slide</a:t>
            </a:r>
          </a:p>
          <a:p>
            <a:pPr marL="0" lvl="0" indent="0" algn="l" rtl="0">
              <a:spcBef>
                <a:spcPts val="0"/>
              </a:spcBef>
              <a:spcAft>
                <a:spcPts val="0"/>
              </a:spcAft>
              <a:buNone/>
            </a:pPr>
            <a:endParaRPr dirty="0"/>
          </a:p>
        </p:txBody>
      </p:sp>
      <p:sp>
        <p:nvSpPr>
          <p:cNvPr id="604" name="Google Shape;604;g2492008aa38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dirty="0"/>
              <a:t>The Aotearoa Circle is a public and private trust, with partners who fund us and collaborate with us including government agencies, corporates and NGOs across the New Zealand ecosystem.</a:t>
            </a:r>
          </a:p>
          <a:p>
            <a:r>
              <a:rPr lang="en-NZ" dirty="0"/>
              <a:t>We focus specifically on projects and initiatives that will improve the natural capital of New Zealand – restoring our environment.</a:t>
            </a:r>
          </a:p>
          <a:p>
            <a:endParaRPr lang="en-NZ" dirty="0"/>
          </a:p>
          <a:p>
            <a:r>
              <a:rPr lang="en-NZ" dirty="0"/>
              <a:t>Founded just four years ago in 2019, The Aotearoa Circle has rapidly delivered key reports, workstreams and impacts across a range of sectors including marine and native forestry – and today we’re focusing on the food system and agriculture. </a:t>
            </a:r>
          </a:p>
        </p:txBody>
      </p:sp>
      <p:sp>
        <p:nvSpPr>
          <p:cNvPr id="4" name="Slide Number Placeholder 3"/>
          <p:cNvSpPr>
            <a:spLocks noGrp="1"/>
          </p:cNvSpPr>
          <p:nvPr>
            <p:ph type="sldNum" sz="quarter" idx="5"/>
          </p:nvPr>
        </p:nvSpPr>
        <p:spPr/>
        <p:txBody>
          <a:bodyPr/>
          <a:lstStyle/>
          <a:p>
            <a:fld id="{A99B0CFE-3D9D-4C52-A270-CA285AA265A0}" type="slidenum">
              <a:rPr lang="en-NZ" smtClean="0"/>
              <a:t>2</a:t>
            </a:fld>
            <a:endParaRPr lang="en-NZ"/>
          </a:p>
        </p:txBody>
      </p:sp>
    </p:spTree>
    <p:extLst>
      <p:ext uri="{BB962C8B-B14F-4D97-AF65-F5344CB8AC3E}">
        <p14:creationId xmlns:p14="http://schemas.microsoft.com/office/powerpoint/2010/main" val="750987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492008aa38_0_50:notes"/>
          <p:cNvSpPr txBox="1">
            <a:spLocks noGrp="1"/>
          </p:cNvSpPr>
          <p:nvPr>
            <p:ph type="body" idx="1"/>
          </p:nvPr>
        </p:nvSpPr>
        <p:spPr>
          <a:xfrm>
            <a:off x="685583" y="4400004"/>
            <a:ext cx="5486700" cy="3601500"/>
          </a:xfrm>
          <a:prstGeom prst="rect">
            <a:avLst/>
          </a:prstGeom>
        </p:spPr>
        <p:txBody>
          <a:bodyPr spcFirstLastPara="1" wrap="square" lIns="91425" tIns="91425" rIns="91425" bIns="91425" anchor="t" anchorCtr="0">
            <a:noAutofit/>
          </a:bodyPr>
          <a:lstStyle/>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A lot of critical pieces fall under this action set.</a:t>
            </a:r>
          </a:p>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One is utilising the data to enable tourism businesses to create Transition plans, but also is the formation of the groups to deliver on climate change adaptation.</a:t>
            </a:r>
          </a:p>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There are many really valuable industry groups and layers to the tourism sector, so the LG decided a cross-pollination of key representation centralised on this topic would be the most effective method of delivering the action we need, this includes:</a:t>
            </a:r>
          </a:p>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Governance group - Purpose, vision and expectations of the advisory body </a:t>
            </a:r>
          </a:p>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Advisory body – an activation group – responsible for tasks such as the guidelines, tools, business cases, actions in this adaptation roadmap</a:t>
            </a:r>
          </a:p>
          <a:p>
            <a:pPr marL="0" lvl="0" indent="0" algn="l" rtl="0">
              <a:spcBef>
                <a:spcPts val="0"/>
              </a:spcBef>
              <a:spcAft>
                <a:spcPts val="0"/>
              </a:spcAft>
              <a:buNone/>
            </a:pPr>
            <a:endParaRPr dirty="0"/>
          </a:p>
        </p:txBody>
      </p:sp>
      <p:sp>
        <p:nvSpPr>
          <p:cNvPr id="630" name="Google Shape;630;g2492008aa38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492008aa38_0_55:notes"/>
          <p:cNvSpPr txBox="1">
            <a:spLocks noGrp="1"/>
          </p:cNvSpPr>
          <p:nvPr>
            <p:ph type="body" idx="1"/>
          </p:nvPr>
        </p:nvSpPr>
        <p:spPr>
          <a:xfrm>
            <a:off x="685583" y="4400004"/>
            <a:ext cx="5486700" cy="3601500"/>
          </a:xfrm>
          <a:prstGeom prst="rect">
            <a:avLst/>
          </a:prstGeom>
        </p:spPr>
        <p:txBody>
          <a:bodyPr spcFirstLastPara="1" wrap="square" lIns="91425" tIns="91425" rIns="91425" bIns="91425" anchor="t" anchorCtr="0">
            <a:noAutofit/>
          </a:bodyPr>
          <a:lstStyle/>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Climate data toolkits</a:t>
            </a:r>
          </a:p>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Education programme – has to consider the diversity of the sector, providing online, in-person and tailored </a:t>
            </a:r>
            <a:r>
              <a:rPr lang="en-NZ" sz="1800" kern="100" dirty="0" err="1">
                <a:effectLst/>
                <a:latin typeface="Calibri" panose="020F0502020204030204" pitchFamily="34" charset="0"/>
                <a:ea typeface="Calibri" panose="020F0502020204030204" pitchFamily="34" charset="0"/>
                <a:cs typeface="Times New Roman" panose="02020603050405020304" pitchFamily="18" charset="0"/>
              </a:rPr>
              <a:t>Maori</a:t>
            </a: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 business extension programmes.</a:t>
            </a:r>
          </a:p>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Also really important to connect with existing activity so that groups aren’t left with such a huge list of separate requirements, so this is linked with Industry group collaboration for areas such as H&amp;S and recovery plans</a:t>
            </a:r>
          </a:p>
          <a:p>
            <a:pPr marL="0" lvl="0" indent="0" algn="l" rtl="0">
              <a:spcBef>
                <a:spcPts val="0"/>
              </a:spcBef>
              <a:spcAft>
                <a:spcPts val="0"/>
              </a:spcAft>
              <a:buNone/>
            </a:pPr>
            <a:endParaRPr dirty="0"/>
          </a:p>
        </p:txBody>
      </p:sp>
      <p:sp>
        <p:nvSpPr>
          <p:cNvPr id="656" name="Google Shape;656;g2492008aa38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492008aa38_0_60:notes"/>
          <p:cNvSpPr txBox="1">
            <a:spLocks noGrp="1"/>
          </p:cNvSpPr>
          <p:nvPr>
            <p:ph type="body" idx="1"/>
          </p:nvPr>
        </p:nvSpPr>
        <p:spPr>
          <a:xfrm>
            <a:off x="685583" y="4400004"/>
            <a:ext cx="5486700" cy="3601500"/>
          </a:xfrm>
          <a:prstGeom prst="rect">
            <a:avLst/>
          </a:prstGeom>
        </p:spPr>
        <p:txBody>
          <a:bodyPr spcFirstLastPara="1" wrap="square" lIns="91425" tIns="91425" rIns="91425" bIns="91425" anchor="t" anchorCtr="0">
            <a:noAutofit/>
          </a:bodyPr>
          <a:lstStyle/>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Finance and resourcing is obviously crucial to the delivery.. </a:t>
            </a:r>
          </a:p>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The important actions include:</a:t>
            </a:r>
          </a:p>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Develop a business case outlining costs of adaptation and importance of regenerative sector investment. </a:t>
            </a:r>
          </a:p>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Regulatory and policy incentives</a:t>
            </a:r>
          </a:p>
          <a:p>
            <a:pPr marL="2423795">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But also, rather than relying on the setting up of new funds,  Seek to leverage existing funding mechanisms.</a:t>
            </a:r>
          </a:p>
          <a:p>
            <a:r>
              <a:rPr lang="en-NZ" sz="1800">
                <a:effectLst/>
                <a:latin typeface="Calibri" panose="020F0502020204030204" pitchFamily="34" charset="0"/>
                <a:ea typeface="Calibri" panose="020F0502020204030204" pitchFamily="34" charset="0"/>
                <a:cs typeface="Times New Roman" panose="02020603050405020304" pitchFamily="18" charset="0"/>
              </a:rPr>
              <a:t>Discounted access to capital through banks green loans / climate change adaptation funding </a:t>
            </a:r>
            <a:endParaRPr/>
          </a:p>
        </p:txBody>
      </p:sp>
      <p:sp>
        <p:nvSpPr>
          <p:cNvPr id="682" name="Google Shape;682;g2492008aa38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492008aa38_0_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2492008aa38_0_271:notes"/>
          <p:cNvSpPr txBox="1">
            <a:spLocks noGrp="1"/>
          </p:cNvSpPr>
          <p:nvPr>
            <p:ph type="body" idx="1"/>
          </p:nvPr>
        </p:nvSpPr>
        <p:spPr>
          <a:xfrm>
            <a:off x="685583" y="4400004"/>
            <a:ext cx="5486700" cy="3601500"/>
          </a:xfrm>
          <a:prstGeom prst="rect">
            <a:avLst/>
          </a:prstGeom>
          <a:noFill/>
          <a:ln>
            <a:noFill/>
          </a:ln>
        </p:spPr>
        <p:txBody>
          <a:bodyPr spcFirstLastPara="1" wrap="square" lIns="45425" tIns="22700" rIns="45425" bIns="22700" anchor="t" anchorCtr="0">
            <a:noAutofit/>
          </a:bodyPr>
          <a:lstStyle/>
          <a:p>
            <a:pPr marL="0" lvl="0" indent="0" algn="l" rtl="0">
              <a:spcBef>
                <a:spcPts val="0"/>
              </a:spcBef>
              <a:spcAft>
                <a:spcPts val="0"/>
              </a:spcAft>
              <a:buNone/>
            </a:pPr>
            <a:r>
              <a:rPr lang="en-NZ" dirty="0"/>
              <a:t>Transition to implementation is key</a:t>
            </a:r>
          </a:p>
          <a:p>
            <a:pPr marL="0" lvl="0" indent="0" algn="l" rtl="0">
              <a:spcBef>
                <a:spcPts val="0"/>
              </a:spcBef>
              <a:spcAft>
                <a:spcPts val="0"/>
              </a:spcAft>
              <a:buNone/>
            </a:pPr>
            <a:r>
              <a:rPr lang="en-NZ" dirty="0"/>
              <a:t>Over 250 attendees across our launch events which included an Aotearoa Circle launch webinar</a:t>
            </a:r>
            <a:r>
              <a:rPr lang="en" b="1" dirty="0"/>
              <a:t>, </a:t>
            </a:r>
            <a:r>
              <a:rPr lang="en" b="0" dirty="0"/>
              <a:t>TIA webinar focused on 30 RTOs, and a TIA Public webinar, all late May, early June. </a:t>
            </a:r>
          </a:p>
          <a:p>
            <a:pPr marL="0" lvl="0" indent="0" algn="l" rtl="0">
              <a:spcBef>
                <a:spcPts val="0"/>
              </a:spcBef>
              <a:spcAft>
                <a:spcPts val="0"/>
              </a:spcAft>
              <a:buNone/>
            </a:pPr>
            <a:endParaRPr dirty="0"/>
          </a:p>
        </p:txBody>
      </p:sp>
      <p:sp>
        <p:nvSpPr>
          <p:cNvPr id="709" name="Google Shape;709;g2492008aa38_0_271:notes"/>
          <p:cNvSpPr txBox="1">
            <a:spLocks noGrp="1"/>
          </p:cNvSpPr>
          <p:nvPr>
            <p:ph type="sldNum" idx="12"/>
          </p:nvPr>
        </p:nvSpPr>
        <p:spPr>
          <a:xfrm>
            <a:off x="3884431" y="8685774"/>
            <a:ext cx="2972100" cy="458100"/>
          </a:xfrm>
          <a:prstGeom prst="rect">
            <a:avLst/>
          </a:prstGeom>
          <a:noFill/>
          <a:ln>
            <a:noFill/>
          </a:ln>
        </p:spPr>
        <p:txBody>
          <a:bodyPr spcFirstLastPara="1" wrap="square" lIns="45425" tIns="22700" rIns="45425" bIns="22700" anchor="b" anchorCtr="0">
            <a:noAutofit/>
          </a:bodyPr>
          <a:lstStyle/>
          <a:p>
            <a:pPr marL="0" lvl="0" indent="0" algn="r" rtl="0">
              <a:spcBef>
                <a:spcPts val="0"/>
              </a:spcBef>
              <a:spcAft>
                <a:spcPts val="0"/>
              </a:spcAft>
              <a:buNone/>
            </a:pPr>
            <a:fld id="{00000000-1234-1234-1234-123412341234}" type="slidenum">
              <a:rPr lang="en" sz="700"/>
              <a:t>23</a:t>
            </a:fld>
            <a:endParaRPr sz="7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26d5cad8d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126d5cad8d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What is important/impactful/resonating and not resonating.</a:t>
            </a:r>
          </a:p>
          <a:p>
            <a:pPr marL="0" lvl="0" indent="0" algn="l" rtl="0">
              <a:spcBef>
                <a:spcPts val="0"/>
              </a:spcBef>
              <a:spcAft>
                <a:spcPts val="0"/>
              </a:spcAft>
              <a:buNone/>
            </a:pPr>
            <a:r>
              <a:rPr lang="en-NZ" dirty="0"/>
              <a:t>What will make a difference on the ground?</a:t>
            </a:r>
          </a:p>
          <a:p>
            <a:pPr marL="0" lvl="0" indent="0" algn="l" rtl="0">
              <a:spcBef>
                <a:spcPts val="0"/>
              </a:spcBef>
              <a:spcAft>
                <a:spcPts val="0"/>
              </a:spcAft>
              <a:buNone/>
            </a:pPr>
            <a:r>
              <a:rPr lang="en-NZ" dirty="0"/>
              <a:t>Stay connected!</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7a7f22fd4_0_1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37a7f22fd4_0_1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I’ll be flying through these slides, mostly because they were written by PwC and despite cutting them down – they still have way too many words on them! (though will hopefully be a helpful guide for anyone who may like access to them after the presentation). </a:t>
            </a:r>
          </a:p>
          <a:p>
            <a:pPr marL="0" lvl="0" indent="0" algn="l" rtl="0">
              <a:spcBef>
                <a:spcPts val="0"/>
              </a:spcBef>
              <a:spcAft>
                <a:spcPts val="0"/>
              </a:spcAft>
              <a:buNone/>
            </a:pPr>
            <a:r>
              <a:rPr lang="en-NZ" dirty="0"/>
              <a:t>But also because there’s a few key areas to get across – what the work was, and why it was important, in addition to the climate scenarios themselves, the action roadmap, and the next steps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7a7f22fd4_0_1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7a7f22fd4_0_1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Why this project?</a:t>
            </a:r>
          </a:p>
          <a:p>
            <a:pPr marL="0" lvl="0" indent="0" algn="l" rtl="0">
              <a:spcBef>
                <a:spcPts val="0"/>
              </a:spcBef>
              <a:spcAft>
                <a:spcPts val="0"/>
              </a:spcAft>
              <a:buNone/>
            </a:pPr>
            <a:r>
              <a:rPr lang="en-NZ" dirty="0"/>
              <a:t>Each sector has upcoming mandatory climate disclosure requirements through the XRB – external reporting board, which requires climate-related scenario analysis and strategic planning. This will be mandatory for organisations that meet certain criteria – such as being listed on the NZX.</a:t>
            </a:r>
          </a:p>
          <a:p>
            <a:pPr marL="0" lvl="0" indent="0" algn="l" rtl="0">
              <a:spcBef>
                <a:spcPts val="0"/>
              </a:spcBef>
              <a:spcAft>
                <a:spcPts val="0"/>
              </a:spcAft>
              <a:buNone/>
            </a:pPr>
            <a:r>
              <a:rPr lang="en-NZ" dirty="0"/>
              <a:t>However, we believe there is an opportunity to go wider and deeper in terms of delivering value to the sector. So we’ve sought to create the climate scenarios as an asset for all organisations to use, while also attaching key actions to the scenarios for outlining what climate change adaptation action needs to come next.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483f4f723e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483f4f723e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And everyone in this room is likely aware of some of the key context – environmental and climate change related challenges such as….</a:t>
            </a:r>
          </a:p>
          <a:p>
            <a:pPr marL="0" lvl="0" indent="0" algn="l" rtl="0">
              <a:spcBef>
                <a:spcPts val="0"/>
              </a:spcBef>
              <a:spcAft>
                <a:spcPts val="0"/>
              </a:spcAft>
              <a:buNone/>
            </a:pPr>
            <a:r>
              <a:rPr lang="en-NZ" dirty="0"/>
              <a:t>And also the current opportunities…</a:t>
            </a:r>
          </a:p>
          <a:p>
            <a:pPr marL="0" lvl="0" indent="0" algn="l" rtl="0">
              <a:spcBef>
                <a:spcPts val="0"/>
              </a:spcBef>
              <a:spcAft>
                <a:spcPts val="0"/>
              </a:spcAft>
              <a:buNone/>
            </a:pPr>
            <a:r>
              <a:rPr lang="en-NZ" dirty="0"/>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a6ebb3ea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a6ebb3ea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To complete this work, a diverse and experienced leadership group  was established, supported by a wider set of Technical experts and key stakeholders, all of whom provided input into the process and content development. </a:t>
            </a:r>
          </a:p>
          <a:p>
            <a:pPr marL="0" lvl="0" indent="0" algn="l" rtl="0">
              <a:spcBef>
                <a:spcPts val="0"/>
              </a:spcBef>
              <a:spcAft>
                <a:spcPts val="0"/>
              </a:spcAft>
              <a:buNone/>
            </a:pPr>
            <a:endParaRPr lang="en-NZ" dirty="0"/>
          </a:p>
          <a:p>
            <a:pPr marL="0" lvl="0" indent="0" algn="l" rtl="0">
              <a:spcBef>
                <a:spcPts val="0"/>
              </a:spcBef>
              <a:spcAft>
                <a:spcPts val="0"/>
              </a:spcAft>
              <a:buNone/>
            </a:pPr>
            <a:r>
              <a:rPr lang="en-NZ" dirty="0"/>
              <a:t>Covered different tourism sub-sectors, different regions, and Government/Industry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4835cf909d_2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4835cf909d_2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A quick overview of the process…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7a7f22fd4_0_1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37a7f22fd4_0_1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So now let’s jump straight into the first set of content – the climate scenarios.</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3634b3be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3634b3be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Between PwC and the contributors, two types of risks were identified, as they relate to climate change, physical risks and transition risks, with the examples here…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a:solidFill>
                  <a:schemeClr val="dk1"/>
                </a:solidFill>
                <a:latin typeface="Arial"/>
                <a:ea typeface="Arial"/>
                <a:cs typeface="Arial"/>
                <a:sym typeface="Arial"/>
              </a:defRPr>
            </a:lvl1pPr>
            <a:lvl2pPr marL="0" marR="0" lvl="1" indent="0" algn="r" rtl="0">
              <a:spcBef>
                <a:spcPts val="0"/>
              </a:spcBef>
              <a:buNone/>
              <a:defRPr sz="700">
                <a:solidFill>
                  <a:schemeClr val="dk1"/>
                </a:solidFill>
                <a:latin typeface="Arial"/>
                <a:ea typeface="Arial"/>
                <a:cs typeface="Arial"/>
                <a:sym typeface="Arial"/>
              </a:defRPr>
            </a:lvl2pPr>
            <a:lvl3pPr marL="0" marR="0" lvl="2" indent="0" algn="r" rtl="0">
              <a:spcBef>
                <a:spcPts val="0"/>
              </a:spcBef>
              <a:buNone/>
              <a:defRPr sz="700">
                <a:solidFill>
                  <a:schemeClr val="dk1"/>
                </a:solidFill>
                <a:latin typeface="Arial"/>
                <a:ea typeface="Arial"/>
                <a:cs typeface="Arial"/>
                <a:sym typeface="Arial"/>
              </a:defRPr>
            </a:lvl3pPr>
            <a:lvl4pPr marL="0" marR="0" lvl="3" indent="0" algn="r" rtl="0">
              <a:spcBef>
                <a:spcPts val="0"/>
              </a:spcBef>
              <a:buNone/>
              <a:defRPr sz="700">
                <a:solidFill>
                  <a:schemeClr val="dk1"/>
                </a:solidFill>
                <a:latin typeface="Arial"/>
                <a:ea typeface="Arial"/>
                <a:cs typeface="Arial"/>
                <a:sym typeface="Arial"/>
              </a:defRPr>
            </a:lvl4pPr>
            <a:lvl5pPr marL="0" marR="0" lvl="4" indent="0" algn="r" rtl="0">
              <a:spcBef>
                <a:spcPts val="0"/>
              </a:spcBef>
              <a:buNone/>
              <a:defRPr sz="700">
                <a:solidFill>
                  <a:schemeClr val="dk1"/>
                </a:solidFill>
                <a:latin typeface="Arial"/>
                <a:ea typeface="Arial"/>
                <a:cs typeface="Arial"/>
                <a:sym typeface="Arial"/>
              </a:defRPr>
            </a:lvl5pPr>
            <a:lvl6pPr marL="0" marR="0" lvl="5" indent="0" algn="r" rtl="0">
              <a:spcBef>
                <a:spcPts val="0"/>
              </a:spcBef>
              <a:buNone/>
              <a:defRPr sz="700">
                <a:solidFill>
                  <a:schemeClr val="dk1"/>
                </a:solidFill>
                <a:latin typeface="Arial"/>
                <a:ea typeface="Arial"/>
                <a:cs typeface="Arial"/>
                <a:sym typeface="Arial"/>
              </a:defRPr>
            </a:lvl6pPr>
            <a:lvl7pPr marL="0" marR="0" lvl="6" indent="0" algn="r" rtl="0">
              <a:spcBef>
                <a:spcPts val="0"/>
              </a:spcBef>
              <a:buNone/>
              <a:defRPr sz="700">
                <a:solidFill>
                  <a:schemeClr val="dk1"/>
                </a:solidFill>
                <a:latin typeface="Arial"/>
                <a:ea typeface="Arial"/>
                <a:cs typeface="Arial"/>
                <a:sym typeface="Arial"/>
              </a:defRPr>
            </a:lvl7pPr>
            <a:lvl8pPr marL="0" marR="0" lvl="7" indent="0" algn="r" rtl="0">
              <a:spcBef>
                <a:spcPts val="0"/>
              </a:spcBef>
              <a:buNone/>
              <a:defRPr sz="700">
                <a:solidFill>
                  <a:schemeClr val="dk1"/>
                </a:solidFill>
                <a:latin typeface="Arial"/>
                <a:ea typeface="Arial"/>
                <a:cs typeface="Arial"/>
                <a:sym typeface="Arial"/>
              </a:defRPr>
            </a:lvl8pPr>
            <a:lvl9pPr marL="0" marR="0" lvl="8" indent="0" algn="r" rtl="0">
              <a:spcBef>
                <a:spcPts val="0"/>
              </a:spcBef>
              <a:buNone/>
              <a:defRPr sz="7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457200" y="342900"/>
            <a:ext cx="8229600" cy="1028700"/>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53"/>
        <p:cNvGrpSpPr/>
        <p:nvPr/>
      </p:nvGrpSpPr>
      <p:grpSpPr>
        <a:xfrm>
          <a:off x="0" y="0"/>
          <a:ext cx="0" cy="0"/>
          <a:chOff x="0" y="0"/>
          <a:chExt cx="0" cy="0"/>
        </a:xfrm>
      </p:grpSpPr>
      <p:sp>
        <p:nvSpPr>
          <p:cNvPr id="54" name="Google Shape;54;p14"/>
          <p:cNvSpPr/>
          <p:nvPr/>
        </p:nvSpPr>
        <p:spPr>
          <a:xfrm>
            <a:off x="0" y="3705640"/>
            <a:ext cx="9144000" cy="1437900"/>
          </a:xfrm>
          <a:prstGeom prst="rect">
            <a:avLst/>
          </a:prstGeom>
          <a:solidFill>
            <a:srgbClr val="E86153"/>
          </a:solidFill>
          <a:ln>
            <a:noFill/>
          </a:ln>
        </p:spPr>
        <p:txBody>
          <a:bodyPr spcFirstLastPara="1" wrap="square" lIns="91500" tIns="45750" rIns="91500" bIns="457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55" name="Google Shape;55;p14"/>
          <p:cNvSpPr txBox="1">
            <a:spLocks noGrp="1"/>
          </p:cNvSpPr>
          <p:nvPr>
            <p:ph type="ctrTitle"/>
          </p:nvPr>
        </p:nvSpPr>
        <p:spPr>
          <a:xfrm>
            <a:off x="457200" y="342899"/>
            <a:ext cx="3980400" cy="1885800"/>
          </a:xfrm>
          <a:prstGeom prst="rect">
            <a:avLst/>
          </a:prstGeom>
          <a:noFill/>
          <a:ln>
            <a:noFill/>
          </a:ln>
        </p:spPr>
        <p:txBody>
          <a:bodyPr spcFirstLastPara="1" wrap="square" lIns="0" tIns="0" rIns="0" bIns="0" anchor="b" anchorCtr="0">
            <a:normAutofit/>
          </a:bodyPr>
          <a:lstStyle>
            <a:lvl1pPr marR="0" lvl="0" algn="l" rtl="0">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6" name="Google Shape;56;p14"/>
          <p:cNvSpPr/>
          <p:nvPr/>
        </p:nvSpPr>
        <p:spPr>
          <a:xfrm>
            <a:off x="4000500" y="0"/>
            <a:ext cx="5143500" cy="5143500"/>
          </a:xfrm>
          <a:prstGeom prst="rect">
            <a:avLst/>
          </a:prstGeom>
          <a:noFill/>
          <a:ln>
            <a:noFill/>
          </a:ln>
        </p:spPr>
        <p:txBody>
          <a:bodyPr spcFirstLastPara="1" wrap="square" lIns="68625" tIns="34300" rIns="68625" bIns="34300"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57" name="Google Shape;57;p14"/>
          <p:cNvSpPr txBox="1">
            <a:spLocks noGrp="1"/>
          </p:cNvSpPr>
          <p:nvPr>
            <p:ph type="body" idx="1"/>
          </p:nvPr>
        </p:nvSpPr>
        <p:spPr>
          <a:xfrm>
            <a:off x="457200" y="3909060"/>
            <a:ext cx="8229600" cy="10287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6pPr>
            <a:lvl7pPr marL="3200400" marR="0" lvl="6" indent="-228600" algn="l"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7pPr>
            <a:lvl8pPr marL="3657600" marR="0" lvl="7" indent="-228600" algn="l"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8pPr>
            <a:lvl9pPr marL="4114800" marR="0" lvl="8" indent="-228600" algn="l"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9pPr>
          </a:lstStyle>
          <a:p>
            <a:endParaRPr/>
          </a:p>
        </p:txBody>
      </p:sp>
      <p:sp>
        <p:nvSpPr>
          <p:cNvPr id="58" name="Google Shape;58;p14"/>
          <p:cNvSpPr/>
          <p:nvPr/>
        </p:nvSpPr>
        <p:spPr>
          <a:xfrm>
            <a:off x="4000500" y="0"/>
            <a:ext cx="5143500" cy="5143500"/>
          </a:xfrm>
          <a:prstGeom prst="rect">
            <a:avLst/>
          </a:prstGeom>
          <a:noFill/>
          <a:ln>
            <a:noFill/>
          </a:ln>
        </p:spPr>
        <p:txBody>
          <a:bodyPr spcFirstLastPara="1" wrap="square" lIns="68625" tIns="34300" rIns="68625" bIns="34300" anchor="t" anchorCtr="0">
            <a:noAutofit/>
          </a:bodyPr>
          <a:lstStyle/>
          <a:p>
            <a:pPr marL="0" marR="0" lvl="0" indent="0" algn="l" rtl="0">
              <a:spcBef>
                <a:spcPts val="0"/>
              </a:spcBef>
              <a:spcAft>
                <a:spcPts val="0"/>
              </a:spcAft>
              <a:buNone/>
            </a:pPr>
            <a:endParaRPr sz="1300">
              <a:solidFill>
                <a:schemeClr val="dk1"/>
              </a:solidFill>
              <a:latin typeface="Arial"/>
              <a:ea typeface="Arial"/>
              <a:cs typeface="Arial"/>
              <a:sym typeface="Arial"/>
            </a:endParaRPr>
          </a:p>
        </p:txBody>
      </p:sp>
      <p:sp>
        <p:nvSpPr>
          <p:cNvPr id="59" name="Google Shape;59;p14"/>
          <p:cNvSpPr txBox="1"/>
          <p:nvPr/>
        </p:nvSpPr>
        <p:spPr>
          <a:xfrm>
            <a:off x="457199" y="3291840"/>
            <a:ext cx="3980400" cy="27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000"/>
              <a:buFont typeface="Arial"/>
              <a:buNone/>
            </a:pPr>
            <a:r>
              <a:rPr lang="en" sz="1000">
                <a:solidFill>
                  <a:schemeClr val="dk1"/>
                </a:solidFill>
                <a:latin typeface="Arial"/>
                <a:ea typeface="Arial"/>
                <a:cs typeface="Arial"/>
                <a:sym typeface="Arial"/>
              </a:rPr>
              <a:t>pwc.com</a:t>
            </a:r>
            <a:endParaRPr sz="1000">
              <a:solidFill>
                <a:schemeClr val="dk1"/>
              </a:solidFill>
              <a:latin typeface="Arial"/>
              <a:ea typeface="Arial"/>
              <a:cs typeface="Arial"/>
              <a:sym typeface="Arial"/>
            </a:endParaRPr>
          </a:p>
        </p:txBody>
      </p:sp>
      <p:sp>
        <p:nvSpPr>
          <p:cNvPr id="60" name="Google Shape;60;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61"/>
        <p:cNvGrpSpPr/>
        <p:nvPr/>
      </p:nvGrpSpPr>
      <p:grpSpPr>
        <a:xfrm>
          <a:off x="0" y="0"/>
          <a:ext cx="0" cy="0"/>
          <a:chOff x="0" y="0"/>
          <a:chExt cx="0" cy="0"/>
        </a:xfrm>
      </p:grpSpPr>
      <p:sp>
        <p:nvSpPr>
          <p:cNvPr id="62" name="Google Shape;62;p15"/>
          <p:cNvSpPr/>
          <p:nvPr/>
        </p:nvSpPr>
        <p:spPr>
          <a:xfrm>
            <a:off x="4572000" y="0"/>
            <a:ext cx="4572000" cy="5143500"/>
          </a:xfrm>
          <a:prstGeom prst="rect">
            <a:avLst/>
          </a:prstGeom>
          <a:solidFill>
            <a:srgbClr val="DEDEDE"/>
          </a:solidFill>
          <a:ln>
            <a:noFill/>
          </a:ln>
        </p:spPr>
        <p:txBody>
          <a:bodyPr spcFirstLastPara="1" wrap="square" lIns="91500" tIns="45750" rIns="91500" bIns="45750" anchor="ctr" anchorCtr="0">
            <a:noAutofit/>
          </a:bodyPr>
          <a:lstStyle/>
          <a:p>
            <a:pPr marL="0" marR="0" lvl="0" indent="0" algn="ctr" rtl="0">
              <a:lnSpc>
                <a:spcPct val="100000"/>
              </a:lnSpc>
              <a:spcBef>
                <a:spcPts val="0"/>
              </a:spcBef>
              <a:spcAft>
                <a:spcPts val="0"/>
              </a:spcAft>
              <a:buNone/>
            </a:pPr>
            <a:endParaRPr sz="1400">
              <a:solidFill>
                <a:schemeClr val="lt1"/>
              </a:solidFill>
              <a:latin typeface="Arial"/>
              <a:ea typeface="Arial"/>
              <a:cs typeface="Arial"/>
              <a:sym typeface="Arial"/>
            </a:endParaRPr>
          </a:p>
        </p:txBody>
      </p:sp>
      <p:sp>
        <p:nvSpPr>
          <p:cNvPr id="63" name="Google Shape;63;p15"/>
          <p:cNvSpPr txBox="1">
            <a:spLocks noGrp="1"/>
          </p:cNvSpPr>
          <p:nvPr>
            <p:ph type="body" idx="1"/>
          </p:nvPr>
        </p:nvSpPr>
        <p:spPr>
          <a:xfrm>
            <a:off x="457199" y="1577579"/>
            <a:ext cx="3979800" cy="3051600"/>
          </a:xfrm>
          <a:prstGeom prst="rect">
            <a:avLst/>
          </a:prstGeom>
          <a:noFill/>
          <a:ln>
            <a:noFill/>
          </a:ln>
        </p:spPr>
        <p:txBody>
          <a:bodyPr spcFirstLastPara="1" wrap="square" lIns="0" tIns="0" rIns="0" bIns="0" anchor="t" anchorCtr="0">
            <a:normAutofit/>
          </a:bodyPr>
          <a:lstStyle>
            <a:lvl1pPr marL="457200" marR="0" lvl="0"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600"/>
              </a:spcBef>
              <a:spcAft>
                <a:spcPts val="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4" name="Google Shape;64;p15"/>
          <p:cNvSpPr txBox="1">
            <a:spLocks noGrp="1"/>
          </p:cNvSpPr>
          <p:nvPr>
            <p:ph type="sldNum" idx="12"/>
          </p:nvPr>
        </p:nvSpPr>
        <p:spPr>
          <a:xfrm>
            <a:off x="6126163" y="4869180"/>
            <a:ext cx="25605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00">
                <a:solidFill>
                  <a:schemeClr val="lt1"/>
                </a:solidFill>
                <a:latin typeface="Arial"/>
                <a:ea typeface="Arial"/>
                <a:cs typeface="Arial"/>
                <a:sym typeface="Arial"/>
              </a:defRPr>
            </a:lvl1pPr>
            <a:lvl2pPr marL="0" marR="0" lvl="1" indent="0" algn="r" rtl="0">
              <a:spcBef>
                <a:spcPts val="0"/>
              </a:spcBef>
              <a:buNone/>
              <a:defRPr sz="700">
                <a:solidFill>
                  <a:schemeClr val="lt1"/>
                </a:solidFill>
                <a:latin typeface="Arial"/>
                <a:ea typeface="Arial"/>
                <a:cs typeface="Arial"/>
                <a:sym typeface="Arial"/>
              </a:defRPr>
            </a:lvl2pPr>
            <a:lvl3pPr marL="0" marR="0" lvl="2" indent="0" algn="r" rtl="0">
              <a:spcBef>
                <a:spcPts val="0"/>
              </a:spcBef>
              <a:buNone/>
              <a:defRPr sz="700">
                <a:solidFill>
                  <a:schemeClr val="lt1"/>
                </a:solidFill>
                <a:latin typeface="Arial"/>
                <a:ea typeface="Arial"/>
                <a:cs typeface="Arial"/>
                <a:sym typeface="Arial"/>
              </a:defRPr>
            </a:lvl3pPr>
            <a:lvl4pPr marL="0" marR="0" lvl="3" indent="0" algn="r" rtl="0">
              <a:spcBef>
                <a:spcPts val="0"/>
              </a:spcBef>
              <a:buNone/>
              <a:defRPr sz="700">
                <a:solidFill>
                  <a:schemeClr val="lt1"/>
                </a:solidFill>
                <a:latin typeface="Arial"/>
                <a:ea typeface="Arial"/>
                <a:cs typeface="Arial"/>
                <a:sym typeface="Arial"/>
              </a:defRPr>
            </a:lvl4pPr>
            <a:lvl5pPr marL="0" marR="0" lvl="4" indent="0" algn="r" rtl="0">
              <a:spcBef>
                <a:spcPts val="0"/>
              </a:spcBef>
              <a:buNone/>
              <a:defRPr sz="700">
                <a:solidFill>
                  <a:schemeClr val="lt1"/>
                </a:solidFill>
                <a:latin typeface="Arial"/>
                <a:ea typeface="Arial"/>
                <a:cs typeface="Arial"/>
                <a:sym typeface="Arial"/>
              </a:defRPr>
            </a:lvl5pPr>
            <a:lvl6pPr marL="0" marR="0" lvl="5" indent="0" algn="r" rtl="0">
              <a:spcBef>
                <a:spcPts val="0"/>
              </a:spcBef>
              <a:buNone/>
              <a:defRPr sz="700">
                <a:solidFill>
                  <a:schemeClr val="lt1"/>
                </a:solidFill>
                <a:latin typeface="Arial"/>
                <a:ea typeface="Arial"/>
                <a:cs typeface="Arial"/>
                <a:sym typeface="Arial"/>
              </a:defRPr>
            </a:lvl6pPr>
            <a:lvl7pPr marL="0" marR="0" lvl="6" indent="0" algn="r" rtl="0">
              <a:spcBef>
                <a:spcPts val="0"/>
              </a:spcBef>
              <a:buNone/>
              <a:defRPr sz="700">
                <a:solidFill>
                  <a:schemeClr val="lt1"/>
                </a:solidFill>
                <a:latin typeface="Arial"/>
                <a:ea typeface="Arial"/>
                <a:cs typeface="Arial"/>
                <a:sym typeface="Arial"/>
              </a:defRPr>
            </a:lvl7pPr>
            <a:lvl8pPr marL="0" marR="0" lvl="7" indent="0" algn="r" rtl="0">
              <a:spcBef>
                <a:spcPts val="0"/>
              </a:spcBef>
              <a:buNone/>
              <a:defRPr sz="700">
                <a:solidFill>
                  <a:schemeClr val="lt1"/>
                </a:solidFill>
                <a:latin typeface="Arial"/>
                <a:ea typeface="Arial"/>
                <a:cs typeface="Arial"/>
                <a:sym typeface="Arial"/>
              </a:defRPr>
            </a:lvl8pPr>
            <a:lvl9pPr marL="0" marR="0" lvl="8" indent="0" algn="r" rtl="0">
              <a:spcBef>
                <a:spcPts val="0"/>
              </a:spcBef>
              <a:buNone/>
              <a:defRPr sz="7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5"/>
          <p:cNvSpPr txBox="1">
            <a:spLocks noGrp="1"/>
          </p:cNvSpPr>
          <p:nvPr>
            <p:ph type="title"/>
          </p:nvPr>
        </p:nvSpPr>
        <p:spPr>
          <a:xfrm>
            <a:off x="457200" y="342900"/>
            <a:ext cx="3979800" cy="1028700"/>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06838" y="244108"/>
            <a:ext cx="8529000" cy="9312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Clr>
                <a:schemeClr val="dk1"/>
              </a:buClr>
              <a:buSzPts val="2700"/>
              <a:buFont typeface="Georgia"/>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lgn="r" rtl="0">
              <a:buNone/>
              <a:defRPr sz="800">
                <a:solidFill>
                  <a:schemeClr val="dk2"/>
                </a:solidFill>
              </a:defRPr>
            </a:lvl1pPr>
            <a:lvl2pPr lvl="1" algn="r" rtl="0">
              <a:buNone/>
              <a:defRPr sz="800">
                <a:solidFill>
                  <a:schemeClr val="dk2"/>
                </a:solidFill>
              </a:defRPr>
            </a:lvl2pPr>
            <a:lvl3pPr lvl="2" algn="r" rtl="0">
              <a:buNone/>
              <a:defRPr sz="800">
                <a:solidFill>
                  <a:schemeClr val="dk2"/>
                </a:solidFill>
              </a:defRPr>
            </a:lvl3pPr>
            <a:lvl4pPr lvl="3" algn="r" rtl="0">
              <a:buNone/>
              <a:defRPr sz="800">
                <a:solidFill>
                  <a:schemeClr val="dk2"/>
                </a:solidFill>
              </a:defRPr>
            </a:lvl4pPr>
            <a:lvl5pPr lvl="4" algn="r" rtl="0">
              <a:buNone/>
              <a:defRPr sz="800">
                <a:solidFill>
                  <a:schemeClr val="dk2"/>
                </a:solidFill>
              </a:defRPr>
            </a:lvl5pPr>
            <a:lvl6pPr lvl="5" algn="r" rtl="0">
              <a:buNone/>
              <a:defRPr sz="800">
                <a:solidFill>
                  <a:schemeClr val="dk2"/>
                </a:solidFill>
              </a:defRPr>
            </a:lvl6pPr>
            <a:lvl7pPr lvl="6" algn="r" rtl="0">
              <a:buNone/>
              <a:defRPr sz="800">
                <a:solidFill>
                  <a:schemeClr val="dk2"/>
                </a:solidFill>
              </a:defRPr>
            </a:lvl7pPr>
            <a:lvl8pPr lvl="7" algn="r" rtl="0">
              <a:buNone/>
              <a:defRPr sz="800">
                <a:solidFill>
                  <a:schemeClr val="dk2"/>
                </a:solidFill>
              </a:defRPr>
            </a:lvl8pPr>
            <a:lvl9pPr lvl="8" algn="r" rtl="0">
              <a:buNone/>
              <a:defRPr sz="8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1833">
          <p15:clr>
            <a:srgbClr val="FBAE40"/>
          </p15:clr>
        </p15:guide>
        <p15:guide id="2" pos="2046">
          <p15:clr>
            <a:srgbClr val="FBAE40"/>
          </p15:clr>
        </p15:guide>
        <p15:guide id="3" pos="3694">
          <p15:clr>
            <a:srgbClr val="FBAE40"/>
          </p15:clr>
        </p15:guide>
        <p15:guide id="4" pos="390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69"/>
        <p:cNvGrpSpPr/>
        <p:nvPr/>
      </p:nvGrpSpPr>
      <p:grpSpPr>
        <a:xfrm>
          <a:off x="0" y="0"/>
          <a:ext cx="0" cy="0"/>
          <a:chOff x="0" y="0"/>
          <a:chExt cx="0" cy="0"/>
        </a:xfrm>
      </p:grpSpPr>
      <p:sp>
        <p:nvSpPr>
          <p:cNvPr id="70" name="Google Shape;70;p17"/>
          <p:cNvSpPr txBox="1">
            <a:spLocks noGrp="1"/>
          </p:cNvSpPr>
          <p:nvPr>
            <p:ph type="body" idx="1"/>
          </p:nvPr>
        </p:nvSpPr>
        <p:spPr>
          <a:xfrm>
            <a:off x="332185" y="1577579"/>
            <a:ext cx="1917000" cy="3051600"/>
          </a:xfrm>
          <a:prstGeom prst="rect">
            <a:avLst/>
          </a:prstGeom>
          <a:noFill/>
          <a:ln>
            <a:noFill/>
          </a:ln>
        </p:spPr>
        <p:txBody>
          <a:bodyPr spcFirstLastPara="1" wrap="square" lIns="0" tIns="0" rIns="0" bIns="0" anchor="t" anchorCtr="0">
            <a:norm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1" name="Google Shape;71;p17"/>
          <p:cNvSpPr txBox="1">
            <a:spLocks noGrp="1"/>
          </p:cNvSpPr>
          <p:nvPr>
            <p:ph type="body" idx="2"/>
          </p:nvPr>
        </p:nvSpPr>
        <p:spPr>
          <a:xfrm>
            <a:off x="2520460" y="1577579"/>
            <a:ext cx="1917000" cy="3051600"/>
          </a:xfrm>
          <a:prstGeom prst="rect">
            <a:avLst/>
          </a:prstGeom>
          <a:noFill/>
          <a:ln>
            <a:noFill/>
          </a:ln>
        </p:spPr>
        <p:txBody>
          <a:bodyPr spcFirstLastPara="1" wrap="square" lIns="0" tIns="0" rIns="0" bIns="0" anchor="t" anchorCtr="0">
            <a:norm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2" name="Google Shape;72;p17"/>
          <p:cNvSpPr txBox="1">
            <a:spLocks noGrp="1"/>
          </p:cNvSpPr>
          <p:nvPr>
            <p:ph type="body" idx="3"/>
          </p:nvPr>
        </p:nvSpPr>
        <p:spPr>
          <a:xfrm>
            <a:off x="4706541" y="1577579"/>
            <a:ext cx="1917000" cy="3051600"/>
          </a:xfrm>
          <a:prstGeom prst="rect">
            <a:avLst/>
          </a:prstGeom>
          <a:noFill/>
          <a:ln>
            <a:noFill/>
          </a:ln>
        </p:spPr>
        <p:txBody>
          <a:bodyPr spcFirstLastPara="1" wrap="square" lIns="0" tIns="0" rIns="0" bIns="0" anchor="t" anchorCtr="0">
            <a:norm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3" name="Google Shape;73;p17"/>
          <p:cNvSpPr txBox="1">
            <a:spLocks noGrp="1"/>
          </p:cNvSpPr>
          <p:nvPr>
            <p:ph type="body" idx="4"/>
          </p:nvPr>
        </p:nvSpPr>
        <p:spPr>
          <a:xfrm>
            <a:off x="6892622" y="1577579"/>
            <a:ext cx="1917000" cy="3051600"/>
          </a:xfrm>
          <a:prstGeom prst="rect">
            <a:avLst/>
          </a:prstGeom>
          <a:noFill/>
          <a:ln>
            <a:noFill/>
          </a:ln>
        </p:spPr>
        <p:txBody>
          <a:bodyPr spcFirstLastPara="1" wrap="square" lIns="0" tIns="0" rIns="0" bIns="0" anchor="t" anchorCtr="0">
            <a:norm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4" name="Google Shape;74;p17"/>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400"/>
            </a:lvl2pPr>
            <a:lvl3pPr lvl="2" algn="l" rtl="0">
              <a:lnSpc>
                <a:spcPct val="100000"/>
              </a:lnSpc>
              <a:spcBef>
                <a:spcPts val="0"/>
              </a:spcBef>
              <a:spcAft>
                <a:spcPts val="0"/>
              </a:spcAft>
              <a:buSzPts val="1000"/>
              <a:buNone/>
              <a:defRPr sz="1400"/>
            </a:lvl3pPr>
            <a:lvl4pPr lvl="3" algn="l" rtl="0">
              <a:lnSpc>
                <a:spcPct val="100000"/>
              </a:lnSpc>
              <a:spcBef>
                <a:spcPts val="0"/>
              </a:spcBef>
              <a:spcAft>
                <a:spcPts val="0"/>
              </a:spcAft>
              <a:buSzPts val="1000"/>
              <a:buNone/>
              <a:defRPr sz="1400"/>
            </a:lvl4pPr>
            <a:lvl5pPr lvl="4" algn="l" rtl="0">
              <a:lnSpc>
                <a:spcPct val="100000"/>
              </a:lnSpc>
              <a:spcBef>
                <a:spcPts val="0"/>
              </a:spcBef>
              <a:spcAft>
                <a:spcPts val="0"/>
              </a:spcAft>
              <a:buSzPts val="1000"/>
              <a:buNone/>
              <a:defRPr sz="1400"/>
            </a:lvl5pPr>
            <a:lvl6pPr lvl="5" algn="l" rtl="0">
              <a:lnSpc>
                <a:spcPct val="100000"/>
              </a:lnSpc>
              <a:spcBef>
                <a:spcPts val="0"/>
              </a:spcBef>
              <a:spcAft>
                <a:spcPts val="0"/>
              </a:spcAft>
              <a:buSzPts val="1000"/>
              <a:buNone/>
              <a:defRPr sz="1400"/>
            </a:lvl6pPr>
            <a:lvl7pPr lvl="6" algn="l" rtl="0">
              <a:lnSpc>
                <a:spcPct val="100000"/>
              </a:lnSpc>
              <a:spcBef>
                <a:spcPts val="0"/>
              </a:spcBef>
              <a:spcAft>
                <a:spcPts val="0"/>
              </a:spcAft>
              <a:buSzPts val="1000"/>
              <a:buNone/>
              <a:defRPr sz="1400"/>
            </a:lvl7pPr>
            <a:lvl8pPr lvl="7" algn="l" rtl="0">
              <a:lnSpc>
                <a:spcPct val="100000"/>
              </a:lnSpc>
              <a:spcBef>
                <a:spcPts val="0"/>
              </a:spcBef>
              <a:spcAft>
                <a:spcPts val="0"/>
              </a:spcAft>
              <a:buSzPts val="1000"/>
              <a:buNone/>
              <a:defRPr sz="1400"/>
            </a:lvl8pPr>
            <a:lvl9pPr lvl="8" algn="l" rtl="0">
              <a:lnSpc>
                <a:spcPct val="100000"/>
              </a:lnSpc>
              <a:spcBef>
                <a:spcPts val="0"/>
              </a:spcBef>
              <a:spcAft>
                <a:spcPts val="0"/>
              </a:spcAft>
              <a:buSzPts val="1000"/>
              <a:buNone/>
              <a:defRPr sz="1400"/>
            </a:lvl9pPr>
          </a:lstStyle>
          <a:p>
            <a:endParaRPr/>
          </a:p>
        </p:txBody>
      </p:sp>
      <p:sp>
        <p:nvSpPr>
          <p:cNvPr id="75" name="Google Shape;75;p17"/>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17"/>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ontent - Subtitle 1">
  <p:cSld name="Four Content - Subtitle_1">
    <p:spTree>
      <p:nvGrpSpPr>
        <p:cNvPr id="1" name="Shape 77"/>
        <p:cNvGrpSpPr/>
        <p:nvPr/>
      </p:nvGrpSpPr>
      <p:grpSpPr>
        <a:xfrm>
          <a:off x="0" y="0"/>
          <a:ext cx="0" cy="0"/>
          <a:chOff x="0" y="0"/>
          <a:chExt cx="0" cy="0"/>
        </a:xfrm>
      </p:grpSpPr>
      <p:sp>
        <p:nvSpPr>
          <p:cNvPr id="78" name="Google Shape;78;p18"/>
          <p:cNvSpPr txBox="1">
            <a:spLocks noGrp="1"/>
          </p:cNvSpPr>
          <p:nvPr>
            <p:ph type="body" idx="1"/>
          </p:nvPr>
        </p:nvSpPr>
        <p:spPr>
          <a:xfrm>
            <a:off x="332185" y="1577579"/>
            <a:ext cx="1917000" cy="3051600"/>
          </a:xfrm>
          <a:prstGeom prst="rect">
            <a:avLst/>
          </a:prstGeom>
          <a:noFill/>
          <a:ln>
            <a:noFill/>
          </a:ln>
        </p:spPr>
        <p:txBody>
          <a:bodyPr spcFirstLastPara="1" wrap="square" lIns="0" tIns="0" rIns="0" bIns="0" anchor="t" anchorCtr="0">
            <a:norm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9" name="Google Shape;79;p18"/>
          <p:cNvSpPr txBox="1">
            <a:spLocks noGrp="1"/>
          </p:cNvSpPr>
          <p:nvPr>
            <p:ph type="body" idx="2"/>
          </p:nvPr>
        </p:nvSpPr>
        <p:spPr>
          <a:xfrm>
            <a:off x="2520460" y="1577579"/>
            <a:ext cx="1917000" cy="3051600"/>
          </a:xfrm>
          <a:prstGeom prst="rect">
            <a:avLst/>
          </a:prstGeom>
          <a:noFill/>
          <a:ln>
            <a:noFill/>
          </a:ln>
        </p:spPr>
        <p:txBody>
          <a:bodyPr spcFirstLastPara="1" wrap="square" lIns="0" tIns="0" rIns="0" bIns="0" anchor="t" anchorCtr="0">
            <a:norm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0" name="Google Shape;80;p18"/>
          <p:cNvSpPr txBox="1">
            <a:spLocks noGrp="1"/>
          </p:cNvSpPr>
          <p:nvPr>
            <p:ph type="body" idx="3"/>
          </p:nvPr>
        </p:nvSpPr>
        <p:spPr>
          <a:xfrm>
            <a:off x="4706541" y="1577579"/>
            <a:ext cx="1917000" cy="3051600"/>
          </a:xfrm>
          <a:prstGeom prst="rect">
            <a:avLst/>
          </a:prstGeom>
          <a:noFill/>
          <a:ln>
            <a:noFill/>
          </a:ln>
        </p:spPr>
        <p:txBody>
          <a:bodyPr spcFirstLastPara="1" wrap="square" lIns="0" tIns="0" rIns="0" bIns="0" anchor="t" anchorCtr="0">
            <a:norm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1" name="Google Shape;81;p18"/>
          <p:cNvSpPr txBox="1">
            <a:spLocks noGrp="1"/>
          </p:cNvSpPr>
          <p:nvPr>
            <p:ph type="body" idx="4"/>
          </p:nvPr>
        </p:nvSpPr>
        <p:spPr>
          <a:xfrm>
            <a:off x="6892622" y="1577579"/>
            <a:ext cx="1917000" cy="3051600"/>
          </a:xfrm>
          <a:prstGeom prst="rect">
            <a:avLst/>
          </a:prstGeom>
          <a:noFill/>
          <a:ln>
            <a:noFill/>
          </a:ln>
        </p:spPr>
        <p:txBody>
          <a:bodyPr spcFirstLastPara="1" wrap="square" lIns="0" tIns="0" rIns="0" bIns="0" anchor="t" anchorCtr="0">
            <a:norm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2" name="Google Shape;82;p18"/>
          <p:cNvSpPr txBox="1">
            <a:spLocks noGrp="1"/>
          </p:cNvSpPr>
          <p:nvPr>
            <p:ph type="title"/>
          </p:nvPr>
        </p:nvSpPr>
        <p:spPr>
          <a:xfrm>
            <a:off x="332185" y="322886"/>
            <a:ext cx="8479500" cy="377100"/>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000"/>
              <a:buNone/>
              <a:defRPr sz="1400"/>
            </a:lvl2pPr>
            <a:lvl3pPr lvl="2" algn="l" rtl="0">
              <a:lnSpc>
                <a:spcPct val="100000"/>
              </a:lnSpc>
              <a:spcBef>
                <a:spcPts val="0"/>
              </a:spcBef>
              <a:spcAft>
                <a:spcPts val="0"/>
              </a:spcAft>
              <a:buSzPts val="1000"/>
              <a:buNone/>
              <a:defRPr sz="1400"/>
            </a:lvl3pPr>
            <a:lvl4pPr lvl="3" algn="l" rtl="0">
              <a:lnSpc>
                <a:spcPct val="100000"/>
              </a:lnSpc>
              <a:spcBef>
                <a:spcPts val="0"/>
              </a:spcBef>
              <a:spcAft>
                <a:spcPts val="0"/>
              </a:spcAft>
              <a:buSzPts val="1000"/>
              <a:buNone/>
              <a:defRPr sz="1400"/>
            </a:lvl4pPr>
            <a:lvl5pPr lvl="4" algn="l" rtl="0">
              <a:lnSpc>
                <a:spcPct val="100000"/>
              </a:lnSpc>
              <a:spcBef>
                <a:spcPts val="0"/>
              </a:spcBef>
              <a:spcAft>
                <a:spcPts val="0"/>
              </a:spcAft>
              <a:buSzPts val="1000"/>
              <a:buNone/>
              <a:defRPr sz="1400"/>
            </a:lvl5pPr>
            <a:lvl6pPr lvl="5" algn="l" rtl="0">
              <a:lnSpc>
                <a:spcPct val="100000"/>
              </a:lnSpc>
              <a:spcBef>
                <a:spcPts val="0"/>
              </a:spcBef>
              <a:spcAft>
                <a:spcPts val="0"/>
              </a:spcAft>
              <a:buSzPts val="1000"/>
              <a:buNone/>
              <a:defRPr sz="1400"/>
            </a:lvl6pPr>
            <a:lvl7pPr lvl="6" algn="l" rtl="0">
              <a:lnSpc>
                <a:spcPct val="100000"/>
              </a:lnSpc>
              <a:spcBef>
                <a:spcPts val="0"/>
              </a:spcBef>
              <a:spcAft>
                <a:spcPts val="0"/>
              </a:spcAft>
              <a:buSzPts val="1000"/>
              <a:buNone/>
              <a:defRPr sz="1400"/>
            </a:lvl7pPr>
            <a:lvl8pPr lvl="7" algn="l" rtl="0">
              <a:lnSpc>
                <a:spcPct val="100000"/>
              </a:lnSpc>
              <a:spcBef>
                <a:spcPts val="0"/>
              </a:spcBef>
              <a:spcAft>
                <a:spcPts val="0"/>
              </a:spcAft>
              <a:buSzPts val="1000"/>
              <a:buNone/>
              <a:defRPr sz="1400"/>
            </a:lvl8pPr>
            <a:lvl9pPr lvl="8" algn="l" rtl="0">
              <a:lnSpc>
                <a:spcPct val="100000"/>
              </a:lnSpc>
              <a:spcBef>
                <a:spcPts val="0"/>
              </a:spcBef>
              <a:spcAft>
                <a:spcPts val="0"/>
              </a:spcAft>
              <a:buSzPts val="1000"/>
              <a:buNone/>
              <a:defRPr sz="1400"/>
            </a:lvl9pPr>
          </a:lstStyle>
          <a:p>
            <a:endParaRPr/>
          </a:p>
        </p:txBody>
      </p:sp>
      <p:sp>
        <p:nvSpPr>
          <p:cNvPr id="83" name="Google Shape;83;p18"/>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00"/>
              <a:buFont typeface="Arial"/>
              <a:buNone/>
              <a:defRPr sz="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8"/>
          <p:cNvSpPr txBox="1">
            <a:spLocks noGrp="1"/>
          </p:cNvSpPr>
          <p:nvPr>
            <p:ph type="subTitle" idx="5"/>
          </p:nvPr>
        </p:nvSpPr>
        <p:spPr>
          <a:xfrm>
            <a:off x="332184" y="700075"/>
            <a:ext cx="8479500" cy="664500"/>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85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87" name="Google Shape;87;p19"/>
          <p:cNvSpPr txBox="1">
            <a:spLocks noGrp="1"/>
          </p:cNvSpPr>
          <p:nvPr>
            <p:ph type="body" idx="1"/>
          </p:nvPr>
        </p:nvSpPr>
        <p:spPr>
          <a:xfrm>
            <a:off x="332185" y="1577340"/>
            <a:ext cx="5563800" cy="3055200"/>
          </a:xfrm>
          <a:prstGeom prst="rect">
            <a:avLst/>
          </a:prstGeom>
          <a:noFill/>
          <a:ln>
            <a:noFill/>
          </a:ln>
        </p:spPr>
        <p:txBody>
          <a:bodyPr spcFirstLastPara="1" wrap="square" lIns="0" tIns="0" rIns="0" bIns="0" anchor="t" anchorCtr="0">
            <a:norm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8" name="Google Shape;88;p19"/>
          <p:cNvSpPr txBox="1">
            <a:spLocks noGrp="1"/>
          </p:cNvSpPr>
          <p:nvPr>
            <p:ph type="sldNum" idx="12"/>
          </p:nvPr>
        </p:nvSpPr>
        <p:spPr>
          <a:xfrm>
            <a:off x="8495347" y="4800600"/>
            <a:ext cx="316500" cy="102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2581497" y="879451"/>
            <a:ext cx="3981000" cy="706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2300" b="0" i="0">
                <a:solidFill>
                  <a:srgbClr val="3D6C1F"/>
                </a:solidFill>
                <a:latin typeface="Play"/>
                <a:ea typeface="Play"/>
                <a:cs typeface="Play"/>
                <a:sym typeface="Pla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20"/>
          <p:cNvSpPr txBox="1">
            <a:spLocks noGrp="1"/>
          </p:cNvSpPr>
          <p:nvPr>
            <p:ph type="body" idx="1"/>
          </p:nvPr>
        </p:nvSpPr>
        <p:spPr>
          <a:xfrm>
            <a:off x="457200" y="1183005"/>
            <a:ext cx="8229600" cy="33948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a:p>
        </p:txBody>
      </p:sp>
      <p:sp>
        <p:nvSpPr>
          <p:cNvPr id="92" name="Google Shape;92;p20"/>
          <p:cNvSpPr txBox="1">
            <a:spLocks noGrp="1"/>
          </p:cNvSpPr>
          <p:nvPr>
            <p:ph type="ftr" idx="11"/>
          </p:nvPr>
        </p:nvSpPr>
        <p:spPr>
          <a:xfrm>
            <a:off x="651806" y="4829314"/>
            <a:ext cx="1285800" cy="104100"/>
          </a:xfrm>
          <a:prstGeom prst="rect">
            <a:avLst/>
          </a:prstGeom>
          <a:noFill/>
          <a:ln>
            <a:noFill/>
          </a:ln>
        </p:spPr>
        <p:txBody>
          <a:bodyPr spcFirstLastPara="1" wrap="square" lIns="0" tIns="0" rIns="0" bIns="0" anchor="t" anchorCtr="0">
            <a:spAutoFit/>
          </a:bodyPr>
          <a:lstStyle>
            <a:lvl1pPr lvl="0" rtl="0">
              <a:spcBef>
                <a:spcPts val="0"/>
              </a:spcBef>
              <a:spcAft>
                <a:spcPts val="0"/>
              </a:spcAft>
              <a:buSzPts val="600"/>
              <a:buNone/>
              <a:defRPr sz="500" b="1" i="0">
                <a:solidFill>
                  <a:srgbClr val="406F34"/>
                </a:solidFill>
                <a:latin typeface="Play"/>
                <a:ea typeface="Play"/>
                <a:cs typeface="Play"/>
                <a:sym typeface="Play"/>
              </a:defRPr>
            </a:lvl1pPr>
            <a:lvl2pPr lvl="1" rtl="0">
              <a:spcBef>
                <a:spcPts val="0"/>
              </a:spcBef>
              <a:spcAft>
                <a:spcPts val="0"/>
              </a:spcAft>
              <a:buSzPts val="600"/>
              <a:buNone/>
              <a:defRPr sz="600"/>
            </a:lvl2pPr>
            <a:lvl3pPr lvl="2" rtl="0">
              <a:spcBef>
                <a:spcPts val="0"/>
              </a:spcBef>
              <a:spcAft>
                <a:spcPts val="0"/>
              </a:spcAft>
              <a:buSzPts val="600"/>
              <a:buNone/>
              <a:defRPr sz="600"/>
            </a:lvl3pPr>
            <a:lvl4pPr lvl="3" rtl="0">
              <a:spcBef>
                <a:spcPts val="0"/>
              </a:spcBef>
              <a:spcAft>
                <a:spcPts val="0"/>
              </a:spcAft>
              <a:buSzPts val="600"/>
              <a:buNone/>
              <a:defRPr sz="600"/>
            </a:lvl4pPr>
            <a:lvl5pPr lvl="4" rtl="0">
              <a:spcBef>
                <a:spcPts val="0"/>
              </a:spcBef>
              <a:spcAft>
                <a:spcPts val="0"/>
              </a:spcAft>
              <a:buSzPts val="600"/>
              <a:buNone/>
              <a:defRPr sz="600"/>
            </a:lvl5pPr>
            <a:lvl6pPr lvl="5" rtl="0">
              <a:spcBef>
                <a:spcPts val="0"/>
              </a:spcBef>
              <a:spcAft>
                <a:spcPts val="0"/>
              </a:spcAft>
              <a:buSzPts val="600"/>
              <a:buNone/>
              <a:defRPr sz="600"/>
            </a:lvl6pPr>
            <a:lvl7pPr lvl="6" rtl="0">
              <a:spcBef>
                <a:spcPts val="0"/>
              </a:spcBef>
              <a:spcAft>
                <a:spcPts val="0"/>
              </a:spcAft>
              <a:buSzPts val="600"/>
              <a:buNone/>
              <a:defRPr sz="600"/>
            </a:lvl7pPr>
            <a:lvl8pPr lvl="7" rtl="0">
              <a:spcBef>
                <a:spcPts val="0"/>
              </a:spcBef>
              <a:spcAft>
                <a:spcPts val="0"/>
              </a:spcAft>
              <a:buSzPts val="600"/>
              <a:buNone/>
              <a:defRPr sz="600"/>
            </a:lvl8pPr>
            <a:lvl9pPr lvl="8" rtl="0">
              <a:spcBef>
                <a:spcPts val="0"/>
              </a:spcBef>
              <a:spcAft>
                <a:spcPts val="0"/>
              </a:spcAft>
              <a:buSzPts val="600"/>
              <a:buNone/>
              <a:defRPr sz="600"/>
            </a:lvl9pPr>
          </a:lstStyle>
          <a:p>
            <a:endParaRPr/>
          </a:p>
        </p:txBody>
      </p:sp>
      <p:sp>
        <p:nvSpPr>
          <p:cNvPr id="93" name="Google Shape;93;p20"/>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600">
                <a:solidFill>
                  <a:srgbClr val="888888"/>
                </a:solidFill>
              </a:defRPr>
            </a:lvl1pPr>
            <a:lvl2pPr lvl="1" rtl="0">
              <a:spcBef>
                <a:spcPts val="0"/>
              </a:spcBef>
              <a:spcAft>
                <a:spcPts val="0"/>
              </a:spcAft>
              <a:buSzPts val="600"/>
              <a:buNone/>
              <a:defRPr sz="600"/>
            </a:lvl2pPr>
            <a:lvl3pPr lvl="2" rtl="0">
              <a:spcBef>
                <a:spcPts val="0"/>
              </a:spcBef>
              <a:spcAft>
                <a:spcPts val="0"/>
              </a:spcAft>
              <a:buSzPts val="600"/>
              <a:buNone/>
              <a:defRPr sz="600"/>
            </a:lvl3pPr>
            <a:lvl4pPr lvl="3" rtl="0">
              <a:spcBef>
                <a:spcPts val="0"/>
              </a:spcBef>
              <a:spcAft>
                <a:spcPts val="0"/>
              </a:spcAft>
              <a:buSzPts val="600"/>
              <a:buNone/>
              <a:defRPr sz="600"/>
            </a:lvl4pPr>
            <a:lvl5pPr lvl="4" rtl="0">
              <a:spcBef>
                <a:spcPts val="0"/>
              </a:spcBef>
              <a:spcAft>
                <a:spcPts val="0"/>
              </a:spcAft>
              <a:buSzPts val="600"/>
              <a:buNone/>
              <a:defRPr sz="600"/>
            </a:lvl5pPr>
            <a:lvl6pPr lvl="5" rtl="0">
              <a:spcBef>
                <a:spcPts val="0"/>
              </a:spcBef>
              <a:spcAft>
                <a:spcPts val="0"/>
              </a:spcAft>
              <a:buSzPts val="600"/>
              <a:buNone/>
              <a:defRPr sz="600"/>
            </a:lvl6pPr>
            <a:lvl7pPr lvl="6" rtl="0">
              <a:spcBef>
                <a:spcPts val="0"/>
              </a:spcBef>
              <a:spcAft>
                <a:spcPts val="0"/>
              </a:spcAft>
              <a:buSzPts val="600"/>
              <a:buNone/>
              <a:defRPr sz="600"/>
            </a:lvl7pPr>
            <a:lvl8pPr lvl="7" rtl="0">
              <a:spcBef>
                <a:spcPts val="0"/>
              </a:spcBef>
              <a:spcAft>
                <a:spcPts val="0"/>
              </a:spcAft>
              <a:buSzPts val="600"/>
              <a:buNone/>
              <a:defRPr sz="600"/>
            </a:lvl8pPr>
            <a:lvl9pPr lvl="8" rtl="0">
              <a:spcBef>
                <a:spcPts val="0"/>
              </a:spcBef>
              <a:spcAft>
                <a:spcPts val="0"/>
              </a:spcAft>
              <a:buSzPts val="600"/>
              <a:buNone/>
              <a:defRPr sz="600"/>
            </a:lvl9pPr>
          </a:lstStyle>
          <a:p>
            <a:endParaRPr/>
          </a:p>
        </p:txBody>
      </p:sp>
      <p:sp>
        <p:nvSpPr>
          <p:cNvPr id="94" name="Google Shape;94;p20"/>
          <p:cNvSpPr txBox="1">
            <a:spLocks noGrp="1"/>
          </p:cNvSpPr>
          <p:nvPr>
            <p:ph type="sldNum" idx="12"/>
          </p:nvPr>
        </p:nvSpPr>
        <p:spPr>
          <a:xfrm>
            <a:off x="268421" y="4829314"/>
            <a:ext cx="75900" cy="77100"/>
          </a:xfrm>
          <a:prstGeom prst="rect">
            <a:avLst/>
          </a:prstGeom>
          <a:noFill/>
          <a:ln>
            <a:noFill/>
          </a:ln>
        </p:spPr>
        <p:txBody>
          <a:bodyPr spcFirstLastPara="1" wrap="square" lIns="0" tIns="0" rIns="0" bIns="0" anchor="t" anchorCtr="0">
            <a:spAutoFit/>
          </a:bodyPr>
          <a:lstStyle>
            <a:lvl1pPr marL="12700" lvl="0" indent="0" rtl="0">
              <a:lnSpc>
                <a:spcPct val="100000"/>
              </a:lnSpc>
              <a:spcBef>
                <a:spcPts val="0"/>
              </a:spcBef>
              <a:buNone/>
              <a:defRPr sz="500" b="1" i="0">
                <a:solidFill>
                  <a:srgbClr val="231F20"/>
                </a:solidFill>
                <a:latin typeface="Play"/>
                <a:ea typeface="Play"/>
                <a:cs typeface="Play"/>
                <a:sym typeface="Play"/>
              </a:defRPr>
            </a:lvl1pPr>
            <a:lvl2pPr marL="12700" lvl="1" indent="0" rtl="0">
              <a:lnSpc>
                <a:spcPct val="100000"/>
              </a:lnSpc>
              <a:spcBef>
                <a:spcPts val="0"/>
              </a:spcBef>
              <a:buNone/>
              <a:defRPr sz="500" b="1" i="0">
                <a:solidFill>
                  <a:srgbClr val="231F20"/>
                </a:solidFill>
                <a:latin typeface="Play"/>
                <a:ea typeface="Play"/>
                <a:cs typeface="Play"/>
                <a:sym typeface="Play"/>
              </a:defRPr>
            </a:lvl2pPr>
            <a:lvl3pPr marL="12700" lvl="2" indent="0" rtl="0">
              <a:lnSpc>
                <a:spcPct val="100000"/>
              </a:lnSpc>
              <a:spcBef>
                <a:spcPts val="0"/>
              </a:spcBef>
              <a:buNone/>
              <a:defRPr sz="500" b="1" i="0">
                <a:solidFill>
                  <a:srgbClr val="231F20"/>
                </a:solidFill>
                <a:latin typeface="Play"/>
                <a:ea typeface="Play"/>
                <a:cs typeface="Play"/>
                <a:sym typeface="Play"/>
              </a:defRPr>
            </a:lvl3pPr>
            <a:lvl4pPr marL="12700" lvl="3" indent="0" rtl="0">
              <a:lnSpc>
                <a:spcPct val="100000"/>
              </a:lnSpc>
              <a:spcBef>
                <a:spcPts val="0"/>
              </a:spcBef>
              <a:buNone/>
              <a:defRPr sz="500" b="1" i="0">
                <a:solidFill>
                  <a:srgbClr val="231F20"/>
                </a:solidFill>
                <a:latin typeface="Play"/>
                <a:ea typeface="Play"/>
                <a:cs typeface="Play"/>
                <a:sym typeface="Play"/>
              </a:defRPr>
            </a:lvl4pPr>
            <a:lvl5pPr marL="12700" lvl="4" indent="0" rtl="0">
              <a:lnSpc>
                <a:spcPct val="100000"/>
              </a:lnSpc>
              <a:spcBef>
                <a:spcPts val="0"/>
              </a:spcBef>
              <a:buNone/>
              <a:defRPr sz="500" b="1" i="0">
                <a:solidFill>
                  <a:srgbClr val="231F20"/>
                </a:solidFill>
                <a:latin typeface="Play"/>
                <a:ea typeface="Play"/>
                <a:cs typeface="Play"/>
                <a:sym typeface="Play"/>
              </a:defRPr>
            </a:lvl5pPr>
            <a:lvl6pPr marL="12700" lvl="5" indent="0" rtl="0">
              <a:lnSpc>
                <a:spcPct val="100000"/>
              </a:lnSpc>
              <a:spcBef>
                <a:spcPts val="0"/>
              </a:spcBef>
              <a:buNone/>
              <a:defRPr sz="500" b="1" i="0">
                <a:solidFill>
                  <a:srgbClr val="231F20"/>
                </a:solidFill>
                <a:latin typeface="Play"/>
                <a:ea typeface="Play"/>
                <a:cs typeface="Play"/>
                <a:sym typeface="Play"/>
              </a:defRPr>
            </a:lvl6pPr>
            <a:lvl7pPr marL="12700" lvl="6" indent="0" rtl="0">
              <a:lnSpc>
                <a:spcPct val="100000"/>
              </a:lnSpc>
              <a:spcBef>
                <a:spcPts val="0"/>
              </a:spcBef>
              <a:buNone/>
              <a:defRPr sz="500" b="1" i="0">
                <a:solidFill>
                  <a:srgbClr val="231F20"/>
                </a:solidFill>
                <a:latin typeface="Play"/>
                <a:ea typeface="Play"/>
                <a:cs typeface="Play"/>
                <a:sym typeface="Play"/>
              </a:defRPr>
            </a:lvl7pPr>
            <a:lvl8pPr marL="12700" lvl="7" indent="0" rtl="0">
              <a:lnSpc>
                <a:spcPct val="100000"/>
              </a:lnSpc>
              <a:spcBef>
                <a:spcPts val="0"/>
              </a:spcBef>
              <a:buNone/>
              <a:defRPr sz="500" b="1" i="0">
                <a:solidFill>
                  <a:srgbClr val="231F20"/>
                </a:solidFill>
                <a:latin typeface="Play"/>
                <a:ea typeface="Play"/>
                <a:cs typeface="Play"/>
                <a:sym typeface="Play"/>
              </a:defRPr>
            </a:lvl8pPr>
            <a:lvl9pPr marL="12700" lvl="8" indent="0" rtl="0">
              <a:lnSpc>
                <a:spcPct val="100000"/>
              </a:lnSpc>
              <a:spcBef>
                <a:spcPts val="0"/>
              </a:spcBef>
              <a:buNone/>
              <a:defRPr sz="500" b="1" i="0">
                <a:solidFill>
                  <a:srgbClr val="231F20"/>
                </a:solidFill>
                <a:latin typeface="Play"/>
                <a:ea typeface="Play"/>
                <a:cs typeface="Play"/>
                <a:sym typeface="Play"/>
              </a:defRPr>
            </a:lvl9pPr>
          </a:lstStyle>
          <a:p>
            <a:pPr marL="1270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581497" y="879451"/>
            <a:ext cx="3981000" cy="7065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2800"/>
              <a:buNone/>
              <a:defRPr sz="2300" b="0" i="0">
                <a:solidFill>
                  <a:srgbClr val="3D6C1F"/>
                </a:solidFill>
                <a:latin typeface="Play"/>
                <a:ea typeface="Play"/>
                <a:cs typeface="Play"/>
                <a:sym typeface="Pla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p21"/>
          <p:cNvSpPr txBox="1">
            <a:spLocks noGrp="1"/>
          </p:cNvSpPr>
          <p:nvPr>
            <p:ph type="body" idx="1"/>
          </p:nvPr>
        </p:nvSpPr>
        <p:spPr>
          <a:xfrm>
            <a:off x="457200" y="1183005"/>
            <a:ext cx="3977700" cy="33948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a:p>
        </p:txBody>
      </p:sp>
      <p:sp>
        <p:nvSpPr>
          <p:cNvPr id="98" name="Google Shape;98;p21"/>
          <p:cNvSpPr txBox="1">
            <a:spLocks noGrp="1"/>
          </p:cNvSpPr>
          <p:nvPr>
            <p:ph type="body" idx="2"/>
          </p:nvPr>
        </p:nvSpPr>
        <p:spPr>
          <a:xfrm>
            <a:off x="4709160" y="1183005"/>
            <a:ext cx="3977700" cy="33948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800"/>
              <a:buNone/>
              <a:defRPr/>
            </a:lvl1pPr>
            <a:lvl2pPr marL="914400" lvl="1" indent="-228600" algn="l" rtl="0">
              <a:spcBef>
                <a:spcPts val="1200"/>
              </a:spcBef>
              <a:spcAft>
                <a:spcPts val="0"/>
              </a:spcAft>
              <a:buSzPts val="1400"/>
              <a:buNone/>
              <a:defRPr/>
            </a:lvl2pPr>
            <a:lvl3pPr marL="1371600" lvl="2" indent="-228600" algn="l" rtl="0">
              <a:spcBef>
                <a:spcPts val="1200"/>
              </a:spcBef>
              <a:spcAft>
                <a:spcPts val="0"/>
              </a:spcAft>
              <a:buSzPts val="1400"/>
              <a:buNone/>
              <a:defRPr/>
            </a:lvl3pPr>
            <a:lvl4pPr marL="1828800" lvl="3" indent="-228600" algn="l" rtl="0">
              <a:spcBef>
                <a:spcPts val="1200"/>
              </a:spcBef>
              <a:spcAft>
                <a:spcPts val="0"/>
              </a:spcAft>
              <a:buSzPts val="1400"/>
              <a:buNone/>
              <a:defRPr/>
            </a:lvl4pPr>
            <a:lvl5pPr marL="2286000" lvl="4" indent="-228600" algn="l" rtl="0">
              <a:spcBef>
                <a:spcPts val="1200"/>
              </a:spcBef>
              <a:spcAft>
                <a:spcPts val="0"/>
              </a:spcAft>
              <a:buSzPts val="1400"/>
              <a:buNone/>
              <a:defRPr/>
            </a:lvl5pPr>
            <a:lvl6pPr marL="2743200" lvl="5" indent="-228600" algn="l" rtl="0">
              <a:spcBef>
                <a:spcPts val="1200"/>
              </a:spcBef>
              <a:spcAft>
                <a:spcPts val="0"/>
              </a:spcAft>
              <a:buSzPts val="1400"/>
              <a:buNone/>
              <a:defRPr/>
            </a:lvl6pPr>
            <a:lvl7pPr marL="3200400" lvl="6" indent="-228600" algn="l" rtl="0">
              <a:spcBef>
                <a:spcPts val="1200"/>
              </a:spcBef>
              <a:spcAft>
                <a:spcPts val="0"/>
              </a:spcAft>
              <a:buSzPts val="1400"/>
              <a:buNone/>
              <a:defRPr/>
            </a:lvl7pPr>
            <a:lvl8pPr marL="3657600" lvl="7" indent="-228600" algn="l" rtl="0">
              <a:spcBef>
                <a:spcPts val="1200"/>
              </a:spcBef>
              <a:spcAft>
                <a:spcPts val="0"/>
              </a:spcAft>
              <a:buSzPts val="1400"/>
              <a:buNone/>
              <a:defRPr/>
            </a:lvl8pPr>
            <a:lvl9pPr marL="4114800" lvl="8" indent="-228600" algn="l" rtl="0">
              <a:spcBef>
                <a:spcPts val="1200"/>
              </a:spcBef>
              <a:spcAft>
                <a:spcPts val="1200"/>
              </a:spcAft>
              <a:buSzPts val="1400"/>
              <a:buNone/>
              <a:defRPr/>
            </a:lvl9pPr>
          </a:lstStyle>
          <a:p>
            <a:endParaRPr/>
          </a:p>
        </p:txBody>
      </p:sp>
      <p:sp>
        <p:nvSpPr>
          <p:cNvPr id="99" name="Google Shape;99;p21"/>
          <p:cNvSpPr txBox="1">
            <a:spLocks noGrp="1"/>
          </p:cNvSpPr>
          <p:nvPr>
            <p:ph type="ftr" idx="11"/>
          </p:nvPr>
        </p:nvSpPr>
        <p:spPr>
          <a:xfrm>
            <a:off x="651806" y="4829314"/>
            <a:ext cx="1285800" cy="104100"/>
          </a:xfrm>
          <a:prstGeom prst="rect">
            <a:avLst/>
          </a:prstGeom>
          <a:noFill/>
          <a:ln>
            <a:noFill/>
          </a:ln>
        </p:spPr>
        <p:txBody>
          <a:bodyPr spcFirstLastPara="1" wrap="square" lIns="0" tIns="0" rIns="0" bIns="0" anchor="t" anchorCtr="0">
            <a:spAutoFit/>
          </a:bodyPr>
          <a:lstStyle>
            <a:lvl1pPr lvl="0" rtl="0">
              <a:spcBef>
                <a:spcPts val="0"/>
              </a:spcBef>
              <a:spcAft>
                <a:spcPts val="0"/>
              </a:spcAft>
              <a:buSzPts val="600"/>
              <a:buNone/>
              <a:defRPr sz="500" b="1" i="0">
                <a:solidFill>
                  <a:srgbClr val="406F34"/>
                </a:solidFill>
                <a:latin typeface="Play"/>
                <a:ea typeface="Play"/>
                <a:cs typeface="Play"/>
                <a:sym typeface="Play"/>
              </a:defRPr>
            </a:lvl1pPr>
            <a:lvl2pPr lvl="1" rtl="0">
              <a:spcBef>
                <a:spcPts val="0"/>
              </a:spcBef>
              <a:spcAft>
                <a:spcPts val="0"/>
              </a:spcAft>
              <a:buSzPts val="600"/>
              <a:buNone/>
              <a:defRPr sz="600"/>
            </a:lvl2pPr>
            <a:lvl3pPr lvl="2" rtl="0">
              <a:spcBef>
                <a:spcPts val="0"/>
              </a:spcBef>
              <a:spcAft>
                <a:spcPts val="0"/>
              </a:spcAft>
              <a:buSzPts val="600"/>
              <a:buNone/>
              <a:defRPr sz="600"/>
            </a:lvl3pPr>
            <a:lvl4pPr lvl="3" rtl="0">
              <a:spcBef>
                <a:spcPts val="0"/>
              </a:spcBef>
              <a:spcAft>
                <a:spcPts val="0"/>
              </a:spcAft>
              <a:buSzPts val="600"/>
              <a:buNone/>
              <a:defRPr sz="600"/>
            </a:lvl4pPr>
            <a:lvl5pPr lvl="4" rtl="0">
              <a:spcBef>
                <a:spcPts val="0"/>
              </a:spcBef>
              <a:spcAft>
                <a:spcPts val="0"/>
              </a:spcAft>
              <a:buSzPts val="600"/>
              <a:buNone/>
              <a:defRPr sz="600"/>
            </a:lvl5pPr>
            <a:lvl6pPr lvl="5" rtl="0">
              <a:spcBef>
                <a:spcPts val="0"/>
              </a:spcBef>
              <a:spcAft>
                <a:spcPts val="0"/>
              </a:spcAft>
              <a:buSzPts val="600"/>
              <a:buNone/>
              <a:defRPr sz="600"/>
            </a:lvl6pPr>
            <a:lvl7pPr lvl="6" rtl="0">
              <a:spcBef>
                <a:spcPts val="0"/>
              </a:spcBef>
              <a:spcAft>
                <a:spcPts val="0"/>
              </a:spcAft>
              <a:buSzPts val="600"/>
              <a:buNone/>
              <a:defRPr sz="600"/>
            </a:lvl7pPr>
            <a:lvl8pPr lvl="7" rtl="0">
              <a:spcBef>
                <a:spcPts val="0"/>
              </a:spcBef>
              <a:spcAft>
                <a:spcPts val="0"/>
              </a:spcAft>
              <a:buSzPts val="600"/>
              <a:buNone/>
              <a:defRPr sz="600"/>
            </a:lvl8pPr>
            <a:lvl9pPr lvl="8" rtl="0">
              <a:spcBef>
                <a:spcPts val="0"/>
              </a:spcBef>
              <a:spcAft>
                <a:spcPts val="0"/>
              </a:spcAft>
              <a:buSzPts val="600"/>
              <a:buNone/>
              <a:defRPr sz="600"/>
            </a:lvl9pPr>
          </a:lstStyle>
          <a:p>
            <a:endParaRPr/>
          </a:p>
        </p:txBody>
      </p:sp>
      <p:sp>
        <p:nvSpPr>
          <p:cNvPr id="100" name="Google Shape;100;p21"/>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600"/>
              <a:buNone/>
              <a:defRPr sz="600">
                <a:solidFill>
                  <a:srgbClr val="888888"/>
                </a:solidFill>
              </a:defRPr>
            </a:lvl1pPr>
            <a:lvl2pPr lvl="1" rtl="0">
              <a:spcBef>
                <a:spcPts val="0"/>
              </a:spcBef>
              <a:spcAft>
                <a:spcPts val="0"/>
              </a:spcAft>
              <a:buSzPts val="600"/>
              <a:buNone/>
              <a:defRPr sz="600"/>
            </a:lvl2pPr>
            <a:lvl3pPr lvl="2" rtl="0">
              <a:spcBef>
                <a:spcPts val="0"/>
              </a:spcBef>
              <a:spcAft>
                <a:spcPts val="0"/>
              </a:spcAft>
              <a:buSzPts val="600"/>
              <a:buNone/>
              <a:defRPr sz="600"/>
            </a:lvl3pPr>
            <a:lvl4pPr lvl="3" rtl="0">
              <a:spcBef>
                <a:spcPts val="0"/>
              </a:spcBef>
              <a:spcAft>
                <a:spcPts val="0"/>
              </a:spcAft>
              <a:buSzPts val="600"/>
              <a:buNone/>
              <a:defRPr sz="600"/>
            </a:lvl4pPr>
            <a:lvl5pPr lvl="4" rtl="0">
              <a:spcBef>
                <a:spcPts val="0"/>
              </a:spcBef>
              <a:spcAft>
                <a:spcPts val="0"/>
              </a:spcAft>
              <a:buSzPts val="600"/>
              <a:buNone/>
              <a:defRPr sz="600"/>
            </a:lvl5pPr>
            <a:lvl6pPr lvl="5" rtl="0">
              <a:spcBef>
                <a:spcPts val="0"/>
              </a:spcBef>
              <a:spcAft>
                <a:spcPts val="0"/>
              </a:spcAft>
              <a:buSzPts val="600"/>
              <a:buNone/>
              <a:defRPr sz="600"/>
            </a:lvl6pPr>
            <a:lvl7pPr lvl="6" rtl="0">
              <a:spcBef>
                <a:spcPts val="0"/>
              </a:spcBef>
              <a:spcAft>
                <a:spcPts val="0"/>
              </a:spcAft>
              <a:buSzPts val="600"/>
              <a:buNone/>
              <a:defRPr sz="600"/>
            </a:lvl7pPr>
            <a:lvl8pPr lvl="7" rtl="0">
              <a:spcBef>
                <a:spcPts val="0"/>
              </a:spcBef>
              <a:spcAft>
                <a:spcPts val="0"/>
              </a:spcAft>
              <a:buSzPts val="600"/>
              <a:buNone/>
              <a:defRPr sz="600"/>
            </a:lvl8pPr>
            <a:lvl9pPr lvl="8" rtl="0">
              <a:spcBef>
                <a:spcPts val="0"/>
              </a:spcBef>
              <a:spcAft>
                <a:spcPts val="0"/>
              </a:spcAft>
              <a:buSzPts val="600"/>
              <a:buNone/>
              <a:defRPr sz="600"/>
            </a:lvl9pPr>
          </a:lstStyle>
          <a:p>
            <a:endParaRPr/>
          </a:p>
        </p:txBody>
      </p:sp>
      <p:sp>
        <p:nvSpPr>
          <p:cNvPr id="101" name="Google Shape;101;p21"/>
          <p:cNvSpPr txBox="1">
            <a:spLocks noGrp="1"/>
          </p:cNvSpPr>
          <p:nvPr>
            <p:ph type="sldNum" idx="12"/>
          </p:nvPr>
        </p:nvSpPr>
        <p:spPr>
          <a:xfrm>
            <a:off x="268421" y="4829314"/>
            <a:ext cx="75900" cy="77100"/>
          </a:xfrm>
          <a:prstGeom prst="rect">
            <a:avLst/>
          </a:prstGeom>
          <a:noFill/>
          <a:ln>
            <a:noFill/>
          </a:ln>
        </p:spPr>
        <p:txBody>
          <a:bodyPr spcFirstLastPara="1" wrap="square" lIns="0" tIns="0" rIns="0" bIns="0" anchor="t" anchorCtr="0">
            <a:spAutoFit/>
          </a:bodyPr>
          <a:lstStyle>
            <a:lvl1pPr marL="12700" lvl="0" indent="0" rtl="0">
              <a:lnSpc>
                <a:spcPct val="100000"/>
              </a:lnSpc>
              <a:spcBef>
                <a:spcPts val="0"/>
              </a:spcBef>
              <a:buNone/>
              <a:defRPr sz="500" b="1" i="0">
                <a:solidFill>
                  <a:srgbClr val="231F20"/>
                </a:solidFill>
                <a:latin typeface="Play"/>
                <a:ea typeface="Play"/>
                <a:cs typeface="Play"/>
                <a:sym typeface="Play"/>
              </a:defRPr>
            </a:lvl1pPr>
            <a:lvl2pPr marL="12700" lvl="1" indent="0" rtl="0">
              <a:lnSpc>
                <a:spcPct val="100000"/>
              </a:lnSpc>
              <a:spcBef>
                <a:spcPts val="0"/>
              </a:spcBef>
              <a:buNone/>
              <a:defRPr sz="500" b="1" i="0">
                <a:solidFill>
                  <a:srgbClr val="231F20"/>
                </a:solidFill>
                <a:latin typeface="Play"/>
                <a:ea typeface="Play"/>
                <a:cs typeface="Play"/>
                <a:sym typeface="Play"/>
              </a:defRPr>
            </a:lvl2pPr>
            <a:lvl3pPr marL="12700" lvl="2" indent="0" rtl="0">
              <a:lnSpc>
                <a:spcPct val="100000"/>
              </a:lnSpc>
              <a:spcBef>
                <a:spcPts val="0"/>
              </a:spcBef>
              <a:buNone/>
              <a:defRPr sz="500" b="1" i="0">
                <a:solidFill>
                  <a:srgbClr val="231F20"/>
                </a:solidFill>
                <a:latin typeface="Play"/>
                <a:ea typeface="Play"/>
                <a:cs typeface="Play"/>
                <a:sym typeface="Play"/>
              </a:defRPr>
            </a:lvl3pPr>
            <a:lvl4pPr marL="12700" lvl="3" indent="0" rtl="0">
              <a:lnSpc>
                <a:spcPct val="100000"/>
              </a:lnSpc>
              <a:spcBef>
                <a:spcPts val="0"/>
              </a:spcBef>
              <a:buNone/>
              <a:defRPr sz="500" b="1" i="0">
                <a:solidFill>
                  <a:srgbClr val="231F20"/>
                </a:solidFill>
                <a:latin typeface="Play"/>
                <a:ea typeface="Play"/>
                <a:cs typeface="Play"/>
                <a:sym typeface="Play"/>
              </a:defRPr>
            </a:lvl4pPr>
            <a:lvl5pPr marL="12700" lvl="4" indent="0" rtl="0">
              <a:lnSpc>
                <a:spcPct val="100000"/>
              </a:lnSpc>
              <a:spcBef>
                <a:spcPts val="0"/>
              </a:spcBef>
              <a:buNone/>
              <a:defRPr sz="500" b="1" i="0">
                <a:solidFill>
                  <a:srgbClr val="231F20"/>
                </a:solidFill>
                <a:latin typeface="Play"/>
                <a:ea typeface="Play"/>
                <a:cs typeface="Play"/>
                <a:sym typeface="Play"/>
              </a:defRPr>
            </a:lvl5pPr>
            <a:lvl6pPr marL="12700" lvl="5" indent="0" rtl="0">
              <a:lnSpc>
                <a:spcPct val="100000"/>
              </a:lnSpc>
              <a:spcBef>
                <a:spcPts val="0"/>
              </a:spcBef>
              <a:buNone/>
              <a:defRPr sz="500" b="1" i="0">
                <a:solidFill>
                  <a:srgbClr val="231F20"/>
                </a:solidFill>
                <a:latin typeface="Play"/>
                <a:ea typeface="Play"/>
                <a:cs typeface="Play"/>
                <a:sym typeface="Play"/>
              </a:defRPr>
            </a:lvl6pPr>
            <a:lvl7pPr marL="12700" lvl="6" indent="0" rtl="0">
              <a:lnSpc>
                <a:spcPct val="100000"/>
              </a:lnSpc>
              <a:spcBef>
                <a:spcPts val="0"/>
              </a:spcBef>
              <a:buNone/>
              <a:defRPr sz="500" b="1" i="0">
                <a:solidFill>
                  <a:srgbClr val="231F20"/>
                </a:solidFill>
                <a:latin typeface="Play"/>
                <a:ea typeface="Play"/>
                <a:cs typeface="Play"/>
                <a:sym typeface="Play"/>
              </a:defRPr>
            </a:lvl7pPr>
            <a:lvl8pPr marL="12700" lvl="7" indent="0" rtl="0">
              <a:lnSpc>
                <a:spcPct val="100000"/>
              </a:lnSpc>
              <a:spcBef>
                <a:spcPts val="0"/>
              </a:spcBef>
              <a:buNone/>
              <a:defRPr sz="500" b="1" i="0">
                <a:solidFill>
                  <a:srgbClr val="231F20"/>
                </a:solidFill>
                <a:latin typeface="Play"/>
                <a:ea typeface="Play"/>
                <a:cs typeface="Play"/>
                <a:sym typeface="Play"/>
              </a:defRPr>
            </a:lvl8pPr>
            <a:lvl9pPr marL="12700" lvl="8" indent="0" rtl="0">
              <a:lnSpc>
                <a:spcPct val="100000"/>
              </a:lnSpc>
              <a:spcBef>
                <a:spcPts val="0"/>
              </a:spcBef>
              <a:buNone/>
              <a:defRPr sz="500" b="1" i="0">
                <a:solidFill>
                  <a:srgbClr val="231F20"/>
                </a:solidFill>
                <a:latin typeface="Play"/>
                <a:ea typeface="Play"/>
                <a:cs typeface="Play"/>
                <a:sym typeface="Play"/>
              </a:defRPr>
            </a:lvl9pPr>
          </a:lstStyle>
          <a:p>
            <a:pPr marL="1270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800">
                <a:solidFill>
                  <a:schemeClr val="dk2"/>
                </a:solidFill>
              </a:defRPr>
            </a:lvl1pPr>
            <a:lvl2pPr lvl="1" algn="r">
              <a:buNone/>
              <a:defRPr sz="800">
                <a:solidFill>
                  <a:schemeClr val="dk2"/>
                </a:solidFill>
              </a:defRPr>
            </a:lvl2pPr>
            <a:lvl3pPr lvl="2" algn="r">
              <a:buNone/>
              <a:defRPr sz="800">
                <a:solidFill>
                  <a:schemeClr val="dk2"/>
                </a:solidFill>
              </a:defRPr>
            </a:lvl3pPr>
            <a:lvl4pPr lvl="3" algn="r">
              <a:buNone/>
              <a:defRPr sz="800">
                <a:solidFill>
                  <a:schemeClr val="dk2"/>
                </a:solidFill>
              </a:defRPr>
            </a:lvl4pPr>
            <a:lvl5pPr lvl="4" algn="r">
              <a:buNone/>
              <a:defRPr sz="800">
                <a:solidFill>
                  <a:schemeClr val="dk2"/>
                </a:solidFill>
              </a:defRPr>
            </a:lvl5pPr>
            <a:lvl6pPr lvl="5" algn="r">
              <a:buNone/>
              <a:defRPr sz="800">
                <a:solidFill>
                  <a:schemeClr val="dk2"/>
                </a:solidFill>
              </a:defRPr>
            </a:lvl6pPr>
            <a:lvl7pPr lvl="6" algn="r">
              <a:buNone/>
              <a:defRPr sz="800">
                <a:solidFill>
                  <a:schemeClr val="dk2"/>
                </a:solidFill>
              </a:defRPr>
            </a:lvl7pPr>
            <a:lvl8pPr lvl="7" algn="r">
              <a:buNone/>
              <a:defRPr sz="800">
                <a:solidFill>
                  <a:schemeClr val="dk2"/>
                </a:solidFill>
              </a:defRPr>
            </a:lvl8pPr>
            <a:lvl9pPr lvl="8" algn="r">
              <a:buNone/>
              <a:defRPr sz="8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jpg"/><Relationship Id="rId11" Type="http://schemas.openxmlformats.org/officeDocument/2006/relationships/image" Target="../media/image6.pn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3" name="Google Shape;11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4" name="Google Shape;114;p23"/>
          <p:cNvPicPr preferRelativeResize="0"/>
          <p:nvPr/>
        </p:nvPicPr>
        <p:blipFill rotWithShape="1">
          <a:blip r:embed="rId3">
            <a:alphaModFix/>
          </a:blip>
          <a:srcRect l="12502" r="12495"/>
          <a:stretch/>
        </p:blipFill>
        <p:spPr>
          <a:xfrm>
            <a:off x="0" y="0"/>
            <a:ext cx="9144000" cy="5143500"/>
          </a:xfrm>
          <a:prstGeom prst="rect">
            <a:avLst/>
          </a:prstGeom>
          <a:noFill/>
          <a:ln>
            <a:noFill/>
          </a:ln>
        </p:spPr>
      </p:pic>
      <p:sp>
        <p:nvSpPr>
          <p:cNvPr id="115" name="Google Shape;115;p23"/>
          <p:cNvSpPr/>
          <p:nvPr/>
        </p:nvSpPr>
        <p:spPr>
          <a:xfrm>
            <a:off x="0" y="250"/>
            <a:ext cx="9144000" cy="5143500"/>
          </a:xfrm>
          <a:prstGeom prst="rect">
            <a:avLst/>
          </a:prstGeom>
          <a:solidFill>
            <a:srgbClr val="000000">
              <a:alpha val="5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 name="Google Shape;116;p23"/>
          <p:cNvCxnSpPr/>
          <p:nvPr/>
        </p:nvCxnSpPr>
        <p:spPr>
          <a:xfrm>
            <a:off x="3311125" y="0"/>
            <a:ext cx="0" cy="5143500"/>
          </a:xfrm>
          <a:prstGeom prst="straightConnector1">
            <a:avLst/>
          </a:prstGeom>
          <a:noFill/>
          <a:ln w="152400" cap="flat" cmpd="sng">
            <a:solidFill>
              <a:schemeClr val="lt1"/>
            </a:solidFill>
            <a:prstDash val="solid"/>
            <a:round/>
            <a:headEnd type="none" w="med" len="med"/>
            <a:tailEnd type="none" w="med" len="med"/>
          </a:ln>
        </p:spPr>
      </p:cxnSp>
      <p:sp>
        <p:nvSpPr>
          <p:cNvPr id="117" name="Google Shape;117;p23"/>
          <p:cNvSpPr/>
          <p:nvPr/>
        </p:nvSpPr>
        <p:spPr>
          <a:xfrm rot="10800000" flipH="1">
            <a:off x="6019250" y="-5092"/>
            <a:ext cx="3170142" cy="3315970"/>
          </a:xfrm>
          <a:custGeom>
            <a:avLst/>
            <a:gdLst/>
            <a:ahLst/>
            <a:cxnLst/>
            <a:rect l="l" t="t" r="r" b="b"/>
            <a:pathLst>
              <a:path w="3975100" h="4737100" extrusionOk="0">
                <a:moveTo>
                  <a:pt x="3975100" y="0"/>
                </a:moveTo>
                <a:lnTo>
                  <a:pt x="0" y="0"/>
                </a:lnTo>
                <a:lnTo>
                  <a:pt x="0" y="4737100"/>
                </a:lnTo>
              </a:path>
            </a:pathLst>
          </a:custGeom>
          <a:noFill/>
          <a:ln w="142875" cap="flat" cmpd="sng">
            <a:solidFill>
              <a:srgbClr val="FFFFFF"/>
            </a:solidFill>
            <a:prstDash val="solid"/>
            <a:miter lim="800000"/>
            <a:headEnd type="none" w="sm" len="sm"/>
            <a:tailEnd type="none" w="sm" len="sm"/>
          </a:ln>
        </p:spPr>
        <p:txBody>
          <a:bodyPr spcFirstLastPara="1" wrap="square" lIns="100775" tIns="50375" rIns="100775" bIns="50375" anchor="ctr" anchorCtr="0">
            <a:noAutofit/>
          </a:bodyPr>
          <a:lstStyle/>
          <a:p>
            <a:pPr marL="0" marR="0" lvl="0" indent="0" algn="ctr" rtl="0">
              <a:spcBef>
                <a:spcPts val="0"/>
              </a:spcBef>
              <a:spcAft>
                <a:spcPts val="0"/>
              </a:spcAft>
              <a:buNone/>
            </a:pPr>
            <a:endParaRPr sz="2500">
              <a:solidFill>
                <a:srgbClr val="FFFFFF"/>
              </a:solidFill>
              <a:latin typeface="Calibri"/>
              <a:ea typeface="Calibri"/>
              <a:cs typeface="Calibri"/>
              <a:sym typeface="Calibri"/>
            </a:endParaRPr>
          </a:p>
        </p:txBody>
      </p:sp>
      <p:sp>
        <p:nvSpPr>
          <p:cNvPr id="118" name="Google Shape;118;p23"/>
          <p:cNvSpPr txBox="1"/>
          <p:nvPr/>
        </p:nvSpPr>
        <p:spPr>
          <a:xfrm>
            <a:off x="159300" y="1942507"/>
            <a:ext cx="3170100" cy="2526046"/>
          </a:xfrm>
          <a:prstGeom prst="rect">
            <a:avLst/>
          </a:prstGeom>
          <a:noFill/>
          <a:ln>
            <a:noFill/>
          </a:ln>
        </p:spPr>
        <p:txBody>
          <a:bodyPr spcFirstLastPara="1" wrap="square" lIns="91425" tIns="91425" rIns="91425" bIns="91425" anchor="t" anchorCtr="0">
            <a:spAutoFit/>
          </a:bodyPr>
          <a:lstStyle/>
          <a:p>
            <a:pPr marL="0" lvl="0" indent="0" algn="l" rtl="0">
              <a:lnSpc>
                <a:spcPct val="85000"/>
              </a:lnSpc>
              <a:spcBef>
                <a:spcPts val="0"/>
              </a:spcBef>
              <a:spcAft>
                <a:spcPts val="0"/>
              </a:spcAft>
              <a:buClr>
                <a:schemeClr val="dk1"/>
              </a:buClr>
              <a:buSzPts val="1100"/>
              <a:buFont typeface="Arial"/>
              <a:buNone/>
            </a:pPr>
            <a:r>
              <a:rPr lang="en-NZ" sz="2700" b="1" dirty="0">
                <a:solidFill>
                  <a:schemeClr val="lt1"/>
                </a:solidFill>
                <a:latin typeface="Georgia"/>
                <a:ea typeface="Georgia"/>
                <a:cs typeface="Georgia"/>
                <a:sym typeface="Georgia"/>
              </a:rPr>
              <a:t>Tourism Sector Climate Change Adaptation Roadmap</a:t>
            </a:r>
            <a:br>
              <a:rPr lang="en-NZ" sz="2700" b="1" dirty="0">
                <a:solidFill>
                  <a:schemeClr val="lt1"/>
                </a:solidFill>
                <a:latin typeface="Georgia"/>
                <a:ea typeface="Georgia"/>
                <a:cs typeface="Georgia"/>
                <a:sym typeface="Georgia"/>
              </a:rPr>
            </a:br>
            <a:br>
              <a:rPr lang="en-NZ" sz="2400" b="1" dirty="0">
                <a:solidFill>
                  <a:schemeClr val="lt1"/>
                </a:solidFill>
                <a:latin typeface="Georgia"/>
                <a:ea typeface="Georgia"/>
                <a:cs typeface="Georgia"/>
                <a:sym typeface="Georgia"/>
              </a:rPr>
            </a:br>
            <a:br>
              <a:rPr lang="en-NZ" sz="2400" b="1" dirty="0">
                <a:solidFill>
                  <a:schemeClr val="lt1"/>
                </a:solidFill>
                <a:latin typeface="Georgia"/>
                <a:ea typeface="Georgia"/>
                <a:cs typeface="Georgia"/>
                <a:sym typeface="Georgia"/>
              </a:rPr>
            </a:br>
            <a:r>
              <a:rPr lang="en-NZ" sz="1800" b="1" dirty="0">
                <a:solidFill>
                  <a:schemeClr val="lt1"/>
                </a:solidFill>
                <a:latin typeface="Georgia"/>
                <a:ea typeface="Georgia"/>
                <a:cs typeface="Georgia"/>
                <a:sym typeface="Georgia"/>
              </a:rPr>
              <a:t>Wānanga </a:t>
            </a:r>
            <a:r>
              <a:rPr lang="en-NZ" sz="1800" b="1" dirty="0" err="1">
                <a:solidFill>
                  <a:schemeClr val="lt1"/>
                </a:solidFill>
                <a:latin typeface="Georgia"/>
                <a:ea typeface="Georgia"/>
                <a:cs typeface="Georgia"/>
                <a:sym typeface="Georgia"/>
              </a:rPr>
              <a:t>Tuatoru</a:t>
            </a:r>
            <a:endParaRPr lang="en-NZ" sz="100" dirty="0">
              <a:latin typeface="Georgia"/>
              <a:ea typeface="Georgia"/>
              <a:cs typeface="Georgia"/>
              <a:sym typeface="Georgia"/>
            </a:endParaRPr>
          </a:p>
        </p:txBody>
      </p:sp>
      <p:sp>
        <p:nvSpPr>
          <p:cNvPr id="119" name="Google Shape;119;p23"/>
          <p:cNvSpPr txBox="1"/>
          <p:nvPr/>
        </p:nvSpPr>
        <p:spPr>
          <a:xfrm>
            <a:off x="260150" y="4498273"/>
            <a:ext cx="2963400" cy="198300"/>
          </a:xfrm>
          <a:prstGeom prst="rect">
            <a:avLst/>
          </a:prstGeom>
          <a:noFill/>
          <a:ln>
            <a:noFill/>
          </a:ln>
        </p:spPr>
        <p:txBody>
          <a:bodyPr spcFirstLastPara="1" wrap="square" lIns="0" tIns="0" rIns="0" bIns="0" anchor="t" anchorCtr="0">
            <a:noAutofit/>
          </a:bodyPr>
          <a:lstStyle/>
          <a:p>
            <a:pPr marL="0" lvl="0" indent="0" algn="l" rtl="0">
              <a:spcBef>
                <a:spcPts val="400"/>
              </a:spcBef>
              <a:spcAft>
                <a:spcPts val="400"/>
              </a:spcAft>
              <a:buNone/>
            </a:pPr>
            <a:r>
              <a:rPr lang="en" sz="1100" dirty="0">
                <a:solidFill>
                  <a:srgbClr val="FFFFFF"/>
                </a:solidFill>
              </a:rPr>
              <a:t>26</a:t>
            </a:r>
            <a:r>
              <a:rPr lang="en" sz="1100" baseline="30000" dirty="0">
                <a:solidFill>
                  <a:srgbClr val="FFFFFF"/>
                </a:solidFill>
              </a:rPr>
              <a:t>th</a:t>
            </a:r>
            <a:r>
              <a:rPr lang="en" sz="1100" dirty="0">
                <a:solidFill>
                  <a:srgbClr val="FFFFFF"/>
                </a:solidFill>
              </a:rPr>
              <a:t> June 2023</a:t>
            </a:r>
            <a:endParaRPr sz="1100" dirty="0">
              <a:solidFill>
                <a:srgbClr val="FFFFFF"/>
              </a:solidFill>
            </a:endParaRPr>
          </a:p>
        </p:txBody>
      </p:sp>
      <p:cxnSp>
        <p:nvCxnSpPr>
          <p:cNvPr id="121" name="Google Shape;121;p23"/>
          <p:cNvCxnSpPr/>
          <p:nvPr/>
        </p:nvCxnSpPr>
        <p:spPr>
          <a:xfrm>
            <a:off x="242901" y="4427241"/>
            <a:ext cx="2865300" cy="0"/>
          </a:xfrm>
          <a:prstGeom prst="straightConnector1">
            <a:avLst/>
          </a:prstGeom>
          <a:noFill/>
          <a:ln w="9525" cap="flat" cmpd="sng">
            <a:solidFill>
              <a:schemeClr val="lt1"/>
            </a:solidFill>
            <a:prstDash val="solid"/>
            <a:round/>
            <a:headEnd type="none" w="med" len="med"/>
            <a:tailEnd type="none" w="med" len="med"/>
          </a:ln>
        </p:spPr>
      </p:cxnSp>
      <p:pic>
        <p:nvPicPr>
          <p:cNvPr id="122" name="Google Shape;122;p23" descr="Text&#10;&#10;Description automatically generated"/>
          <p:cNvPicPr preferRelativeResize="0"/>
          <p:nvPr/>
        </p:nvPicPr>
        <p:blipFill rotWithShape="1">
          <a:blip r:embed="rId4">
            <a:alphaModFix/>
          </a:blip>
          <a:srcRect/>
          <a:stretch/>
        </p:blipFill>
        <p:spPr>
          <a:xfrm>
            <a:off x="2171928" y="4663217"/>
            <a:ext cx="876034" cy="299733"/>
          </a:xfrm>
          <a:prstGeom prst="rect">
            <a:avLst/>
          </a:prstGeom>
          <a:noFill/>
          <a:ln>
            <a:noFill/>
          </a:ln>
        </p:spPr>
      </p:pic>
      <p:sp>
        <p:nvSpPr>
          <p:cNvPr id="123" name="Google Shape;123;p23"/>
          <p:cNvSpPr txBox="1"/>
          <p:nvPr/>
        </p:nvSpPr>
        <p:spPr>
          <a:xfrm>
            <a:off x="-2068050" y="5476850"/>
            <a:ext cx="551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Circle</a:t>
            </a:r>
            <a:endParaRPr sz="900"/>
          </a:p>
        </p:txBody>
      </p:sp>
      <p:sp>
        <p:nvSpPr>
          <p:cNvPr id="124" name="Google Shape;12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p:nvPr/>
        </p:nvSpPr>
        <p:spPr>
          <a:xfrm>
            <a:off x="1956851" y="4492824"/>
            <a:ext cx="11178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i="1">
                <a:solidFill>
                  <a:srgbClr val="FFFFFF"/>
                </a:solidFill>
              </a:rPr>
              <a:t>For 2050 relative to 2005</a:t>
            </a:r>
            <a:endParaRPr sz="600" i="1">
              <a:solidFill>
                <a:srgbClr val="FFFFFF"/>
              </a:solidFill>
            </a:endParaRPr>
          </a:p>
        </p:txBody>
      </p:sp>
      <p:sp>
        <p:nvSpPr>
          <p:cNvPr id="350" name="Google Shape;350;p33"/>
          <p:cNvSpPr txBox="1"/>
          <p:nvPr/>
        </p:nvSpPr>
        <p:spPr>
          <a:xfrm>
            <a:off x="954174" y="4492823"/>
            <a:ext cx="11178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i="1">
                <a:solidFill>
                  <a:srgbClr val="FFFFFF"/>
                </a:solidFill>
              </a:rPr>
              <a:t>For 2040 relative to 1990</a:t>
            </a:r>
            <a:endParaRPr sz="600" i="1">
              <a:solidFill>
                <a:srgbClr val="FFFFFF"/>
              </a:solidFill>
            </a:endParaRPr>
          </a:p>
        </p:txBody>
      </p:sp>
      <p:sp>
        <p:nvSpPr>
          <p:cNvPr id="351" name="Google Shape;351;p33"/>
          <p:cNvSpPr/>
          <p:nvPr/>
        </p:nvSpPr>
        <p:spPr>
          <a:xfrm>
            <a:off x="298700" y="725250"/>
            <a:ext cx="2775900" cy="4044600"/>
          </a:xfrm>
          <a:prstGeom prst="rect">
            <a:avLst/>
          </a:prstGeom>
          <a:solidFill>
            <a:srgbClr val="C5DCB2"/>
          </a:solidFill>
          <a:ln w="9525" cap="flat" cmpd="sng">
            <a:solidFill>
              <a:srgbClr val="C5DCB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700">
              <a:solidFill>
                <a:schemeClr val="dk1"/>
              </a:solidFill>
            </a:endParaRPr>
          </a:p>
          <a:p>
            <a:pPr marL="0" lvl="0" indent="0" algn="l" rtl="0">
              <a:lnSpc>
                <a:spcPct val="115000"/>
              </a:lnSpc>
              <a:spcBef>
                <a:spcPts val="0"/>
              </a:spcBef>
              <a:spcAft>
                <a:spcPts val="0"/>
              </a:spcAft>
              <a:buNone/>
            </a:pPr>
            <a:endParaRPr sz="700">
              <a:solidFill>
                <a:schemeClr val="dk1"/>
              </a:solidFill>
            </a:endParaRPr>
          </a:p>
          <a:p>
            <a:pPr marL="0" lvl="0" indent="0" algn="ctr" rtl="0">
              <a:lnSpc>
                <a:spcPct val="100000"/>
              </a:lnSpc>
              <a:spcBef>
                <a:spcPts val="0"/>
              </a:spcBef>
              <a:spcAft>
                <a:spcPts val="0"/>
              </a:spcAft>
              <a:buNone/>
            </a:pPr>
            <a:endParaRPr sz="900" b="1">
              <a:solidFill>
                <a:srgbClr val="3F5929"/>
              </a:solidFill>
            </a:endParaRPr>
          </a:p>
          <a:p>
            <a:pPr marL="0" lvl="0" indent="0" algn="l" rtl="0">
              <a:lnSpc>
                <a:spcPct val="115000"/>
              </a:lnSpc>
              <a:spcBef>
                <a:spcPts val="0"/>
              </a:spcBef>
              <a:spcAft>
                <a:spcPts val="0"/>
              </a:spcAft>
              <a:buNone/>
            </a:pPr>
            <a:endParaRPr sz="6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p:txBody>
      </p:sp>
      <p:sp>
        <p:nvSpPr>
          <p:cNvPr id="352" name="Google Shape;352;p33"/>
          <p:cNvSpPr/>
          <p:nvPr/>
        </p:nvSpPr>
        <p:spPr>
          <a:xfrm>
            <a:off x="3184050" y="725250"/>
            <a:ext cx="2775900" cy="4044600"/>
          </a:xfrm>
          <a:prstGeom prst="rect">
            <a:avLst/>
          </a:prstGeom>
          <a:solidFill>
            <a:srgbClr val="DDEFFB"/>
          </a:solidFill>
          <a:ln w="9525" cap="flat" cmpd="sng">
            <a:solidFill>
              <a:srgbClr val="DDEFF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700"/>
          </a:p>
          <a:p>
            <a:pPr marL="0" lvl="0" indent="0" algn="l" rtl="0">
              <a:spcBef>
                <a:spcPts val="0"/>
              </a:spcBef>
              <a:spcAft>
                <a:spcPts val="0"/>
              </a:spcAft>
              <a:buNone/>
            </a:pPr>
            <a:endParaRPr sz="700"/>
          </a:p>
          <a:p>
            <a:pPr marL="0" lvl="0" indent="0" algn="ctr" rtl="0">
              <a:spcBef>
                <a:spcPts val="0"/>
              </a:spcBef>
              <a:spcAft>
                <a:spcPts val="0"/>
              </a:spcAft>
              <a:buNone/>
            </a:pPr>
            <a:endParaRPr sz="900" b="1">
              <a:solidFill>
                <a:srgbClr val="0C466F"/>
              </a:solidFill>
            </a:endParaRPr>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9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p:txBody>
      </p:sp>
      <p:sp>
        <p:nvSpPr>
          <p:cNvPr id="353" name="Google Shape;353;p33"/>
          <p:cNvSpPr/>
          <p:nvPr/>
        </p:nvSpPr>
        <p:spPr>
          <a:xfrm>
            <a:off x="6069400" y="725250"/>
            <a:ext cx="2775900" cy="4044600"/>
          </a:xfrm>
          <a:prstGeom prst="rect">
            <a:avLst/>
          </a:prstGeom>
          <a:solidFill>
            <a:srgbClr val="D6C59A"/>
          </a:solidFill>
          <a:ln w="9525" cap="flat" cmpd="sng">
            <a:solidFill>
              <a:srgbClr val="D6C59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0"/>
              </a:spcBef>
              <a:spcAft>
                <a:spcPts val="0"/>
              </a:spcAft>
              <a:buNone/>
            </a:pPr>
            <a:endParaRPr sz="900" b="1">
              <a:solidFill>
                <a:srgbClr val="826B34"/>
              </a:solidFill>
            </a:endParaRPr>
          </a:p>
          <a:p>
            <a:pPr marL="0" lvl="0" indent="0" algn="l" rtl="0">
              <a:lnSpc>
                <a:spcPct val="115000"/>
              </a:lnSpc>
              <a:spcBef>
                <a:spcPts val="0"/>
              </a:spcBef>
              <a:spcAft>
                <a:spcPts val="0"/>
              </a:spcAft>
              <a:buNone/>
            </a:pPr>
            <a:endParaRPr sz="700">
              <a:solidFill>
                <a:schemeClr val="dk1"/>
              </a:solidFill>
            </a:endParaRPr>
          </a:p>
        </p:txBody>
      </p:sp>
      <p:sp>
        <p:nvSpPr>
          <p:cNvPr id="354" name="Google Shape;354;p33"/>
          <p:cNvSpPr/>
          <p:nvPr/>
        </p:nvSpPr>
        <p:spPr>
          <a:xfrm>
            <a:off x="1106150" y="732264"/>
            <a:ext cx="1161000" cy="1104900"/>
          </a:xfrm>
          <a:prstGeom prst="blockArc">
            <a:avLst>
              <a:gd name="adj1" fmla="val 10800000"/>
              <a:gd name="adj2" fmla="val 21569436"/>
              <a:gd name="adj3" fmla="val 35820"/>
            </a:avLst>
          </a:prstGeom>
          <a:solidFill>
            <a:srgbClr val="85B369">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txBox="1"/>
          <p:nvPr/>
        </p:nvSpPr>
        <p:spPr>
          <a:xfrm>
            <a:off x="946850" y="883525"/>
            <a:ext cx="1479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3F5929"/>
                </a:solidFill>
              </a:rPr>
              <a:t>Hiahia - Net Zero 2050</a:t>
            </a:r>
            <a:endParaRPr sz="900" b="1">
              <a:solidFill>
                <a:srgbClr val="3F5929"/>
              </a:solidFill>
            </a:endParaRPr>
          </a:p>
        </p:txBody>
      </p:sp>
      <p:sp>
        <p:nvSpPr>
          <p:cNvPr id="356" name="Google Shape;356;p33"/>
          <p:cNvSpPr/>
          <p:nvPr/>
        </p:nvSpPr>
        <p:spPr>
          <a:xfrm>
            <a:off x="3991500" y="732264"/>
            <a:ext cx="1161000" cy="1104900"/>
          </a:xfrm>
          <a:prstGeom prst="blockArc">
            <a:avLst>
              <a:gd name="adj1" fmla="val 10800000"/>
              <a:gd name="adj2" fmla="val 21569436"/>
              <a:gd name="adj3" fmla="val 35820"/>
            </a:avLst>
          </a:prstGeom>
          <a:solidFill>
            <a:srgbClr val="B7D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txBox="1"/>
          <p:nvPr/>
        </p:nvSpPr>
        <p:spPr>
          <a:xfrm>
            <a:off x="3665700" y="883525"/>
            <a:ext cx="1812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0C466F"/>
                </a:solidFill>
              </a:rPr>
              <a:t>Pokanoa - Disorderly 2050      </a:t>
            </a:r>
            <a:endParaRPr sz="900" b="1">
              <a:solidFill>
                <a:srgbClr val="0C466F"/>
              </a:solidFill>
            </a:endParaRPr>
          </a:p>
        </p:txBody>
      </p:sp>
      <p:sp>
        <p:nvSpPr>
          <p:cNvPr id="358" name="Google Shape;358;p33"/>
          <p:cNvSpPr/>
          <p:nvPr/>
        </p:nvSpPr>
        <p:spPr>
          <a:xfrm>
            <a:off x="6876850" y="732264"/>
            <a:ext cx="1161000" cy="1104900"/>
          </a:xfrm>
          <a:prstGeom prst="blockArc">
            <a:avLst>
              <a:gd name="adj1" fmla="val 10800000"/>
              <a:gd name="adj2" fmla="val 21569436"/>
              <a:gd name="adj3" fmla="val 35820"/>
            </a:avLst>
          </a:prstGeom>
          <a:solidFill>
            <a:srgbClr val="B7994D">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txBox="1"/>
          <p:nvPr/>
        </p:nvSpPr>
        <p:spPr>
          <a:xfrm>
            <a:off x="6551050" y="883525"/>
            <a:ext cx="1812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554126"/>
                </a:solidFill>
              </a:rPr>
              <a:t>Wharewera - Hothouse 2050</a:t>
            </a:r>
            <a:endParaRPr sz="900" b="1">
              <a:solidFill>
                <a:srgbClr val="554126"/>
              </a:solidFill>
            </a:endParaRPr>
          </a:p>
        </p:txBody>
      </p:sp>
      <p:sp>
        <p:nvSpPr>
          <p:cNvPr id="360" name="Google Shape;360;p33"/>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a:solidFill>
                  <a:schemeClr val="dk1"/>
                </a:solidFill>
                <a:latin typeface="Georgia"/>
                <a:ea typeface="Georgia"/>
                <a:cs typeface="Georgia"/>
                <a:sym typeface="Georgia"/>
              </a:rPr>
              <a:t>The tourism sector climate scenarios tell a plausible story of the future</a:t>
            </a:r>
            <a:endParaRPr sz="1900">
              <a:solidFill>
                <a:schemeClr val="dk1"/>
              </a:solidFill>
              <a:latin typeface="Georgia"/>
              <a:ea typeface="Georgia"/>
              <a:cs typeface="Georgia"/>
              <a:sym typeface="Georgia"/>
            </a:endParaRPr>
          </a:p>
        </p:txBody>
      </p:sp>
      <p:sp>
        <p:nvSpPr>
          <p:cNvPr id="361" name="Google Shape;361;p33"/>
          <p:cNvSpPr txBox="1"/>
          <p:nvPr/>
        </p:nvSpPr>
        <p:spPr>
          <a:xfrm>
            <a:off x="337250" y="1315500"/>
            <a:ext cx="2698800" cy="331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solidFill>
                  <a:schemeClr val="dk1"/>
                </a:solidFill>
              </a:rPr>
              <a:t>Hiahia represents a </a:t>
            </a:r>
            <a:r>
              <a:rPr lang="en" sz="900" b="1">
                <a:solidFill>
                  <a:schemeClr val="dk1"/>
                </a:solidFill>
              </a:rPr>
              <a:t>smooth transition to net zero CO</a:t>
            </a:r>
            <a:r>
              <a:rPr lang="en" sz="900" b="1" baseline="-25000">
                <a:solidFill>
                  <a:schemeClr val="dk1"/>
                </a:solidFill>
              </a:rPr>
              <a:t>2</a:t>
            </a:r>
            <a:r>
              <a:rPr lang="en" sz="900" b="1">
                <a:solidFill>
                  <a:schemeClr val="dk1"/>
                </a:solidFill>
              </a:rPr>
              <a:t> by 2050</a:t>
            </a:r>
            <a:r>
              <a:rPr lang="en" sz="900">
                <a:solidFill>
                  <a:schemeClr val="dk1"/>
                </a:solidFill>
              </a:rPr>
              <a:t>. Global warming is limited to around 1.5°C through stringent climate policies and innovation. </a:t>
            </a: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The orderly scenario </a:t>
            </a:r>
            <a:r>
              <a:rPr lang="en" sz="900" b="1">
                <a:solidFill>
                  <a:schemeClr val="dk1"/>
                </a:solidFill>
              </a:rPr>
              <a:t>assumes climate policies are introduced immediately and become gradually more stringent</a:t>
            </a:r>
            <a:r>
              <a:rPr lang="en" sz="900">
                <a:solidFill>
                  <a:schemeClr val="dk1"/>
                </a:solidFill>
              </a:rPr>
              <a:t> as the target date looms. Both physical and transition risks are relatively subdued. Getting to net zero by 2050 is an ambitious scenario.</a:t>
            </a:r>
            <a:endParaRPr sz="700">
              <a:solidFill>
                <a:schemeClr val="dk1"/>
              </a:solidFill>
            </a:endParaRPr>
          </a:p>
          <a:p>
            <a:pPr marL="0" lvl="0" indent="0" algn="l" rtl="0">
              <a:lnSpc>
                <a:spcPct val="115000"/>
              </a:lnSpc>
              <a:spcBef>
                <a:spcPts val="0"/>
              </a:spcBef>
              <a:spcAft>
                <a:spcPts val="0"/>
              </a:spcAft>
              <a:buNone/>
            </a:pPr>
            <a:endParaRPr sz="700">
              <a:solidFill>
                <a:schemeClr val="dk1"/>
              </a:solidFill>
            </a:endParaRPr>
          </a:p>
          <a:p>
            <a:pPr marL="0" lvl="0" indent="0" algn="l" rtl="0">
              <a:lnSpc>
                <a:spcPct val="115000"/>
              </a:lnSpc>
              <a:spcBef>
                <a:spcPts val="0"/>
              </a:spcBef>
              <a:spcAft>
                <a:spcPts val="0"/>
              </a:spcAft>
              <a:buNone/>
            </a:pPr>
            <a:r>
              <a:rPr lang="en" sz="900">
                <a:solidFill>
                  <a:schemeClr val="dk1"/>
                </a:solidFill>
              </a:rPr>
              <a:t>International travel has been transformed and the </a:t>
            </a:r>
            <a:r>
              <a:rPr lang="en" sz="900" b="1">
                <a:solidFill>
                  <a:schemeClr val="dk1"/>
                </a:solidFill>
              </a:rPr>
              <a:t>tourism sector flourishes</a:t>
            </a:r>
            <a:r>
              <a:rPr lang="en" sz="900">
                <a:solidFill>
                  <a:schemeClr val="dk1"/>
                </a:solidFill>
              </a:rPr>
              <a:t> through a joining of nature and visitors in a regenerative approach. The tourism sector has become a world-leader for championing </a:t>
            </a:r>
            <a:r>
              <a:rPr lang="en" sz="900" b="1">
                <a:solidFill>
                  <a:schemeClr val="dk1"/>
                </a:solidFill>
              </a:rPr>
              <a:t>regenerative tourism</a:t>
            </a:r>
            <a:r>
              <a:rPr lang="en" sz="900">
                <a:solidFill>
                  <a:schemeClr val="dk1"/>
                </a:solidFill>
              </a:rPr>
              <a:t> with a low environmental footprint. </a:t>
            </a:r>
            <a:r>
              <a:rPr lang="en" sz="900" b="1">
                <a:solidFill>
                  <a:schemeClr val="dk1"/>
                </a:solidFill>
              </a:rPr>
              <a:t>Aviation has been largely decarbonised</a:t>
            </a:r>
            <a:r>
              <a:rPr lang="en" sz="900">
                <a:solidFill>
                  <a:schemeClr val="dk1"/>
                </a:solidFill>
              </a:rPr>
              <a:t> but still has climate impacts due to radiative forcing effects.</a:t>
            </a:r>
            <a:endParaRPr/>
          </a:p>
        </p:txBody>
      </p:sp>
      <p:sp>
        <p:nvSpPr>
          <p:cNvPr id="362" name="Google Shape;362;p33"/>
          <p:cNvSpPr txBox="1"/>
          <p:nvPr/>
        </p:nvSpPr>
        <p:spPr>
          <a:xfrm>
            <a:off x="3223200" y="1315500"/>
            <a:ext cx="2697600" cy="350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solidFill>
                  <a:schemeClr val="dk1"/>
                </a:solidFill>
              </a:rPr>
              <a:t>Pokanoa represents a </a:t>
            </a:r>
            <a:r>
              <a:rPr lang="en" sz="900" b="1">
                <a:solidFill>
                  <a:schemeClr val="dk1"/>
                </a:solidFill>
              </a:rPr>
              <a:t>delayed transition</a:t>
            </a:r>
            <a:r>
              <a:rPr lang="en" sz="900">
                <a:solidFill>
                  <a:schemeClr val="dk1"/>
                </a:solidFill>
              </a:rPr>
              <a:t> with </a:t>
            </a:r>
            <a:r>
              <a:rPr lang="en" sz="900" b="1">
                <a:solidFill>
                  <a:schemeClr val="dk1"/>
                </a:solidFill>
              </a:rPr>
              <a:t>little policy action until after 2030</a:t>
            </a:r>
            <a:r>
              <a:rPr lang="en" sz="900">
                <a:solidFill>
                  <a:schemeClr val="dk1"/>
                </a:solidFill>
              </a:rPr>
              <a:t> when strong, rapid action is then needed to limit warming to 2°C. </a:t>
            </a: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This scenario assumes countries or territories recover from COVID-19 using fossil-fuel heavy policies so </a:t>
            </a:r>
            <a:r>
              <a:rPr lang="en" sz="900" b="1">
                <a:solidFill>
                  <a:schemeClr val="dk1"/>
                </a:solidFill>
              </a:rPr>
              <a:t>emissions increase and carbon budgets are not met.</a:t>
            </a:r>
            <a:r>
              <a:rPr lang="en" sz="900">
                <a:solidFill>
                  <a:schemeClr val="dk1"/>
                </a:solidFill>
              </a:rPr>
              <a:t> It is only after 2030 that new climate change policies are introduced, but not all countries take equal action. Physical and transition risks are also higher as a consequence. This is a </a:t>
            </a:r>
            <a:r>
              <a:rPr lang="en" sz="900" b="1">
                <a:solidFill>
                  <a:schemeClr val="dk1"/>
                </a:solidFill>
              </a:rPr>
              <a:t>costly and disruptive transition. </a:t>
            </a:r>
            <a:endParaRPr sz="900" b="1">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Tourism </a:t>
            </a:r>
            <a:r>
              <a:rPr lang="en" sz="900" b="1">
                <a:solidFill>
                  <a:schemeClr val="dk1"/>
                </a:solidFill>
              </a:rPr>
              <a:t>operating costs increase</a:t>
            </a:r>
            <a:r>
              <a:rPr lang="en" sz="900">
                <a:solidFill>
                  <a:schemeClr val="dk1"/>
                </a:solidFill>
              </a:rPr>
              <a:t> due to regulation-related prices. Emissions-intensive businesses face </a:t>
            </a:r>
            <a:r>
              <a:rPr lang="en" sz="900" b="1">
                <a:solidFill>
                  <a:schemeClr val="dk1"/>
                </a:solidFill>
              </a:rPr>
              <a:t>insurmountable challenges. </a:t>
            </a:r>
            <a:r>
              <a:rPr lang="en" sz="900">
                <a:solidFill>
                  <a:schemeClr val="dk1"/>
                </a:solidFill>
              </a:rPr>
              <a:t>Aviation has become very expensive and lost considerable popularity. Alternative transport methods are not sufficiently fast or cheap to replace lost long-haul travel, but are growing.</a:t>
            </a:r>
            <a:endParaRPr sz="900">
              <a:solidFill>
                <a:schemeClr val="dk1"/>
              </a:solidFill>
            </a:endParaRPr>
          </a:p>
        </p:txBody>
      </p:sp>
      <p:sp>
        <p:nvSpPr>
          <p:cNvPr id="363" name="Google Shape;363;p33"/>
          <p:cNvSpPr txBox="1"/>
          <p:nvPr/>
        </p:nvSpPr>
        <p:spPr>
          <a:xfrm>
            <a:off x="6107950" y="1315500"/>
            <a:ext cx="2697600" cy="319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a:solidFill>
                  <a:schemeClr val="dk1"/>
                </a:solidFill>
              </a:rPr>
              <a:t>Wharewera describes a world in which</a:t>
            </a:r>
            <a:r>
              <a:rPr lang="en" sz="900" b="1">
                <a:solidFill>
                  <a:schemeClr val="dk1"/>
                </a:solidFill>
              </a:rPr>
              <a:t> emissions continue to rise unabated</a:t>
            </a:r>
            <a:r>
              <a:rPr lang="en" sz="900">
                <a:solidFill>
                  <a:schemeClr val="dk1"/>
                </a:solidFill>
              </a:rPr>
              <a:t> as no additional climate change policies are introduced.  </a:t>
            </a: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r>
              <a:rPr lang="en" sz="900" b="1">
                <a:solidFill>
                  <a:schemeClr val="dk1"/>
                </a:solidFill>
              </a:rPr>
              <a:t>Fossil fuel use continues to increase</a:t>
            </a:r>
            <a:r>
              <a:rPr lang="en" sz="900">
                <a:solidFill>
                  <a:schemeClr val="dk1"/>
                </a:solidFill>
              </a:rPr>
              <a:t> and so global CO</a:t>
            </a:r>
            <a:r>
              <a:rPr lang="en" sz="900" baseline="-25000">
                <a:solidFill>
                  <a:schemeClr val="dk1"/>
                </a:solidFill>
              </a:rPr>
              <a:t>2</a:t>
            </a:r>
            <a:r>
              <a:rPr lang="en" sz="900">
                <a:solidFill>
                  <a:schemeClr val="dk1"/>
                </a:solidFill>
              </a:rPr>
              <a:t> emissions continue to rise. </a:t>
            </a:r>
            <a:r>
              <a:rPr lang="en" sz="900" b="1">
                <a:solidFill>
                  <a:schemeClr val="dk1"/>
                </a:solidFill>
              </a:rPr>
              <a:t>Warming is expected to reach 3°C high by 2080. </a:t>
            </a:r>
            <a:r>
              <a:rPr lang="en" sz="900">
                <a:solidFill>
                  <a:schemeClr val="dk1"/>
                </a:solidFill>
              </a:rPr>
              <a:t>The physical impacts of climate change are severe. There are </a:t>
            </a:r>
            <a:r>
              <a:rPr lang="en" sz="900" b="1">
                <a:solidFill>
                  <a:schemeClr val="dk1"/>
                </a:solidFill>
              </a:rPr>
              <a:t>irreversible changes</a:t>
            </a:r>
            <a:r>
              <a:rPr lang="en" sz="900">
                <a:solidFill>
                  <a:schemeClr val="dk1"/>
                </a:solidFill>
              </a:rPr>
              <a:t> like glacial melt and sea level rise. Adapting to climate change has become the priority.</a:t>
            </a:r>
            <a:endParaRPr sz="900">
              <a:solidFill>
                <a:schemeClr val="dk1"/>
              </a:solidFill>
            </a:endParaRPr>
          </a:p>
          <a:p>
            <a:pPr marL="0" lvl="0" indent="0" algn="l" rtl="0">
              <a:lnSpc>
                <a:spcPct val="115000"/>
              </a:lnSpc>
              <a:spcBef>
                <a:spcPts val="0"/>
              </a:spcBef>
              <a:spcAft>
                <a:spcPts val="0"/>
              </a:spcAft>
              <a:buNone/>
            </a:pPr>
            <a:endParaRPr sz="900">
              <a:solidFill>
                <a:schemeClr val="dk1"/>
              </a:solidFill>
            </a:endParaRPr>
          </a:p>
          <a:p>
            <a:pPr marL="0" lvl="0" indent="0" algn="l" rtl="0">
              <a:lnSpc>
                <a:spcPct val="115000"/>
              </a:lnSpc>
              <a:spcBef>
                <a:spcPts val="0"/>
              </a:spcBef>
              <a:spcAft>
                <a:spcPts val="0"/>
              </a:spcAft>
              <a:buNone/>
            </a:pPr>
            <a:r>
              <a:rPr lang="en" sz="900">
                <a:solidFill>
                  <a:schemeClr val="dk1"/>
                </a:solidFill>
              </a:rPr>
              <a:t>Severe weather causes </a:t>
            </a:r>
            <a:r>
              <a:rPr lang="en" sz="900" b="1">
                <a:solidFill>
                  <a:schemeClr val="dk1"/>
                </a:solidFill>
              </a:rPr>
              <a:t>frequent damage and disruptions to transport, infrastructure and food supply, making travel difficult</a:t>
            </a:r>
            <a:r>
              <a:rPr lang="en" sz="900">
                <a:solidFill>
                  <a:schemeClr val="dk1"/>
                </a:solidFill>
              </a:rPr>
              <a:t> and very expensive. Domestic travel is higher than pre-COVID-19 levels as New Zealand remains one of few destinations where warming is lower than the global average.</a:t>
            </a:r>
            <a:endParaRPr sz="1100">
              <a:solidFill>
                <a:schemeClr val="dk1"/>
              </a:solidFill>
            </a:endParaRPr>
          </a:p>
        </p:txBody>
      </p:sp>
      <p:cxnSp>
        <p:nvCxnSpPr>
          <p:cNvPr id="364" name="Google Shape;364;p33"/>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pic>
        <p:nvPicPr>
          <p:cNvPr id="2" name="Google Shape;313;p31">
            <a:extLst>
              <a:ext uri="{FF2B5EF4-FFF2-40B4-BE49-F238E27FC236}">
                <a16:creationId xmlns:a16="http://schemas.microsoft.com/office/drawing/2014/main" id="{9C1EC11D-2B0C-CC7D-B83F-1C5796944D80}"/>
              </a:ext>
            </a:extLst>
          </p:cNvPr>
          <p:cNvPicPr preferRelativeResize="0"/>
          <p:nvPr/>
        </p:nvPicPr>
        <p:blipFill rotWithShape="1">
          <a:blip r:embed="rId3">
            <a:alphaModFix/>
          </a:blip>
          <a:srcRect r="26959"/>
          <a:stretch/>
        </p:blipFill>
        <p:spPr>
          <a:xfrm>
            <a:off x="109352" y="4804275"/>
            <a:ext cx="675320" cy="2333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4"/>
          <p:cNvSpPr txBox="1"/>
          <p:nvPr/>
        </p:nvSpPr>
        <p:spPr>
          <a:xfrm>
            <a:off x="954175" y="3969179"/>
            <a:ext cx="11178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i="1">
                <a:solidFill>
                  <a:srgbClr val="FFFFFF"/>
                </a:solidFill>
              </a:rPr>
              <a:t>For 2040 relative to 1990</a:t>
            </a:r>
            <a:endParaRPr sz="600" i="1">
              <a:solidFill>
                <a:srgbClr val="FFFFFF"/>
              </a:solidFill>
            </a:endParaRPr>
          </a:p>
        </p:txBody>
      </p:sp>
      <p:sp>
        <p:nvSpPr>
          <p:cNvPr id="373" name="Google Shape;373;p34"/>
          <p:cNvSpPr/>
          <p:nvPr/>
        </p:nvSpPr>
        <p:spPr>
          <a:xfrm>
            <a:off x="298700" y="897425"/>
            <a:ext cx="2775900" cy="3348600"/>
          </a:xfrm>
          <a:prstGeom prst="rect">
            <a:avLst/>
          </a:prstGeom>
          <a:solidFill>
            <a:srgbClr val="C5DCB2"/>
          </a:solidFill>
          <a:ln w="9525" cap="flat" cmpd="sng">
            <a:solidFill>
              <a:srgbClr val="C5DCB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700">
              <a:solidFill>
                <a:schemeClr val="dk1"/>
              </a:solidFill>
            </a:endParaRPr>
          </a:p>
          <a:p>
            <a:pPr marL="0" lvl="0" indent="0" algn="l" rtl="0">
              <a:lnSpc>
                <a:spcPct val="115000"/>
              </a:lnSpc>
              <a:spcBef>
                <a:spcPts val="0"/>
              </a:spcBef>
              <a:spcAft>
                <a:spcPts val="0"/>
              </a:spcAft>
              <a:buNone/>
            </a:pPr>
            <a:endParaRPr sz="700">
              <a:solidFill>
                <a:schemeClr val="dk1"/>
              </a:solidFill>
            </a:endParaRPr>
          </a:p>
          <a:p>
            <a:pPr marL="0" lvl="0" indent="0" algn="ctr" rtl="0">
              <a:lnSpc>
                <a:spcPct val="100000"/>
              </a:lnSpc>
              <a:spcBef>
                <a:spcPts val="0"/>
              </a:spcBef>
              <a:spcAft>
                <a:spcPts val="0"/>
              </a:spcAft>
              <a:buNone/>
            </a:pPr>
            <a:endParaRPr sz="900" b="1">
              <a:solidFill>
                <a:srgbClr val="3F5929"/>
              </a:solidFill>
            </a:endParaRPr>
          </a:p>
          <a:p>
            <a:pPr marL="0" lvl="0" indent="0" algn="l" rtl="0">
              <a:lnSpc>
                <a:spcPct val="115000"/>
              </a:lnSpc>
              <a:spcBef>
                <a:spcPts val="0"/>
              </a:spcBef>
              <a:spcAft>
                <a:spcPts val="0"/>
              </a:spcAft>
              <a:buNone/>
            </a:pPr>
            <a:endParaRPr sz="6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endParaRPr>
          </a:p>
        </p:txBody>
      </p:sp>
      <p:sp>
        <p:nvSpPr>
          <p:cNvPr id="374" name="Google Shape;374;p34"/>
          <p:cNvSpPr/>
          <p:nvPr/>
        </p:nvSpPr>
        <p:spPr>
          <a:xfrm>
            <a:off x="3184050" y="897425"/>
            <a:ext cx="2775900" cy="3348600"/>
          </a:xfrm>
          <a:prstGeom prst="rect">
            <a:avLst/>
          </a:prstGeom>
          <a:solidFill>
            <a:srgbClr val="DDEFFB"/>
          </a:solidFill>
          <a:ln w="9525" cap="flat" cmpd="sng">
            <a:solidFill>
              <a:srgbClr val="DDEFF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700"/>
          </a:p>
          <a:p>
            <a:pPr marL="0" lvl="0" indent="0" algn="l" rtl="0">
              <a:spcBef>
                <a:spcPts val="0"/>
              </a:spcBef>
              <a:spcAft>
                <a:spcPts val="0"/>
              </a:spcAft>
              <a:buNone/>
            </a:pPr>
            <a:endParaRPr sz="700"/>
          </a:p>
          <a:p>
            <a:pPr marL="0" lvl="0" indent="0" algn="ctr" rtl="0">
              <a:spcBef>
                <a:spcPts val="0"/>
              </a:spcBef>
              <a:spcAft>
                <a:spcPts val="0"/>
              </a:spcAft>
              <a:buNone/>
            </a:pPr>
            <a:endParaRPr sz="900" b="1">
              <a:solidFill>
                <a:srgbClr val="0C466F"/>
              </a:solidFill>
            </a:endParaRPr>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9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a:p>
            <a:pPr marL="0" lvl="0" indent="0" algn="l" rtl="0">
              <a:lnSpc>
                <a:spcPct val="115000"/>
              </a:lnSpc>
              <a:spcBef>
                <a:spcPts val="0"/>
              </a:spcBef>
              <a:spcAft>
                <a:spcPts val="0"/>
              </a:spcAft>
              <a:buNone/>
            </a:pPr>
            <a:endParaRPr sz="700"/>
          </a:p>
        </p:txBody>
      </p:sp>
      <p:sp>
        <p:nvSpPr>
          <p:cNvPr id="375" name="Google Shape;375;p34"/>
          <p:cNvSpPr/>
          <p:nvPr/>
        </p:nvSpPr>
        <p:spPr>
          <a:xfrm>
            <a:off x="6069400" y="897425"/>
            <a:ext cx="2775900" cy="3348600"/>
          </a:xfrm>
          <a:prstGeom prst="rect">
            <a:avLst/>
          </a:prstGeom>
          <a:solidFill>
            <a:srgbClr val="D6C59A"/>
          </a:solidFill>
          <a:ln w="9525" cap="flat" cmpd="sng">
            <a:solidFill>
              <a:srgbClr val="D6C59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0"/>
              </a:spcBef>
              <a:spcAft>
                <a:spcPts val="0"/>
              </a:spcAft>
              <a:buNone/>
            </a:pPr>
            <a:endParaRPr sz="900" b="1">
              <a:solidFill>
                <a:srgbClr val="826B34"/>
              </a:solidFill>
            </a:endParaRPr>
          </a:p>
          <a:p>
            <a:pPr marL="0" lvl="0" indent="0" algn="l" rtl="0">
              <a:lnSpc>
                <a:spcPct val="115000"/>
              </a:lnSpc>
              <a:spcBef>
                <a:spcPts val="0"/>
              </a:spcBef>
              <a:spcAft>
                <a:spcPts val="0"/>
              </a:spcAft>
              <a:buNone/>
            </a:pPr>
            <a:endParaRPr sz="700">
              <a:solidFill>
                <a:schemeClr val="dk1"/>
              </a:solidFill>
            </a:endParaRPr>
          </a:p>
        </p:txBody>
      </p:sp>
      <p:sp>
        <p:nvSpPr>
          <p:cNvPr id="376" name="Google Shape;376;p34"/>
          <p:cNvSpPr/>
          <p:nvPr/>
        </p:nvSpPr>
        <p:spPr>
          <a:xfrm>
            <a:off x="1106150" y="904439"/>
            <a:ext cx="1161000" cy="1104900"/>
          </a:xfrm>
          <a:prstGeom prst="blockArc">
            <a:avLst>
              <a:gd name="adj1" fmla="val 10800000"/>
              <a:gd name="adj2" fmla="val 21569436"/>
              <a:gd name="adj3" fmla="val 35820"/>
            </a:avLst>
          </a:prstGeom>
          <a:solidFill>
            <a:srgbClr val="85B369">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4"/>
          <p:cNvSpPr txBox="1"/>
          <p:nvPr/>
        </p:nvSpPr>
        <p:spPr>
          <a:xfrm>
            <a:off x="946850" y="1055700"/>
            <a:ext cx="1479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3F5929"/>
                </a:solidFill>
              </a:rPr>
              <a:t>Hiahia - Net Zero 2050</a:t>
            </a:r>
            <a:endParaRPr sz="900" b="1">
              <a:solidFill>
                <a:srgbClr val="3F5929"/>
              </a:solidFill>
            </a:endParaRPr>
          </a:p>
        </p:txBody>
      </p:sp>
      <p:sp>
        <p:nvSpPr>
          <p:cNvPr id="378" name="Google Shape;378;p34"/>
          <p:cNvSpPr/>
          <p:nvPr/>
        </p:nvSpPr>
        <p:spPr>
          <a:xfrm>
            <a:off x="3991500" y="904439"/>
            <a:ext cx="1161000" cy="1104900"/>
          </a:xfrm>
          <a:prstGeom prst="blockArc">
            <a:avLst>
              <a:gd name="adj1" fmla="val 10800000"/>
              <a:gd name="adj2" fmla="val 21569436"/>
              <a:gd name="adj3" fmla="val 35820"/>
            </a:avLst>
          </a:prstGeom>
          <a:solidFill>
            <a:srgbClr val="B7D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4"/>
          <p:cNvSpPr txBox="1"/>
          <p:nvPr/>
        </p:nvSpPr>
        <p:spPr>
          <a:xfrm>
            <a:off x="3665700" y="1055700"/>
            <a:ext cx="1812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0C466F"/>
                </a:solidFill>
              </a:rPr>
              <a:t>Pokanoa - Disorderly 2050      </a:t>
            </a:r>
            <a:endParaRPr sz="900" b="1">
              <a:solidFill>
                <a:srgbClr val="0C466F"/>
              </a:solidFill>
            </a:endParaRPr>
          </a:p>
        </p:txBody>
      </p:sp>
      <p:sp>
        <p:nvSpPr>
          <p:cNvPr id="380" name="Google Shape;380;p34"/>
          <p:cNvSpPr/>
          <p:nvPr/>
        </p:nvSpPr>
        <p:spPr>
          <a:xfrm>
            <a:off x="6876850" y="904439"/>
            <a:ext cx="1161000" cy="1104900"/>
          </a:xfrm>
          <a:prstGeom prst="blockArc">
            <a:avLst>
              <a:gd name="adj1" fmla="val 10800000"/>
              <a:gd name="adj2" fmla="val 21569436"/>
              <a:gd name="adj3" fmla="val 35820"/>
            </a:avLst>
          </a:prstGeom>
          <a:solidFill>
            <a:srgbClr val="B7994D">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4"/>
          <p:cNvSpPr txBox="1"/>
          <p:nvPr/>
        </p:nvSpPr>
        <p:spPr>
          <a:xfrm>
            <a:off x="6551050" y="1055700"/>
            <a:ext cx="18126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554126"/>
                </a:solidFill>
              </a:rPr>
              <a:t>Wharewera - Hothouse 2050</a:t>
            </a:r>
            <a:endParaRPr sz="900" b="1">
              <a:solidFill>
                <a:srgbClr val="554126"/>
              </a:solidFill>
            </a:endParaRPr>
          </a:p>
        </p:txBody>
      </p:sp>
      <p:sp>
        <p:nvSpPr>
          <p:cNvPr id="382" name="Google Shape;382;p34"/>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Georgia"/>
                <a:ea typeface="Georgia"/>
                <a:cs typeface="Georgia"/>
                <a:sym typeface="Georgia"/>
              </a:rPr>
              <a:t>It’s going to get tough for the sector depending on the path we follow</a:t>
            </a:r>
            <a:endParaRPr sz="1900">
              <a:solidFill>
                <a:schemeClr val="dk1"/>
              </a:solidFill>
              <a:latin typeface="Georgia"/>
              <a:ea typeface="Georgia"/>
              <a:cs typeface="Georgia"/>
              <a:sym typeface="Georgia"/>
            </a:endParaRPr>
          </a:p>
        </p:txBody>
      </p:sp>
      <p:cxnSp>
        <p:nvCxnSpPr>
          <p:cNvPr id="383" name="Google Shape;383;p34"/>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387" name="Google Shape;387;p34"/>
          <p:cNvSpPr/>
          <p:nvPr/>
        </p:nvSpPr>
        <p:spPr>
          <a:xfrm>
            <a:off x="411850" y="1537075"/>
            <a:ext cx="1239900" cy="789900"/>
          </a:xfrm>
          <a:prstGeom prst="rect">
            <a:avLst/>
          </a:prstGeom>
          <a:solidFill>
            <a:srgbClr val="8AAB6E"/>
          </a:solidFill>
          <a:ln w="9525" cap="flat" cmpd="sng">
            <a:solidFill>
              <a:srgbClr val="8AAB6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chemeClr val="lt1"/>
                </a:solidFill>
              </a:rPr>
              <a:t>Increase in global temp</a:t>
            </a:r>
            <a:endParaRPr sz="900" b="1">
              <a:solidFill>
                <a:schemeClr val="lt1"/>
              </a:solidFill>
            </a:endParaRPr>
          </a:p>
          <a:p>
            <a:pPr marL="0" marR="0" lvl="0" indent="0" algn="l" rtl="0">
              <a:spcBef>
                <a:spcPts val="0"/>
              </a:spcBef>
              <a:spcAft>
                <a:spcPts val="0"/>
              </a:spcAft>
              <a:buClr>
                <a:schemeClr val="dk1"/>
              </a:buClr>
              <a:buSzPts val="1100"/>
              <a:buFont typeface="Arial"/>
              <a:buNone/>
            </a:pPr>
            <a:r>
              <a:rPr lang="en" sz="2000" b="1">
                <a:solidFill>
                  <a:schemeClr val="lt1"/>
                </a:solidFill>
              </a:rPr>
              <a:t>1.6°C</a:t>
            </a:r>
            <a:endParaRPr sz="600" b="1">
              <a:solidFill>
                <a:schemeClr val="lt1"/>
              </a:solidFill>
            </a:endParaRPr>
          </a:p>
          <a:p>
            <a:pPr marL="0" lvl="0" indent="0" algn="l" rtl="0">
              <a:spcBef>
                <a:spcPts val="0"/>
              </a:spcBef>
              <a:spcAft>
                <a:spcPts val="0"/>
              </a:spcAft>
              <a:buClr>
                <a:schemeClr val="dk1"/>
              </a:buClr>
              <a:buSzPts val="1100"/>
              <a:buFont typeface="Arial"/>
              <a:buNone/>
            </a:pPr>
            <a:r>
              <a:rPr lang="en" sz="600" b="1">
                <a:solidFill>
                  <a:schemeClr val="lt1"/>
                </a:solidFill>
              </a:rPr>
              <a:t>Compared to pre-industrial</a:t>
            </a:r>
            <a:endParaRPr sz="1000" b="1">
              <a:solidFill>
                <a:schemeClr val="lt1"/>
              </a:solidFill>
            </a:endParaRPr>
          </a:p>
        </p:txBody>
      </p:sp>
      <p:sp>
        <p:nvSpPr>
          <p:cNvPr id="388" name="Google Shape;388;p34"/>
          <p:cNvSpPr/>
          <p:nvPr/>
        </p:nvSpPr>
        <p:spPr>
          <a:xfrm>
            <a:off x="1721550" y="1537075"/>
            <a:ext cx="1239900" cy="789900"/>
          </a:xfrm>
          <a:prstGeom prst="rect">
            <a:avLst/>
          </a:prstGeom>
          <a:solidFill>
            <a:srgbClr val="8AAB6E"/>
          </a:solidFill>
          <a:ln w="9525" cap="flat" cmpd="sng">
            <a:solidFill>
              <a:srgbClr val="8AAB6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rPr>
              <a:t>NZ population</a:t>
            </a:r>
            <a:endParaRPr sz="900" b="1">
              <a:solidFill>
                <a:schemeClr val="lt1"/>
              </a:solidFill>
            </a:endParaRPr>
          </a:p>
          <a:p>
            <a:pPr marL="0" lvl="0" indent="0" algn="l" rtl="0">
              <a:spcBef>
                <a:spcPts val="0"/>
              </a:spcBef>
              <a:spcAft>
                <a:spcPts val="0"/>
              </a:spcAft>
              <a:buClr>
                <a:schemeClr val="dk1"/>
              </a:buClr>
              <a:buSzPts val="1100"/>
              <a:buFont typeface="Arial"/>
              <a:buNone/>
            </a:pPr>
            <a:endParaRPr sz="900" b="1">
              <a:solidFill>
                <a:schemeClr val="lt1"/>
              </a:solidFill>
            </a:endParaRPr>
          </a:p>
          <a:p>
            <a:pPr marL="0" marR="0" lvl="0" indent="0" algn="l" rtl="0">
              <a:spcBef>
                <a:spcPts val="0"/>
              </a:spcBef>
              <a:spcAft>
                <a:spcPts val="0"/>
              </a:spcAft>
              <a:buNone/>
            </a:pPr>
            <a:r>
              <a:rPr lang="en" sz="2000" b="1">
                <a:solidFill>
                  <a:schemeClr val="lt1"/>
                </a:solidFill>
              </a:rPr>
              <a:t>+16%</a:t>
            </a:r>
            <a:endParaRPr sz="600" b="1">
              <a:solidFill>
                <a:schemeClr val="lt1"/>
              </a:solidFill>
            </a:endParaRPr>
          </a:p>
          <a:p>
            <a:pPr marL="0" lvl="0" indent="0" algn="l" rtl="0">
              <a:spcBef>
                <a:spcPts val="0"/>
              </a:spcBef>
              <a:spcAft>
                <a:spcPts val="0"/>
              </a:spcAft>
              <a:buClr>
                <a:schemeClr val="dk1"/>
              </a:buClr>
              <a:buSzPts val="1100"/>
              <a:buFont typeface="Arial"/>
              <a:buNone/>
            </a:pPr>
            <a:r>
              <a:rPr lang="en" sz="600" b="1">
                <a:solidFill>
                  <a:schemeClr val="lt1"/>
                </a:solidFill>
              </a:rPr>
              <a:t>Compared to 2020</a:t>
            </a:r>
            <a:endParaRPr sz="1000" b="1">
              <a:solidFill>
                <a:schemeClr val="lt1"/>
              </a:solidFill>
            </a:endParaRPr>
          </a:p>
        </p:txBody>
      </p:sp>
      <p:sp>
        <p:nvSpPr>
          <p:cNvPr id="389" name="Google Shape;389;p34"/>
          <p:cNvSpPr/>
          <p:nvPr/>
        </p:nvSpPr>
        <p:spPr>
          <a:xfrm>
            <a:off x="411850" y="2396696"/>
            <a:ext cx="1239900" cy="789900"/>
          </a:xfrm>
          <a:prstGeom prst="rect">
            <a:avLst/>
          </a:prstGeom>
          <a:solidFill>
            <a:srgbClr val="3F5929"/>
          </a:solidFill>
          <a:ln w="9525" cap="flat" cmpd="sng">
            <a:solidFill>
              <a:srgbClr val="3F592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rPr>
              <a:t>Per tonne carbon price (NZD)</a:t>
            </a:r>
            <a:endParaRPr sz="900" b="1">
              <a:solidFill>
                <a:schemeClr val="lt1"/>
              </a:solidFill>
            </a:endParaRPr>
          </a:p>
          <a:p>
            <a:pPr marL="0" lvl="0" indent="0" algn="l" rtl="0">
              <a:spcBef>
                <a:spcPts val="0"/>
              </a:spcBef>
              <a:spcAft>
                <a:spcPts val="0"/>
              </a:spcAft>
              <a:buNone/>
            </a:pPr>
            <a:endParaRPr sz="600" b="1">
              <a:solidFill>
                <a:schemeClr val="lt1"/>
              </a:solidFill>
            </a:endParaRPr>
          </a:p>
          <a:p>
            <a:pPr marL="0" marR="0" lvl="0" indent="0" algn="l" rtl="0">
              <a:spcBef>
                <a:spcPts val="0"/>
              </a:spcBef>
              <a:spcAft>
                <a:spcPts val="0"/>
              </a:spcAft>
              <a:buNone/>
            </a:pPr>
            <a:r>
              <a:rPr lang="en" sz="2000" b="1">
                <a:solidFill>
                  <a:schemeClr val="lt1"/>
                </a:solidFill>
              </a:rPr>
              <a:t>$277 </a:t>
            </a:r>
            <a:r>
              <a:rPr lang="en" sz="600" b="1">
                <a:solidFill>
                  <a:schemeClr val="lt1"/>
                </a:solidFill>
              </a:rPr>
              <a:t>(2050)</a:t>
            </a:r>
            <a:endParaRPr sz="600" b="1">
              <a:solidFill>
                <a:schemeClr val="lt1"/>
              </a:solidFill>
            </a:endParaRPr>
          </a:p>
          <a:p>
            <a:pPr marL="0" marR="0" lvl="0" indent="0" algn="l" rtl="0">
              <a:spcBef>
                <a:spcPts val="0"/>
              </a:spcBef>
              <a:spcAft>
                <a:spcPts val="0"/>
              </a:spcAft>
              <a:buNone/>
            </a:pPr>
            <a:endParaRPr sz="600" b="1">
              <a:solidFill>
                <a:schemeClr val="lt1"/>
              </a:solidFill>
            </a:endParaRPr>
          </a:p>
        </p:txBody>
      </p:sp>
      <p:sp>
        <p:nvSpPr>
          <p:cNvPr id="390" name="Google Shape;390;p34"/>
          <p:cNvSpPr/>
          <p:nvPr/>
        </p:nvSpPr>
        <p:spPr>
          <a:xfrm>
            <a:off x="1721550" y="2396696"/>
            <a:ext cx="1239900" cy="789900"/>
          </a:xfrm>
          <a:prstGeom prst="rect">
            <a:avLst/>
          </a:prstGeom>
          <a:solidFill>
            <a:srgbClr val="3F5929"/>
          </a:solidFill>
          <a:ln w="9525" cap="flat" cmpd="sng">
            <a:solidFill>
              <a:srgbClr val="3F592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rPr>
              <a:t>NZ sea level rise</a:t>
            </a:r>
            <a:endParaRPr sz="900" b="1">
              <a:solidFill>
                <a:schemeClr val="lt1"/>
              </a:solidFill>
            </a:endParaRPr>
          </a:p>
          <a:p>
            <a:pPr marL="0" lvl="0" indent="0" algn="l" rtl="0">
              <a:spcBef>
                <a:spcPts val="0"/>
              </a:spcBef>
              <a:spcAft>
                <a:spcPts val="0"/>
              </a:spcAft>
              <a:buClr>
                <a:schemeClr val="dk1"/>
              </a:buClr>
              <a:buSzPts val="1100"/>
              <a:buFont typeface="Arial"/>
              <a:buNone/>
            </a:pPr>
            <a:endParaRPr sz="300" b="1">
              <a:solidFill>
                <a:schemeClr val="lt1"/>
              </a:solidFill>
            </a:endParaRPr>
          </a:p>
          <a:p>
            <a:pPr marL="0" marR="0" lvl="0" indent="0" algn="l" rtl="0">
              <a:spcBef>
                <a:spcPts val="0"/>
              </a:spcBef>
              <a:spcAft>
                <a:spcPts val="0"/>
              </a:spcAft>
              <a:buClr>
                <a:schemeClr val="dk1"/>
              </a:buClr>
              <a:buSzPts val="1100"/>
              <a:buFont typeface="Arial"/>
              <a:buNone/>
            </a:pPr>
            <a:r>
              <a:rPr lang="en" sz="2000" b="1">
                <a:solidFill>
                  <a:schemeClr val="lt1"/>
                </a:solidFill>
              </a:rPr>
              <a:t>0.2m</a:t>
            </a:r>
            <a:endParaRPr sz="2000" b="1">
              <a:solidFill>
                <a:schemeClr val="lt1"/>
              </a:solidFill>
            </a:endParaRPr>
          </a:p>
          <a:p>
            <a:pPr marL="0" lvl="0" indent="0" algn="l" rtl="0">
              <a:spcBef>
                <a:spcPts val="0"/>
              </a:spcBef>
              <a:spcAft>
                <a:spcPts val="0"/>
              </a:spcAft>
              <a:buClr>
                <a:schemeClr val="dk1"/>
              </a:buClr>
              <a:buSzPts val="1100"/>
              <a:buFont typeface="Arial"/>
              <a:buNone/>
            </a:pPr>
            <a:endParaRPr sz="600" b="1">
              <a:solidFill>
                <a:schemeClr val="lt1"/>
              </a:solidFill>
            </a:endParaRPr>
          </a:p>
          <a:p>
            <a:pPr marL="0" lvl="0" indent="0" algn="l" rtl="0">
              <a:spcBef>
                <a:spcPts val="0"/>
              </a:spcBef>
              <a:spcAft>
                <a:spcPts val="0"/>
              </a:spcAft>
              <a:buClr>
                <a:schemeClr val="dk1"/>
              </a:buClr>
              <a:buSzPts val="1100"/>
              <a:buFont typeface="Arial"/>
              <a:buNone/>
            </a:pPr>
            <a:r>
              <a:rPr lang="en" sz="600" b="1">
                <a:solidFill>
                  <a:schemeClr val="lt1"/>
                </a:solidFill>
              </a:rPr>
              <a:t>For 2050 relative to 2005</a:t>
            </a:r>
            <a:endParaRPr sz="600" b="1">
              <a:solidFill>
                <a:schemeClr val="lt1"/>
              </a:solidFill>
            </a:endParaRPr>
          </a:p>
        </p:txBody>
      </p:sp>
      <p:sp>
        <p:nvSpPr>
          <p:cNvPr id="391" name="Google Shape;391;p34"/>
          <p:cNvSpPr/>
          <p:nvPr/>
        </p:nvSpPr>
        <p:spPr>
          <a:xfrm>
            <a:off x="3297200" y="1537075"/>
            <a:ext cx="1239900" cy="789900"/>
          </a:xfrm>
          <a:prstGeom prst="rect">
            <a:avLst/>
          </a:prstGeom>
          <a:solidFill>
            <a:srgbClr val="B7DDF7"/>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rgbClr val="0C466F"/>
                </a:solidFill>
              </a:rPr>
              <a:t>Increase in global temp</a:t>
            </a:r>
            <a:endParaRPr sz="900" b="1">
              <a:solidFill>
                <a:srgbClr val="0C466F"/>
              </a:solidFill>
            </a:endParaRPr>
          </a:p>
          <a:p>
            <a:pPr marL="0" marR="0" lvl="0" indent="0" algn="l" rtl="0">
              <a:spcBef>
                <a:spcPts val="0"/>
              </a:spcBef>
              <a:spcAft>
                <a:spcPts val="0"/>
              </a:spcAft>
              <a:buClr>
                <a:schemeClr val="dk1"/>
              </a:buClr>
              <a:buSzPts val="1100"/>
              <a:buFont typeface="Arial"/>
              <a:buNone/>
            </a:pPr>
            <a:r>
              <a:rPr lang="en" sz="2000" b="1">
                <a:solidFill>
                  <a:srgbClr val="0C466F"/>
                </a:solidFill>
              </a:rPr>
              <a:t>2.0°C</a:t>
            </a:r>
            <a:endParaRPr sz="600" b="1">
              <a:solidFill>
                <a:srgbClr val="0C466F"/>
              </a:solidFill>
            </a:endParaRPr>
          </a:p>
          <a:p>
            <a:pPr marL="0" lvl="0" indent="0" algn="l" rtl="0">
              <a:spcBef>
                <a:spcPts val="0"/>
              </a:spcBef>
              <a:spcAft>
                <a:spcPts val="0"/>
              </a:spcAft>
              <a:buClr>
                <a:schemeClr val="dk1"/>
              </a:buClr>
              <a:buSzPts val="1100"/>
              <a:buFont typeface="Arial"/>
              <a:buNone/>
            </a:pPr>
            <a:r>
              <a:rPr lang="en" sz="600" b="1">
                <a:solidFill>
                  <a:srgbClr val="0C466F"/>
                </a:solidFill>
              </a:rPr>
              <a:t>Compared to pre-industrial</a:t>
            </a:r>
            <a:endParaRPr sz="1000" b="1">
              <a:solidFill>
                <a:srgbClr val="0C466F"/>
              </a:solidFill>
            </a:endParaRPr>
          </a:p>
        </p:txBody>
      </p:sp>
      <p:sp>
        <p:nvSpPr>
          <p:cNvPr id="392" name="Google Shape;392;p34"/>
          <p:cNvSpPr/>
          <p:nvPr/>
        </p:nvSpPr>
        <p:spPr>
          <a:xfrm>
            <a:off x="4606900" y="1537075"/>
            <a:ext cx="1239900" cy="789900"/>
          </a:xfrm>
          <a:prstGeom prst="rect">
            <a:avLst/>
          </a:prstGeom>
          <a:solidFill>
            <a:srgbClr val="B7DDF7"/>
          </a:solidFill>
          <a:ln w="9525" cap="flat" cmpd="sng">
            <a:solidFill>
              <a:srgbClr val="B7DDF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0C466F"/>
                </a:solidFill>
              </a:rPr>
              <a:t>NZ population</a:t>
            </a:r>
            <a:endParaRPr sz="900" b="1">
              <a:solidFill>
                <a:srgbClr val="0C466F"/>
              </a:solidFill>
            </a:endParaRPr>
          </a:p>
          <a:p>
            <a:pPr marL="0" lvl="0" indent="0" algn="l" rtl="0">
              <a:spcBef>
                <a:spcPts val="0"/>
              </a:spcBef>
              <a:spcAft>
                <a:spcPts val="0"/>
              </a:spcAft>
              <a:buClr>
                <a:schemeClr val="dk1"/>
              </a:buClr>
              <a:buSzPts val="1100"/>
              <a:buFont typeface="Arial"/>
              <a:buNone/>
            </a:pPr>
            <a:endParaRPr sz="900" b="1">
              <a:solidFill>
                <a:srgbClr val="0C466F"/>
              </a:solidFill>
            </a:endParaRPr>
          </a:p>
          <a:p>
            <a:pPr marL="0" marR="0" lvl="0" indent="0" algn="l" rtl="0">
              <a:spcBef>
                <a:spcPts val="0"/>
              </a:spcBef>
              <a:spcAft>
                <a:spcPts val="0"/>
              </a:spcAft>
              <a:buClr>
                <a:schemeClr val="dk1"/>
              </a:buClr>
              <a:buSzPts val="1100"/>
              <a:buFont typeface="Arial"/>
              <a:buNone/>
            </a:pPr>
            <a:r>
              <a:rPr lang="en" sz="2000" b="1">
                <a:solidFill>
                  <a:srgbClr val="0C466F"/>
                </a:solidFill>
              </a:rPr>
              <a:t>+22%</a:t>
            </a:r>
            <a:endParaRPr sz="600" b="1">
              <a:solidFill>
                <a:srgbClr val="0C466F"/>
              </a:solidFill>
            </a:endParaRPr>
          </a:p>
          <a:p>
            <a:pPr marL="0" lvl="0" indent="0" algn="l" rtl="0">
              <a:spcBef>
                <a:spcPts val="0"/>
              </a:spcBef>
              <a:spcAft>
                <a:spcPts val="0"/>
              </a:spcAft>
              <a:buClr>
                <a:schemeClr val="dk1"/>
              </a:buClr>
              <a:buSzPts val="1100"/>
              <a:buFont typeface="Arial"/>
              <a:buNone/>
            </a:pPr>
            <a:r>
              <a:rPr lang="en" sz="600" b="1">
                <a:solidFill>
                  <a:srgbClr val="0C466F"/>
                </a:solidFill>
              </a:rPr>
              <a:t>Compared to 2020</a:t>
            </a:r>
            <a:endParaRPr sz="1000" b="1">
              <a:solidFill>
                <a:srgbClr val="0C466F"/>
              </a:solidFill>
            </a:endParaRPr>
          </a:p>
        </p:txBody>
      </p:sp>
      <p:sp>
        <p:nvSpPr>
          <p:cNvPr id="393" name="Google Shape;393;p34"/>
          <p:cNvSpPr/>
          <p:nvPr/>
        </p:nvSpPr>
        <p:spPr>
          <a:xfrm>
            <a:off x="3297200" y="2396696"/>
            <a:ext cx="1239900" cy="789900"/>
          </a:xfrm>
          <a:prstGeom prst="rect">
            <a:avLst/>
          </a:prstGeom>
          <a:solidFill>
            <a:srgbClr val="0C466F"/>
          </a:solidFill>
          <a:ln w="9525" cap="flat" cmpd="sng">
            <a:solidFill>
              <a:srgbClr val="3F592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rPr>
              <a:t>Per tonne carbon price (NZD)</a:t>
            </a:r>
            <a:endParaRPr sz="900" b="1">
              <a:solidFill>
                <a:schemeClr val="lt1"/>
              </a:solidFill>
            </a:endParaRPr>
          </a:p>
          <a:p>
            <a:pPr marL="0" lvl="0" indent="0" algn="l" rtl="0">
              <a:spcBef>
                <a:spcPts val="0"/>
              </a:spcBef>
              <a:spcAft>
                <a:spcPts val="0"/>
              </a:spcAft>
              <a:buNone/>
            </a:pPr>
            <a:endParaRPr sz="500" b="1">
              <a:solidFill>
                <a:schemeClr val="lt1"/>
              </a:solidFill>
            </a:endParaRPr>
          </a:p>
          <a:p>
            <a:pPr marL="0" marR="0" lvl="0" indent="0" algn="l" rtl="0">
              <a:spcBef>
                <a:spcPts val="0"/>
              </a:spcBef>
              <a:spcAft>
                <a:spcPts val="0"/>
              </a:spcAft>
              <a:buNone/>
            </a:pPr>
            <a:r>
              <a:rPr lang="en" sz="2000" b="1">
                <a:solidFill>
                  <a:schemeClr val="lt1"/>
                </a:solidFill>
              </a:rPr>
              <a:t>$369 </a:t>
            </a:r>
            <a:r>
              <a:rPr lang="en" sz="600" b="1">
                <a:solidFill>
                  <a:schemeClr val="lt1"/>
                </a:solidFill>
              </a:rPr>
              <a:t>(2050)</a:t>
            </a:r>
            <a:endParaRPr sz="600" b="1">
              <a:solidFill>
                <a:schemeClr val="lt1"/>
              </a:solidFill>
            </a:endParaRPr>
          </a:p>
        </p:txBody>
      </p:sp>
      <p:sp>
        <p:nvSpPr>
          <p:cNvPr id="394" name="Google Shape;394;p34"/>
          <p:cNvSpPr/>
          <p:nvPr/>
        </p:nvSpPr>
        <p:spPr>
          <a:xfrm>
            <a:off x="4606900" y="2396696"/>
            <a:ext cx="1239900" cy="789900"/>
          </a:xfrm>
          <a:prstGeom prst="rect">
            <a:avLst/>
          </a:prstGeom>
          <a:solidFill>
            <a:srgbClr val="0C466F"/>
          </a:solidFill>
          <a:ln w="9525" cap="flat" cmpd="sng">
            <a:solidFill>
              <a:srgbClr val="3F592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chemeClr val="lt1"/>
                </a:solidFill>
              </a:rPr>
              <a:t>NZ sea level rise</a:t>
            </a:r>
            <a:endParaRPr sz="900" b="1">
              <a:solidFill>
                <a:schemeClr val="lt1"/>
              </a:solidFill>
            </a:endParaRPr>
          </a:p>
          <a:p>
            <a:pPr marL="0" lvl="0" indent="0" algn="l" rtl="0">
              <a:spcBef>
                <a:spcPts val="0"/>
              </a:spcBef>
              <a:spcAft>
                <a:spcPts val="0"/>
              </a:spcAft>
              <a:buClr>
                <a:schemeClr val="dk1"/>
              </a:buClr>
              <a:buSzPts val="1100"/>
              <a:buFont typeface="Arial"/>
              <a:buNone/>
            </a:pPr>
            <a:endParaRPr sz="300" b="1">
              <a:solidFill>
                <a:schemeClr val="lt1"/>
              </a:solidFill>
            </a:endParaRPr>
          </a:p>
          <a:p>
            <a:pPr marL="0" marR="0" lvl="0" indent="0" algn="l" rtl="0">
              <a:spcBef>
                <a:spcPts val="0"/>
              </a:spcBef>
              <a:spcAft>
                <a:spcPts val="0"/>
              </a:spcAft>
              <a:buClr>
                <a:schemeClr val="dk1"/>
              </a:buClr>
              <a:buSzPts val="1100"/>
              <a:buFont typeface="Arial"/>
              <a:buNone/>
            </a:pPr>
            <a:r>
              <a:rPr lang="en" sz="2000" b="1">
                <a:solidFill>
                  <a:schemeClr val="lt1"/>
                </a:solidFill>
              </a:rPr>
              <a:t>0.22m</a:t>
            </a:r>
            <a:endParaRPr sz="2000" b="1">
              <a:solidFill>
                <a:schemeClr val="lt1"/>
              </a:solidFill>
            </a:endParaRPr>
          </a:p>
          <a:p>
            <a:pPr marL="0" lvl="0" indent="0" algn="l" rtl="0">
              <a:spcBef>
                <a:spcPts val="0"/>
              </a:spcBef>
              <a:spcAft>
                <a:spcPts val="0"/>
              </a:spcAft>
              <a:buClr>
                <a:schemeClr val="dk1"/>
              </a:buClr>
              <a:buSzPts val="1100"/>
              <a:buFont typeface="Arial"/>
              <a:buNone/>
            </a:pPr>
            <a:endParaRPr sz="600" b="1">
              <a:solidFill>
                <a:schemeClr val="lt1"/>
              </a:solidFill>
            </a:endParaRPr>
          </a:p>
          <a:p>
            <a:pPr marL="0" lvl="0" indent="0" algn="l" rtl="0">
              <a:spcBef>
                <a:spcPts val="0"/>
              </a:spcBef>
              <a:spcAft>
                <a:spcPts val="0"/>
              </a:spcAft>
              <a:buClr>
                <a:schemeClr val="dk1"/>
              </a:buClr>
              <a:buSzPts val="1100"/>
              <a:buFont typeface="Arial"/>
              <a:buNone/>
            </a:pPr>
            <a:r>
              <a:rPr lang="en" sz="600" b="1">
                <a:solidFill>
                  <a:schemeClr val="lt1"/>
                </a:solidFill>
              </a:rPr>
              <a:t>For 2050 relative to 2005</a:t>
            </a:r>
            <a:endParaRPr sz="600" b="1">
              <a:solidFill>
                <a:schemeClr val="lt1"/>
              </a:solidFill>
            </a:endParaRPr>
          </a:p>
        </p:txBody>
      </p:sp>
      <p:sp>
        <p:nvSpPr>
          <p:cNvPr id="395" name="Google Shape;395;p34"/>
          <p:cNvSpPr/>
          <p:nvPr/>
        </p:nvSpPr>
        <p:spPr>
          <a:xfrm>
            <a:off x="6182550" y="1537075"/>
            <a:ext cx="1239900" cy="789900"/>
          </a:xfrm>
          <a:prstGeom prst="rect">
            <a:avLst/>
          </a:prstGeom>
          <a:solidFill>
            <a:srgbClr val="B7994D"/>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chemeClr val="lt1"/>
                </a:solidFill>
              </a:rPr>
              <a:t>Increase in global temp</a:t>
            </a:r>
            <a:endParaRPr sz="900" b="1">
              <a:solidFill>
                <a:schemeClr val="lt1"/>
              </a:solidFill>
            </a:endParaRPr>
          </a:p>
          <a:p>
            <a:pPr marL="0" marR="0" lvl="0" indent="0" algn="l" rtl="0">
              <a:spcBef>
                <a:spcPts val="0"/>
              </a:spcBef>
              <a:spcAft>
                <a:spcPts val="0"/>
              </a:spcAft>
              <a:buClr>
                <a:schemeClr val="dk1"/>
              </a:buClr>
              <a:buSzPts val="1100"/>
              <a:buFont typeface="Arial"/>
              <a:buNone/>
            </a:pPr>
            <a:r>
              <a:rPr lang="en" sz="2000" b="1">
                <a:solidFill>
                  <a:schemeClr val="lt1"/>
                </a:solidFill>
              </a:rPr>
              <a:t>2.5°C</a:t>
            </a:r>
            <a:endParaRPr sz="600" b="1">
              <a:solidFill>
                <a:schemeClr val="lt1"/>
              </a:solidFill>
            </a:endParaRPr>
          </a:p>
          <a:p>
            <a:pPr marL="0" lvl="0" indent="0" algn="l" rtl="0">
              <a:spcBef>
                <a:spcPts val="0"/>
              </a:spcBef>
              <a:spcAft>
                <a:spcPts val="0"/>
              </a:spcAft>
              <a:buClr>
                <a:schemeClr val="dk1"/>
              </a:buClr>
              <a:buSzPts val="1100"/>
              <a:buFont typeface="Arial"/>
              <a:buNone/>
            </a:pPr>
            <a:r>
              <a:rPr lang="en" sz="600" b="1">
                <a:solidFill>
                  <a:schemeClr val="lt1"/>
                </a:solidFill>
              </a:rPr>
              <a:t>Compared to pre-industrial</a:t>
            </a:r>
            <a:endParaRPr sz="1000" b="1">
              <a:solidFill>
                <a:schemeClr val="lt1"/>
              </a:solidFill>
            </a:endParaRPr>
          </a:p>
        </p:txBody>
      </p:sp>
      <p:sp>
        <p:nvSpPr>
          <p:cNvPr id="396" name="Google Shape;396;p34"/>
          <p:cNvSpPr/>
          <p:nvPr/>
        </p:nvSpPr>
        <p:spPr>
          <a:xfrm>
            <a:off x="7492250" y="1537075"/>
            <a:ext cx="1239900" cy="789900"/>
          </a:xfrm>
          <a:prstGeom prst="rect">
            <a:avLst/>
          </a:prstGeom>
          <a:solidFill>
            <a:srgbClr val="B7994D"/>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chemeClr val="lt1"/>
                </a:solidFill>
              </a:rPr>
              <a:t>NZ population</a:t>
            </a:r>
            <a:endParaRPr sz="900" b="1">
              <a:solidFill>
                <a:schemeClr val="lt1"/>
              </a:solidFill>
            </a:endParaRPr>
          </a:p>
          <a:p>
            <a:pPr marL="0" lvl="0" indent="0" algn="l" rtl="0">
              <a:spcBef>
                <a:spcPts val="0"/>
              </a:spcBef>
              <a:spcAft>
                <a:spcPts val="0"/>
              </a:spcAft>
              <a:buClr>
                <a:schemeClr val="dk1"/>
              </a:buClr>
              <a:buSzPts val="1100"/>
              <a:buFont typeface="Arial"/>
              <a:buNone/>
            </a:pPr>
            <a:endParaRPr sz="900" b="1">
              <a:solidFill>
                <a:schemeClr val="lt1"/>
              </a:solidFill>
            </a:endParaRPr>
          </a:p>
          <a:p>
            <a:pPr marL="0" marR="0" lvl="0" indent="0" algn="l" rtl="0">
              <a:spcBef>
                <a:spcPts val="0"/>
              </a:spcBef>
              <a:spcAft>
                <a:spcPts val="0"/>
              </a:spcAft>
              <a:buClr>
                <a:schemeClr val="dk1"/>
              </a:buClr>
              <a:buSzPts val="1100"/>
              <a:buFont typeface="Arial"/>
              <a:buNone/>
            </a:pPr>
            <a:r>
              <a:rPr lang="en" sz="2000" b="1">
                <a:solidFill>
                  <a:schemeClr val="lt1"/>
                </a:solidFill>
              </a:rPr>
              <a:t>+26%</a:t>
            </a:r>
            <a:endParaRPr sz="600" b="1">
              <a:solidFill>
                <a:schemeClr val="lt1"/>
              </a:solidFill>
            </a:endParaRPr>
          </a:p>
          <a:p>
            <a:pPr marL="0" lvl="0" indent="0" algn="l" rtl="0">
              <a:spcBef>
                <a:spcPts val="0"/>
              </a:spcBef>
              <a:spcAft>
                <a:spcPts val="0"/>
              </a:spcAft>
              <a:buClr>
                <a:schemeClr val="dk1"/>
              </a:buClr>
              <a:buSzPts val="1100"/>
              <a:buFont typeface="Arial"/>
              <a:buNone/>
            </a:pPr>
            <a:r>
              <a:rPr lang="en" sz="600" b="1">
                <a:solidFill>
                  <a:schemeClr val="lt1"/>
                </a:solidFill>
              </a:rPr>
              <a:t>Compared to 2020</a:t>
            </a:r>
            <a:endParaRPr sz="1000" b="1">
              <a:solidFill>
                <a:schemeClr val="lt1"/>
              </a:solidFill>
            </a:endParaRPr>
          </a:p>
        </p:txBody>
      </p:sp>
      <p:sp>
        <p:nvSpPr>
          <p:cNvPr id="397" name="Google Shape;397;p34"/>
          <p:cNvSpPr/>
          <p:nvPr/>
        </p:nvSpPr>
        <p:spPr>
          <a:xfrm>
            <a:off x="6182550" y="2396696"/>
            <a:ext cx="1239900" cy="789900"/>
          </a:xfrm>
          <a:prstGeom prst="rect">
            <a:avLst/>
          </a:prstGeom>
          <a:solidFill>
            <a:srgbClr val="826B3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rPr>
              <a:t>Per tonne carbon price (NZD)</a:t>
            </a:r>
            <a:endParaRPr sz="900" b="1">
              <a:solidFill>
                <a:schemeClr val="lt1"/>
              </a:solidFill>
            </a:endParaRPr>
          </a:p>
          <a:p>
            <a:pPr marL="0" lvl="0" indent="0" algn="l" rtl="0">
              <a:spcBef>
                <a:spcPts val="0"/>
              </a:spcBef>
              <a:spcAft>
                <a:spcPts val="0"/>
              </a:spcAft>
              <a:buNone/>
            </a:pPr>
            <a:endParaRPr sz="600" b="1">
              <a:solidFill>
                <a:schemeClr val="lt1"/>
              </a:solidFill>
            </a:endParaRPr>
          </a:p>
          <a:p>
            <a:pPr marL="0" marR="0" lvl="0" indent="0" algn="l" rtl="0">
              <a:spcBef>
                <a:spcPts val="0"/>
              </a:spcBef>
              <a:spcAft>
                <a:spcPts val="0"/>
              </a:spcAft>
              <a:buNone/>
            </a:pPr>
            <a:r>
              <a:rPr lang="en" sz="2000" b="1">
                <a:solidFill>
                  <a:schemeClr val="lt1"/>
                </a:solidFill>
              </a:rPr>
              <a:t>$35 </a:t>
            </a:r>
            <a:r>
              <a:rPr lang="en" sz="600" b="1">
                <a:solidFill>
                  <a:schemeClr val="lt1"/>
                </a:solidFill>
              </a:rPr>
              <a:t>(2050)</a:t>
            </a:r>
            <a:endParaRPr sz="600" b="1">
              <a:solidFill>
                <a:schemeClr val="lt1"/>
              </a:solidFill>
            </a:endParaRPr>
          </a:p>
        </p:txBody>
      </p:sp>
      <p:sp>
        <p:nvSpPr>
          <p:cNvPr id="398" name="Google Shape;398;p34"/>
          <p:cNvSpPr/>
          <p:nvPr/>
        </p:nvSpPr>
        <p:spPr>
          <a:xfrm>
            <a:off x="7492250" y="2396696"/>
            <a:ext cx="1239900" cy="789900"/>
          </a:xfrm>
          <a:prstGeom prst="rect">
            <a:avLst/>
          </a:prstGeom>
          <a:solidFill>
            <a:srgbClr val="826B34"/>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b="1">
                <a:solidFill>
                  <a:schemeClr val="lt1"/>
                </a:solidFill>
              </a:rPr>
              <a:t>NZ sea level rise</a:t>
            </a:r>
            <a:endParaRPr sz="900" b="1">
              <a:solidFill>
                <a:schemeClr val="lt1"/>
              </a:solidFill>
            </a:endParaRPr>
          </a:p>
          <a:p>
            <a:pPr marL="0" lvl="0" indent="0" algn="l" rtl="0">
              <a:spcBef>
                <a:spcPts val="0"/>
              </a:spcBef>
              <a:spcAft>
                <a:spcPts val="0"/>
              </a:spcAft>
              <a:buClr>
                <a:schemeClr val="dk1"/>
              </a:buClr>
              <a:buSzPts val="1100"/>
              <a:buFont typeface="Arial"/>
              <a:buNone/>
            </a:pPr>
            <a:endParaRPr sz="300" b="1">
              <a:solidFill>
                <a:schemeClr val="lt1"/>
              </a:solidFill>
            </a:endParaRPr>
          </a:p>
          <a:p>
            <a:pPr marL="0" marR="0" lvl="0" indent="0" algn="l" rtl="0">
              <a:spcBef>
                <a:spcPts val="0"/>
              </a:spcBef>
              <a:spcAft>
                <a:spcPts val="0"/>
              </a:spcAft>
              <a:buClr>
                <a:schemeClr val="dk1"/>
              </a:buClr>
              <a:buSzPts val="1100"/>
              <a:buFont typeface="Arial"/>
              <a:buNone/>
            </a:pPr>
            <a:r>
              <a:rPr lang="en" sz="2000" b="1">
                <a:solidFill>
                  <a:schemeClr val="lt1"/>
                </a:solidFill>
              </a:rPr>
              <a:t>0.32m</a:t>
            </a:r>
            <a:endParaRPr sz="2000" b="1">
              <a:solidFill>
                <a:schemeClr val="lt1"/>
              </a:solidFill>
            </a:endParaRPr>
          </a:p>
          <a:p>
            <a:pPr marL="0" lvl="0" indent="0" algn="l" rtl="0">
              <a:spcBef>
                <a:spcPts val="0"/>
              </a:spcBef>
              <a:spcAft>
                <a:spcPts val="0"/>
              </a:spcAft>
              <a:buClr>
                <a:schemeClr val="dk1"/>
              </a:buClr>
              <a:buSzPts val="1100"/>
              <a:buFont typeface="Arial"/>
              <a:buNone/>
            </a:pPr>
            <a:endParaRPr sz="600" b="1">
              <a:solidFill>
                <a:schemeClr val="lt1"/>
              </a:solidFill>
            </a:endParaRPr>
          </a:p>
          <a:p>
            <a:pPr marL="0" lvl="0" indent="0" algn="l" rtl="0">
              <a:spcBef>
                <a:spcPts val="0"/>
              </a:spcBef>
              <a:spcAft>
                <a:spcPts val="0"/>
              </a:spcAft>
              <a:buClr>
                <a:schemeClr val="dk1"/>
              </a:buClr>
              <a:buSzPts val="1100"/>
              <a:buFont typeface="Arial"/>
              <a:buNone/>
            </a:pPr>
            <a:r>
              <a:rPr lang="en" sz="600" b="1">
                <a:solidFill>
                  <a:schemeClr val="lt1"/>
                </a:solidFill>
              </a:rPr>
              <a:t>For 2050 relative to 2005</a:t>
            </a:r>
            <a:endParaRPr sz="600" b="1">
              <a:solidFill>
                <a:schemeClr val="lt1"/>
              </a:solidFill>
            </a:endParaRPr>
          </a:p>
        </p:txBody>
      </p:sp>
      <p:sp>
        <p:nvSpPr>
          <p:cNvPr id="399" name="Google Shape;399;p34"/>
          <p:cNvSpPr/>
          <p:nvPr/>
        </p:nvSpPr>
        <p:spPr>
          <a:xfrm>
            <a:off x="411850" y="3256325"/>
            <a:ext cx="1239900" cy="789900"/>
          </a:xfrm>
          <a:prstGeom prst="rect">
            <a:avLst/>
          </a:prstGeom>
          <a:solidFill>
            <a:srgbClr val="8AAB6E"/>
          </a:solidFill>
          <a:ln w="9525" cap="flat" cmpd="sng">
            <a:solidFill>
              <a:srgbClr val="8AAB6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rPr>
              <a:t>NZ extreme heat</a:t>
            </a:r>
            <a:endParaRPr sz="900" b="1">
              <a:solidFill>
                <a:schemeClr val="lt1"/>
              </a:solidFill>
            </a:endParaRPr>
          </a:p>
          <a:p>
            <a:pPr marL="0" marR="0" lvl="0" indent="0" algn="l" rtl="0">
              <a:spcBef>
                <a:spcPts val="0"/>
              </a:spcBef>
              <a:spcAft>
                <a:spcPts val="0"/>
              </a:spcAft>
              <a:buNone/>
            </a:pPr>
            <a:r>
              <a:rPr lang="en" sz="2000" b="1">
                <a:solidFill>
                  <a:schemeClr val="lt1"/>
                </a:solidFill>
              </a:rPr>
              <a:t>+15 days</a:t>
            </a:r>
            <a:endParaRPr sz="2000" b="1">
              <a:solidFill>
                <a:schemeClr val="lt1"/>
              </a:solidFill>
            </a:endParaRPr>
          </a:p>
          <a:p>
            <a:pPr marL="0" lvl="0" indent="0" algn="l" rtl="0">
              <a:spcBef>
                <a:spcPts val="0"/>
              </a:spcBef>
              <a:spcAft>
                <a:spcPts val="0"/>
              </a:spcAft>
              <a:buNone/>
            </a:pPr>
            <a:endParaRPr sz="600" b="1">
              <a:solidFill>
                <a:schemeClr val="lt1"/>
              </a:solidFill>
            </a:endParaRPr>
          </a:p>
          <a:p>
            <a:pPr marL="0" lvl="0" indent="0" algn="l" rtl="0">
              <a:spcBef>
                <a:spcPts val="0"/>
              </a:spcBef>
              <a:spcAft>
                <a:spcPts val="0"/>
              </a:spcAft>
              <a:buNone/>
            </a:pPr>
            <a:r>
              <a:rPr lang="en" sz="600" b="1">
                <a:solidFill>
                  <a:schemeClr val="lt1"/>
                </a:solidFill>
              </a:rPr>
              <a:t>For 2040 relative to 1990</a:t>
            </a:r>
            <a:endParaRPr sz="600" b="1">
              <a:solidFill>
                <a:schemeClr val="lt1"/>
              </a:solidFill>
            </a:endParaRPr>
          </a:p>
        </p:txBody>
      </p:sp>
      <p:sp>
        <p:nvSpPr>
          <p:cNvPr id="400" name="Google Shape;400;p34"/>
          <p:cNvSpPr/>
          <p:nvPr/>
        </p:nvSpPr>
        <p:spPr>
          <a:xfrm>
            <a:off x="1721550" y="3256325"/>
            <a:ext cx="1239900" cy="789900"/>
          </a:xfrm>
          <a:prstGeom prst="rect">
            <a:avLst/>
          </a:prstGeom>
          <a:solidFill>
            <a:srgbClr val="8AAB6E"/>
          </a:solidFill>
          <a:ln w="9525" cap="flat" cmpd="sng">
            <a:solidFill>
              <a:srgbClr val="8AAB6E"/>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 sz="900" b="1">
                <a:solidFill>
                  <a:schemeClr val="lt1"/>
                </a:solidFill>
              </a:rPr>
              <a:t>NZ extreme rainfall</a:t>
            </a:r>
            <a:endParaRPr sz="900" b="1">
              <a:solidFill>
                <a:schemeClr val="lt1"/>
              </a:solidFill>
            </a:endParaRPr>
          </a:p>
          <a:p>
            <a:pPr marL="0" marR="0" lvl="0" indent="0" algn="l" rtl="0">
              <a:spcBef>
                <a:spcPts val="0"/>
              </a:spcBef>
              <a:spcAft>
                <a:spcPts val="0"/>
              </a:spcAft>
              <a:buNone/>
            </a:pPr>
            <a:r>
              <a:rPr lang="en" sz="2000" b="1">
                <a:solidFill>
                  <a:schemeClr val="lt1"/>
                </a:solidFill>
              </a:rPr>
              <a:t>+15%</a:t>
            </a:r>
            <a:endParaRPr sz="2000" b="1">
              <a:solidFill>
                <a:schemeClr val="lt1"/>
              </a:solidFill>
            </a:endParaRPr>
          </a:p>
          <a:p>
            <a:pPr marL="0" lvl="0" indent="0" algn="l" rtl="0">
              <a:spcBef>
                <a:spcPts val="0"/>
              </a:spcBef>
              <a:spcAft>
                <a:spcPts val="0"/>
              </a:spcAft>
              <a:buNone/>
            </a:pPr>
            <a:endParaRPr sz="600" b="1">
              <a:solidFill>
                <a:schemeClr val="lt1"/>
              </a:solidFill>
            </a:endParaRPr>
          </a:p>
          <a:p>
            <a:pPr marL="0" lvl="0" indent="0" algn="l" rtl="0">
              <a:spcBef>
                <a:spcPts val="0"/>
              </a:spcBef>
              <a:spcAft>
                <a:spcPts val="0"/>
              </a:spcAft>
              <a:buNone/>
            </a:pPr>
            <a:r>
              <a:rPr lang="en" sz="600" b="1">
                <a:solidFill>
                  <a:schemeClr val="lt1"/>
                </a:solidFill>
              </a:rPr>
              <a:t>For 2040 relative to 1990</a:t>
            </a:r>
            <a:endParaRPr sz="600" b="1">
              <a:solidFill>
                <a:schemeClr val="lt1"/>
              </a:solidFill>
            </a:endParaRPr>
          </a:p>
        </p:txBody>
      </p:sp>
      <p:sp>
        <p:nvSpPr>
          <p:cNvPr id="401" name="Google Shape;401;p34"/>
          <p:cNvSpPr/>
          <p:nvPr/>
        </p:nvSpPr>
        <p:spPr>
          <a:xfrm>
            <a:off x="3297200" y="3256325"/>
            <a:ext cx="1239900" cy="789900"/>
          </a:xfrm>
          <a:prstGeom prst="rect">
            <a:avLst/>
          </a:prstGeom>
          <a:solidFill>
            <a:srgbClr val="B7DDF7"/>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rgbClr val="0C466F"/>
                </a:solidFill>
              </a:rPr>
              <a:t>NZ extreme heat</a:t>
            </a:r>
            <a:endParaRPr sz="900" b="1">
              <a:solidFill>
                <a:srgbClr val="0C466F"/>
              </a:solidFill>
            </a:endParaRPr>
          </a:p>
          <a:p>
            <a:pPr marL="0" marR="0" lvl="0" indent="0" algn="l" rtl="0">
              <a:spcBef>
                <a:spcPts val="0"/>
              </a:spcBef>
              <a:spcAft>
                <a:spcPts val="0"/>
              </a:spcAft>
              <a:buNone/>
            </a:pPr>
            <a:r>
              <a:rPr lang="en" sz="2000" b="1">
                <a:solidFill>
                  <a:srgbClr val="0C466F"/>
                </a:solidFill>
              </a:rPr>
              <a:t>+20 days</a:t>
            </a:r>
            <a:endParaRPr sz="2000" b="1">
              <a:solidFill>
                <a:srgbClr val="0C466F"/>
              </a:solidFill>
            </a:endParaRPr>
          </a:p>
          <a:p>
            <a:pPr marL="0" lvl="0" indent="0" algn="l" rtl="0">
              <a:spcBef>
                <a:spcPts val="0"/>
              </a:spcBef>
              <a:spcAft>
                <a:spcPts val="0"/>
              </a:spcAft>
              <a:buNone/>
            </a:pPr>
            <a:endParaRPr sz="600" b="1">
              <a:solidFill>
                <a:srgbClr val="0C466F"/>
              </a:solidFill>
            </a:endParaRPr>
          </a:p>
          <a:p>
            <a:pPr marL="0" lvl="0" indent="0" algn="l" rtl="0">
              <a:spcBef>
                <a:spcPts val="0"/>
              </a:spcBef>
              <a:spcAft>
                <a:spcPts val="0"/>
              </a:spcAft>
              <a:buNone/>
            </a:pPr>
            <a:r>
              <a:rPr lang="en" sz="600" b="1">
                <a:solidFill>
                  <a:srgbClr val="0C466F"/>
                </a:solidFill>
              </a:rPr>
              <a:t>For 2040 relative to 1990</a:t>
            </a:r>
            <a:endParaRPr sz="600" b="1">
              <a:solidFill>
                <a:srgbClr val="0C466F"/>
              </a:solidFill>
            </a:endParaRPr>
          </a:p>
        </p:txBody>
      </p:sp>
      <p:sp>
        <p:nvSpPr>
          <p:cNvPr id="402" name="Google Shape;402;p34"/>
          <p:cNvSpPr/>
          <p:nvPr/>
        </p:nvSpPr>
        <p:spPr>
          <a:xfrm>
            <a:off x="4606900" y="3256325"/>
            <a:ext cx="1239900" cy="789900"/>
          </a:xfrm>
          <a:prstGeom prst="rect">
            <a:avLst/>
          </a:prstGeom>
          <a:solidFill>
            <a:srgbClr val="B7DDF7"/>
          </a:solidFill>
          <a:ln w="9525" cap="flat" cmpd="sng">
            <a:solidFill>
              <a:srgbClr val="B7DDF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 sz="900" b="1">
                <a:solidFill>
                  <a:srgbClr val="0C466F"/>
                </a:solidFill>
              </a:rPr>
              <a:t>NZ extreme rainfall</a:t>
            </a:r>
            <a:endParaRPr sz="900" b="1">
              <a:solidFill>
                <a:srgbClr val="0C466F"/>
              </a:solidFill>
            </a:endParaRPr>
          </a:p>
          <a:p>
            <a:pPr marL="0" marR="0" lvl="0" indent="0" algn="l" rtl="0">
              <a:spcBef>
                <a:spcPts val="0"/>
              </a:spcBef>
              <a:spcAft>
                <a:spcPts val="0"/>
              </a:spcAft>
              <a:buNone/>
            </a:pPr>
            <a:r>
              <a:rPr lang="en" sz="2000" b="1">
                <a:solidFill>
                  <a:srgbClr val="0C466F"/>
                </a:solidFill>
              </a:rPr>
              <a:t>+18%</a:t>
            </a:r>
            <a:endParaRPr sz="2000" b="1">
              <a:solidFill>
                <a:srgbClr val="0C466F"/>
              </a:solidFill>
            </a:endParaRPr>
          </a:p>
          <a:p>
            <a:pPr marL="0" lvl="0" indent="0" algn="l" rtl="0">
              <a:spcBef>
                <a:spcPts val="0"/>
              </a:spcBef>
              <a:spcAft>
                <a:spcPts val="0"/>
              </a:spcAft>
              <a:buNone/>
            </a:pPr>
            <a:endParaRPr sz="600" b="1">
              <a:solidFill>
                <a:srgbClr val="0C466F"/>
              </a:solidFill>
            </a:endParaRPr>
          </a:p>
          <a:p>
            <a:pPr marL="0" lvl="0" indent="0" algn="l" rtl="0">
              <a:spcBef>
                <a:spcPts val="0"/>
              </a:spcBef>
              <a:spcAft>
                <a:spcPts val="0"/>
              </a:spcAft>
              <a:buNone/>
            </a:pPr>
            <a:r>
              <a:rPr lang="en" sz="600" b="1">
                <a:solidFill>
                  <a:srgbClr val="0C466F"/>
                </a:solidFill>
              </a:rPr>
              <a:t>For 2040 relative to 1990</a:t>
            </a:r>
            <a:endParaRPr sz="600" b="1">
              <a:solidFill>
                <a:srgbClr val="0C466F"/>
              </a:solidFill>
            </a:endParaRPr>
          </a:p>
        </p:txBody>
      </p:sp>
      <p:sp>
        <p:nvSpPr>
          <p:cNvPr id="403" name="Google Shape;403;p34"/>
          <p:cNvSpPr/>
          <p:nvPr/>
        </p:nvSpPr>
        <p:spPr>
          <a:xfrm>
            <a:off x="6182550" y="3256325"/>
            <a:ext cx="1239900" cy="789900"/>
          </a:xfrm>
          <a:prstGeom prst="rect">
            <a:avLst/>
          </a:prstGeom>
          <a:solidFill>
            <a:srgbClr val="B7994D"/>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lt1"/>
                </a:solidFill>
              </a:rPr>
              <a:t>NZ extreme heat</a:t>
            </a:r>
            <a:endParaRPr sz="900" b="1">
              <a:solidFill>
                <a:schemeClr val="lt1"/>
              </a:solidFill>
            </a:endParaRPr>
          </a:p>
          <a:p>
            <a:pPr marL="0" marR="0" lvl="0" indent="0" algn="l" rtl="0">
              <a:spcBef>
                <a:spcPts val="0"/>
              </a:spcBef>
              <a:spcAft>
                <a:spcPts val="0"/>
              </a:spcAft>
              <a:buNone/>
            </a:pPr>
            <a:r>
              <a:rPr lang="en" sz="2000" b="1">
                <a:solidFill>
                  <a:schemeClr val="lt1"/>
                </a:solidFill>
              </a:rPr>
              <a:t>+30 days</a:t>
            </a:r>
            <a:endParaRPr sz="2000" b="1">
              <a:solidFill>
                <a:schemeClr val="lt1"/>
              </a:solidFill>
            </a:endParaRPr>
          </a:p>
          <a:p>
            <a:pPr marL="0" lvl="0" indent="0" algn="l" rtl="0">
              <a:spcBef>
                <a:spcPts val="0"/>
              </a:spcBef>
              <a:spcAft>
                <a:spcPts val="0"/>
              </a:spcAft>
              <a:buNone/>
            </a:pPr>
            <a:endParaRPr sz="600" b="1">
              <a:solidFill>
                <a:schemeClr val="lt1"/>
              </a:solidFill>
            </a:endParaRPr>
          </a:p>
          <a:p>
            <a:pPr marL="0" lvl="0" indent="0" algn="l" rtl="0">
              <a:spcBef>
                <a:spcPts val="0"/>
              </a:spcBef>
              <a:spcAft>
                <a:spcPts val="0"/>
              </a:spcAft>
              <a:buNone/>
            </a:pPr>
            <a:r>
              <a:rPr lang="en" sz="600" b="1">
                <a:solidFill>
                  <a:schemeClr val="lt1"/>
                </a:solidFill>
              </a:rPr>
              <a:t>For 2040 relative to 1990</a:t>
            </a:r>
            <a:endParaRPr sz="600" b="1">
              <a:solidFill>
                <a:schemeClr val="lt1"/>
              </a:solidFill>
            </a:endParaRPr>
          </a:p>
        </p:txBody>
      </p:sp>
      <p:sp>
        <p:nvSpPr>
          <p:cNvPr id="404" name="Google Shape;404;p34"/>
          <p:cNvSpPr/>
          <p:nvPr/>
        </p:nvSpPr>
        <p:spPr>
          <a:xfrm>
            <a:off x="7492250" y="3256325"/>
            <a:ext cx="1239900" cy="789900"/>
          </a:xfrm>
          <a:prstGeom prst="rect">
            <a:avLst/>
          </a:prstGeom>
          <a:solidFill>
            <a:srgbClr val="B7994D"/>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900" b="1">
                <a:solidFill>
                  <a:schemeClr val="lt1"/>
                </a:solidFill>
              </a:rPr>
              <a:t>NZ extreme rainfall</a:t>
            </a:r>
            <a:endParaRPr sz="900" b="1">
              <a:solidFill>
                <a:schemeClr val="lt1"/>
              </a:solidFill>
            </a:endParaRPr>
          </a:p>
          <a:p>
            <a:pPr marL="0" marR="0" lvl="0" indent="0" algn="l" rtl="0">
              <a:spcBef>
                <a:spcPts val="0"/>
              </a:spcBef>
              <a:spcAft>
                <a:spcPts val="0"/>
              </a:spcAft>
              <a:buNone/>
            </a:pPr>
            <a:r>
              <a:rPr lang="en" sz="2000" b="1">
                <a:solidFill>
                  <a:schemeClr val="lt1"/>
                </a:solidFill>
              </a:rPr>
              <a:t>+22%</a:t>
            </a:r>
            <a:endParaRPr sz="2000" b="1">
              <a:solidFill>
                <a:schemeClr val="lt1"/>
              </a:solidFill>
            </a:endParaRPr>
          </a:p>
          <a:p>
            <a:pPr marL="0" lvl="0" indent="0" algn="l" rtl="0">
              <a:spcBef>
                <a:spcPts val="0"/>
              </a:spcBef>
              <a:spcAft>
                <a:spcPts val="0"/>
              </a:spcAft>
              <a:buNone/>
            </a:pPr>
            <a:endParaRPr sz="600" b="1">
              <a:solidFill>
                <a:schemeClr val="lt1"/>
              </a:solidFill>
            </a:endParaRPr>
          </a:p>
          <a:p>
            <a:pPr marL="0" lvl="0" indent="0" algn="l" rtl="0">
              <a:spcBef>
                <a:spcPts val="0"/>
              </a:spcBef>
              <a:spcAft>
                <a:spcPts val="0"/>
              </a:spcAft>
              <a:buNone/>
            </a:pPr>
            <a:r>
              <a:rPr lang="en" sz="600" b="1">
                <a:solidFill>
                  <a:schemeClr val="lt1"/>
                </a:solidFill>
              </a:rPr>
              <a:t>For 2040 relative to 1990</a:t>
            </a:r>
            <a:endParaRPr sz="600" b="1">
              <a:solidFill>
                <a:schemeClr val="lt1"/>
              </a:solidFill>
            </a:endParaRPr>
          </a:p>
        </p:txBody>
      </p:sp>
      <p:pic>
        <p:nvPicPr>
          <p:cNvPr id="2" name="Google Shape;313;p31">
            <a:extLst>
              <a:ext uri="{FF2B5EF4-FFF2-40B4-BE49-F238E27FC236}">
                <a16:creationId xmlns:a16="http://schemas.microsoft.com/office/drawing/2014/main" id="{2C60F428-39C8-3222-BAC6-5EB553546E69}"/>
              </a:ext>
            </a:extLst>
          </p:cNvPr>
          <p:cNvPicPr preferRelativeResize="0"/>
          <p:nvPr/>
        </p:nvPicPr>
        <p:blipFill rotWithShape="1">
          <a:blip r:embed="rId3">
            <a:alphaModFix/>
          </a:blip>
          <a:srcRect r="26959"/>
          <a:stretch/>
        </p:blipFill>
        <p:spPr>
          <a:xfrm>
            <a:off x="109352" y="4804275"/>
            <a:ext cx="675320" cy="2333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5"/>
          <p:cNvSpPr/>
          <p:nvPr/>
        </p:nvSpPr>
        <p:spPr>
          <a:xfrm>
            <a:off x="343325" y="2820415"/>
            <a:ext cx="1461300" cy="693600"/>
          </a:xfrm>
          <a:prstGeom prst="rect">
            <a:avLst/>
          </a:prstGeom>
          <a:solidFill>
            <a:srgbClr val="57977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b="1">
                <a:solidFill>
                  <a:schemeClr val="lt1"/>
                </a:solidFill>
              </a:rPr>
              <a:t>Sectoral risk assessment</a:t>
            </a:r>
            <a:endParaRPr sz="1000" b="1">
              <a:solidFill>
                <a:schemeClr val="lt1"/>
              </a:solidFill>
            </a:endParaRPr>
          </a:p>
        </p:txBody>
      </p:sp>
      <p:sp>
        <p:nvSpPr>
          <p:cNvPr id="410" name="Google Shape;410;p35"/>
          <p:cNvSpPr/>
          <p:nvPr/>
        </p:nvSpPr>
        <p:spPr>
          <a:xfrm>
            <a:off x="1898900" y="2820281"/>
            <a:ext cx="1461300" cy="693600"/>
          </a:xfrm>
          <a:prstGeom prst="rect">
            <a:avLst/>
          </a:prstGeom>
          <a:solidFill>
            <a:srgbClr val="57977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b="1">
                <a:solidFill>
                  <a:schemeClr val="lt1"/>
                </a:solidFill>
              </a:rPr>
              <a:t>Sectoral scenario analysis</a:t>
            </a:r>
            <a:endParaRPr sz="1000" b="1">
              <a:solidFill>
                <a:schemeClr val="lt1"/>
              </a:solidFill>
            </a:endParaRPr>
          </a:p>
        </p:txBody>
      </p:sp>
      <p:sp>
        <p:nvSpPr>
          <p:cNvPr id="411" name="Google Shape;411;p35"/>
          <p:cNvSpPr/>
          <p:nvPr/>
        </p:nvSpPr>
        <p:spPr>
          <a:xfrm>
            <a:off x="3454500" y="2820280"/>
            <a:ext cx="1461300" cy="693600"/>
          </a:xfrm>
          <a:prstGeom prst="rect">
            <a:avLst/>
          </a:prstGeom>
          <a:solidFill>
            <a:srgbClr val="579771"/>
          </a:solidFill>
          <a:ln>
            <a:noFill/>
          </a:ln>
        </p:spPr>
        <p:txBody>
          <a:bodyPr spcFirstLastPara="1" wrap="square" lIns="91425" tIns="91425" rIns="91425" bIns="91425" anchor="b" anchorCtr="0">
            <a:noAutofit/>
          </a:bodyPr>
          <a:lstStyle/>
          <a:p>
            <a:pPr marL="0" marR="0" lvl="0" indent="0" algn="ctr" rtl="0">
              <a:spcBef>
                <a:spcPts val="0"/>
              </a:spcBef>
              <a:spcAft>
                <a:spcPts val="0"/>
              </a:spcAft>
              <a:buNone/>
            </a:pPr>
            <a:r>
              <a:rPr lang="en" sz="1000" b="1">
                <a:solidFill>
                  <a:schemeClr val="lt1"/>
                </a:solidFill>
              </a:rPr>
              <a:t>Sectoral adaptation roadmap</a:t>
            </a:r>
            <a:endParaRPr sz="1000" b="1">
              <a:solidFill>
                <a:schemeClr val="lt1"/>
              </a:solidFill>
            </a:endParaRPr>
          </a:p>
        </p:txBody>
      </p:sp>
      <p:sp>
        <p:nvSpPr>
          <p:cNvPr id="412" name="Google Shape;412;p35"/>
          <p:cNvSpPr/>
          <p:nvPr/>
        </p:nvSpPr>
        <p:spPr>
          <a:xfrm>
            <a:off x="343313" y="3858105"/>
            <a:ext cx="1461300" cy="333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Entity-specific risk assessment</a:t>
            </a:r>
            <a:endParaRPr sz="1000"/>
          </a:p>
        </p:txBody>
      </p:sp>
      <p:sp>
        <p:nvSpPr>
          <p:cNvPr id="413" name="Google Shape;413;p35"/>
          <p:cNvSpPr/>
          <p:nvPr/>
        </p:nvSpPr>
        <p:spPr>
          <a:xfrm>
            <a:off x="1898904" y="3858108"/>
            <a:ext cx="1461300" cy="333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Entity-specific scenario analysis</a:t>
            </a:r>
            <a:endParaRPr sz="1000"/>
          </a:p>
        </p:txBody>
      </p:sp>
      <p:sp>
        <p:nvSpPr>
          <p:cNvPr id="414" name="Google Shape;414;p35"/>
          <p:cNvSpPr/>
          <p:nvPr/>
        </p:nvSpPr>
        <p:spPr>
          <a:xfrm>
            <a:off x="3454495" y="3858105"/>
            <a:ext cx="1461300" cy="333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Entity-specific adaptation strategy</a:t>
            </a:r>
            <a:endParaRPr sz="1000"/>
          </a:p>
        </p:txBody>
      </p:sp>
      <p:sp>
        <p:nvSpPr>
          <p:cNvPr id="415" name="Google Shape;415;p35"/>
          <p:cNvSpPr/>
          <p:nvPr/>
        </p:nvSpPr>
        <p:spPr>
          <a:xfrm>
            <a:off x="384826" y="1093519"/>
            <a:ext cx="4479900" cy="333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Global climate change</a:t>
            </a:r>
            <a:endParaRPr sz="1000">
              <a:solidFill>
                <a:schemeClr val="dk1"/>
              </a:solidFill>
            </a:endParaRPr>
          </a:p>
        </p:txBody>
      </p:sp>
      <p:sp>
        <p:nvSpPr>
          <p:cNvPr id="416" name="Google Shape;416;p35"/>
          <p:cNvSpPr/>
          <p:nvPr/>
        </p:nvSpPr>
        <p:spPr>
          <a:xfrm>
            <a:off x="999449" y="1594763"/>
            <a:ext cx="3259800" cy="333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Global scenarios (socioeconomic, GDP, policy)</a:t>
            </a:r>
            <a:endParaRPr sz="1000">
              <a:solidFill>
                <a:schemeClr val="dk1"/>
              </a:solidFill>
            </a:endParaRPr>
          </a:p>
        </p:txBody>
      </p:sp>
      <p:sp>
        <p:nvSpPr>
          <p:cNvPr id="417" name="Google Shape;417;p35"/>
          <p:cNvSpPr/>
          <p:nvPr/>
        </p:nvSpPr>
        <p:spPr>
          <a:xfrm>
            <a:off x="1806300" y="2126955"/>
            <a:ext cx="1646400" cy="333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Global emissions pathways</a:t>
            </a:r>
            <a:endParaRPr sz="1000"/>
          </a:p>
        </p:txBody>
      </p:sp>
      <p:sp>
        <p:nvSpPr>
          <p:cNvPr id="418" name="Google Shape;418;p35"/>
          <p:cNvSpPr/>
          <p:nvPr/>
        </p:nvSpPr>
        <p:spPr>
          <a:xfrm>
            <a:off x="999439" y="3569695"/>
            <a:ext cx="148800" cy="247200"/>
          </a:xfrm>
          <a:prstGeom prst="downArrow">
            <a:avLst>
              <a:gd name="adj1" fmla="val 50000"/>
              <a:gd name="adj2" fmla="val 50000"/>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2555029" y="3569695"/>
            <a:ext cx="148800" cy="247200"/>
          </a:xfrm>
          <a:prstGeom prst="downArrow">
            <a:avLst>
              <a:gd name="adj1" fmla="val 50000"/>
              <a:gd name="adj2" fmla="val 50000"/>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4110620" y="3569695"/>
            <a:ext cx="148800" cy="247200"/>
          </a:xfrm>
          <a:prstGeom prst="downArrow">
            <a:avLst>
              <a:gd name="adj1" fmla="val 50000"/>
              <a:gd name="adj2" fmla="val 50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1" name="Google Shape;421;p35"/>
          <p:cNvCxnSpPr>
            <a:stCxn id="417" idx="2"/>
            <a:endCxn id="410" idx="0"/>
          </p:cNvCxnSpPr>
          <p:nvPr/>
        </p:nvCxnSpPr>
        <p:spPr>
          <a:xfrm>
            <a:off x="2629500" y="2459955"/>
            <a:ext cx="0" cy="360300"/>
          </a:xfrm>
          <a:prstGeom prst="straightConnector1">
            <a:avLst/>
          </a:prstGeom>
          <a:noFill/>
          <a:ln w="19050" cap="flat" cmpd="sng">
            <a:solidFill>
              <a:schemeClr val="dk1"/>
            </a:solidFill>
            <a:prstDash val="solid"/>
            <a:round/>
            <a:headEnd type="none" w="med" len="med"/>
            <a:tailEnd type="none" w="med" len="med"/>
          </a:ln>
        </p:spPr>
      </p:cxnSp>
      <p:grpSp>
        <p:nvGrpSpPr>
          <p:cNvPr id="422" name="Google Shape;422;p35"/>
          <p:cNvGrpSpPr/>
          <p:nvPr/>
        </p:nvGrpSpPr>
        <p:grpSpPr>
          <a:xfrm>
            <a:off x="5149521" y="2834624"/>
            <a:ext cx="154873" cy="1347984"/>
            <a:chOff x="6170403" y="2997300"/>
            <a:chExt cx="163800" cy="510600"/>
          </a:xfrm>
        </p:grpSpPr>
        <p:cxnSp>
          <p:nvCxnSpPr>
            <p:cNvPr id="423" name="Google Shape;423;p35"/>
            <p:cNvCxnSpPr/>
            <p:nvPr/>
          </p:nvCxnSpPr>
          <p:spPr>
            <a:xfrm>
              <a:off x="6170403" y="2997300"/>
              <a:ext cx="163800" cy="0"/>
            </a:xfrm>
            <a:prstGeom prst="straightConnector1">
              <a:avLst/>
            </a:prstGeom>
            <a:noFill/>
            <a:ln w="19050" cap="flat" cmpd="sng">
              <a:solidFill>
                <a:srgbClr val="000000"/>
              </a:solidFill>
              <a:prstDash val="solid"/>
              <a:round/>
              <a:headEnd type="none" w="med" len="med"/>
              <a:tailEnd type="none" w="med" len="med"/>
            </a:ln>
          </p:spPr>
        </p:cxnSp>
        <p:cxnSp>
          <p:nvCxnSpPr>
            <p:cNvPr id="424" name="Google Shape;424;p35"/>
            <p:cNvCxnSpPr/>
            <p:nvPr/>
          </p:nvCxnSpPr>
          <p:spPr>
            <a:xfrm>
              <a:off x="6327975" y="2997300"/>
              <a:ext cx="0" cy="510600"/>
            </a:xfrm>
            <a:prstGeom prst="straightConnector1">
              <a:avLst/>
            </a:prstGeom>
            <a:noFill/>
            <a:ln w="19050" cap="flat" cmpd="sng">
              <a:solidFill>
                <a:srgbClr val="000000"/>
              </a:solidFill>
              <a:prstDash val="solid"/>
              <a:round/>
              <a:headEnd type="none" w="med" len="med"/>
              <a:tailEnd type="none" w="med" len="med"/>
            </a:ln>
          </p:spPr>
        </p:cxnSp>
        <p:cxnSp>
          <p:nvCxnSpPr>
            <p:cNvPr id="425" name="Google Shape;425;p35"/>
            <p:cNvCxnSpPr/>
            <p:nvPr/>
          </p:nvCxnSpPr>
          <p:spPr>
            <a:xfrm>
              <a:off x="6170403" y="3507900"/>
              <a:ext cx="163800" cy="0"/>
            </a:xfrm>
            <a:prstGeom prst="straightConnector1">
              <a:avLst/>
            </a:prstGeom>
            <a:noFill/>
            <a:ln w="19050" cap="flat" cmpd="sng">
              <a:solidFill>
                <a:srgbClr val="000000"/>
              </a:solidFill>
              <a:prstDash val="solid"/>
              <a:round/>
              <a:headEnd type="none" w="med" len="med"/>
              <a:tailEnd type="none" w="med" len="med"/>
            </a:ln>
          </p:spPr>
        </p:cxnSp>
      </p:grpSp>
      <p:sp>
        <p:nvSpPr>
          <p:cNvPr id="426" name="Google Shape;426;p35"/>
          <p:cNvSpPr/>
          <p:nvPr/>
        </p:nvSpPr>
        <p:spPr>
          <a:xfrm>
            <a:off x="2554935" y="1450713"/>
            <a:ext cx="148800" cy="126600"/>
          </a:xfrm>
          <a:prstGeom prst="downArrow">
            <a:avLst>
              <a:gd name="adj1" fmla="val 50000"/>
              <a:gd name="adj2" fmla="val 50000"/>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2557039" y="1955345"/>
            <a:ext cx="148800" cy="126600"/>
          </a:xfrm>
          <a:prstGeom prst="downArrow">
            <a:avLst>
              <a:gd name="adj1" fmla="val 50000"/>
              <a:gd name="adj2" fmla="val 50000"/>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rot="-5400000" flipH="1">
            <a:off x="4493563" y="3110106"/>
            <a:ext cx="2637900" cy="3021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txBox="1"/>
          <p:nvPr/>
        </p:nvSpPr>
        <p:spPr>
          <a:xfrm>
            <a:off x="6143825" y="1671750"/>
            <a:ext cx="2625600" cy="26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When assessing risks, developing scenarios and preparing the adaptation strategy </a:t>
            </a:r>
            <a:r>
              <a:rPr lang="en" sz="1000" b="1">
                <a:solidFill>
                  <a:schemeClr val="dk1"/>
                </a:solidFill>
              </a:rPr>
              <a:t>we must take a broad view across the entire sector</a:t>
            </a:r>
            <a:r>
              <a:rPr lang="en" sz="1000">
                <a:solidFill>
                  <a:schemeClr val="dk1"/>
                </a:solidFill>
              </a:rPr>
              <a:t>. </a:t>
            </a:r>
            <a:br>
              <a:rPr lang="en" sz="1000">
                <a:solidFill>
                  <a:schemeClr val="dk1"/>
                </a:solidFill>
              </a:rPr>
            </a:br>
            <a:endParaRPr sz="1000">
              <a:solidFill>
                <a:schemeClr val="dk1"/>
              </a:solidFill>
            </a:endParaRPr>
          </a:p>
          <a:p>
            <a:pPr marL="0" lvl="0" indent="0" algn="l" rtl="0">
              <a:spcBef>
                <a:spcPts val="0"/>
              </a:spcBef>
              <a:spcAft>
                <a:spcPts val="0"/>
              </a:spcAft>
              <a:buNone/>
            </a:pPr>
            <a:r>
              <a:rPr lang="en" sz="1000">
                <a:solidFill>
                  <a:schemeClr val="dk1"/>
                </a:solidFill>
              </a:rPr>
              <a:t>The outputs of this project will form a critical part of the inputs into individual businesses’ own </a:t>
            </a:r>
            <a:r>
              <a:rPr lang="en" sz="1000" b="1">
                <a:solidFill>
                  <a:schemeClr val="dk1"/>
                </a:solidFill>
              </a:rPr>
              <a:t>risk assessments</a:t>
            </a:r>
            <a:r>
              <a:rPr lang="en" sz="1000">
                <a:solidFill>
                  <a:schemeClr val="dk1"/>
                </a:solidFill>
              </a:rPr>
              <a:t>, </a:t>
            </a:r>
            <a:r>
              <a:rPr lang="en" sz="1000" b="1">
                <a:solidFill>
                  <a:schemeClr val="dk1"/>
                </a:solidFill>
              </a:rPr>
              <a:t>scenario analysis</a:t>
            </a:r>
            <a:r>
              <a:rPr lang="en" sz="1000">
                <a:solidFill>
                  <a:schemeClr val="dk1"/>
                </a:solidFill>
              </a:rPr>
              <a:t> and </a:t>
            </a:r>
            <a:r>
              <a:rPr lang="en" sz="1000" b="1">
                <a:solidFill>
                  <a:schemeClr val="dk1"/>
                </a:solidFill>
              </a:rPr>
              <a:t>adaptation </a:t>
            </a:r>
            <a:r>
              <a:rPr lang="en" sz="1000">
                <a:solidFill>
                  <a:schemeClr val="dk1"/>
                </a:solidFill>
              </a:rPr>
              <a:t>strategies.</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This is a key step of the disclosure journey recommended by the XRB. Taking a sectoral view allows us to combine resources, develop consistent assumptions and establish a robust reference point for more detailed entity-level analysis.</a:t>
            </a:r>
            <a:endParaRPr sz="1000">
              <a:solidFill>
                <a:schemeClr val="dk1"/>
              </a:solidFill>
            </a:endParaRPr>
          </a:p>
          <a:p>
            <a:pPr marL="0" lvl="0" indent="0" algn="l" rtl="0">
              <a:spcBef>
                <a:spcPts val="0"/>
              </a:spcBef>
              <a:spcAft>
                <a:spcPts val="0"/>
              </a:spcAft>
              <a:buNone/>
            </a:pPr>
            <a:endParaRPr sz="1000">
              <a:solidFill>
                <a:schemeClr val="dk1"/>
              </a:solidFill>
            </a:endParaRPr>
          </a:p>
        </p:txBody>
      </p:sp>
      <p:cxnSp>
        <p:nvCxnSpPr>
          <p:cNvPr id="430" name="Google Shape;430;p35"/>
          <p:cNvCxnSpPr>
            <a:stCxn id="409" idx="0"/>
            <a:endCxn id="411" idx="0"/>
          </p:cNvCxnSpPr>
          <p:nvPr/>
        </p:nvCxnSpPr>
        <p:spPr>
          <a:xfrm rot="-5400000" flipH="1">
            <a:off x="2629325" y="1265065"/>
            <a:ext cx="600" cy="3111300"/>
          </a:xfrm>
          <a:prstGeom prst="bentConnector3">
            <a:avLst>
              <a:gd name="adj1" fmla="val -39717415"/>
            </a:avLst>
          </a:prstGeom>
          <a:noFill/>
          <a:ln w="19050" cap="flat" cmpd="sng">
            <a:solidFill>
              <a:schemeClr val="dk1"/>
            </a:solidFill>
            <a:prstDash val="solid"/>
            <a:round/>
            <a:headEnd type="none" w="med" len="med"/>
            <a:tailEnd type="none" w="med" len="med"/>
          </a:ln>
        </p:spPr>
      </p:cxnSp>
      <p:pic>
        <p:nvPicPr>
          <p:cNvPr id="431" name="Google Shape;431;p35"/>
          <p:cNvPicPr preferRelativeResize="0"/>
          <p:nvPr/>
        </p:nvPicPr>
        <p:blipFill>
          <a:blip r:embed="rId3">
            <a:alphaModFix/>
          </a:blip>
          <a:stretch>
            <a:fillRect/>
          </a:stretch>
        </p:blipFill>
        <p:spPr>
          <a:xfrm>
            <a:off x="878763" y="2820200"/>
            <a:ext cx="391326" cy="360300"/>
          </a:xfrm>
          <a:prstGeom prst="rect">
            <a:avLst/>
          </a:prstGeom>
          <a:noFill/>
          <a:ln>
            <a:noFill/>
          </a:ln>
        </p:spPr>
      </p:pic>
      <p:pic>
        <p:nvPicPr>
          <p:cNvPr id="432" name="Google Shape;432;p35"/>
          <p:cNvPicPr preferRelativeResize="0"/>
          <p:nvPr/>
        </p:nvPicPr>
        <p:blipFill>
          <a:blip r:embed="rId4">
            <a:alphaModFix/>
          </a:blip>
          <a:stretch>
            <a:fillRect/>
          </a:stretch>
        </p:blipFill>
        <p:spPr>
          <a:xfrm>
            <a:off x="2504688" y="2875475"/>
            <a:ext cx="249750" cy="249750"/>
          </a:xfrm>
          <a:prstGeom prst="rect">
            <a:avLst/>
          </a:prstGeom>
          <a:noFill/>
          <a:ln>
            <a:noFill/>
          </a:ln>
        </p:spPr>
      </p:pic>
      <p:pic>
        <p:nvPicPr>
          <p:cNvPr id="433" name="Google Shape;433;p35"/>
          <p:cNvPicPr preferRelativeResize="0"/>
          <p:nvPr/>
        </p:nvPicPr>
        <p:blipFill rotWithShape="1">
          <a:blip r:embed="rId5">
            <a:alphaModFix/>
          </a:blip>
          <a:srcRect/>
          <a:stretch/>
        </p:blipFill>
        <p:spPr>
          <a:xfrm>
            <a:off x="4060575" y="2857275"/>
            <a:ext cx="249750" cy="249750"/>
          </a:xfrm>
          <a:prstGeom prst="rect">
            <a:avLst/>
          </a:prstGeom>
          <a:noFill/>
          <a:ln>
            <a:noFill/>
          </a:ln>
        </p:spPr>
      </p:pic>
      <p:sp>
        <p:nvSpPr>
          <p:cNvPr id="434" name="Google Shape;434;p35"/>
          <p:cNvSpPr txBox="1"/>
          <p:nvPr/>
        </p:nvSpPr>
        <p:spPr>
          <a:xfrm>
            <a:off x="6143825" y="1093525"/>
            <a:ext cx="2625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b="1">
                <a:solidFill>
                  <a:schemeClr val="dk1"/>
                </a:solidFill>
              </a:rPr>
              <a:t>This project is focused on the sector level</a:t>
            </a:r>
            <a:endParaRPr sz="1500"/>
          </a:p>
        </p:txBody>
      </p:sp>
      <p:cxnSp>
        <p:nvCxnSpPr>
          <p:cNvPr id="435" name="Google Shape;435;p35"/>
          <p:cNvCxnSpPr>
            <a:stCxn id="412" idx="2"/>
          </p:cNvCxnSpPr>
          <p:nvPr/>
        </p:nvCxnSpPr>
        <p:spPr>
          <a:xfrm rot="-5400000" flipH="1">
            <a:off x="1017413" y="4247655"/>
            <a:ext cx="114000" cy="900"/>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436" name="Google Shape;436;p35"/>
          <p:cNvCxnSpPr>
            <a:stCxn id="413" idx="2"/>
            <a:endCxn id="413" idx="2"/>
          </p:cNvCxnSpPr>
          <p:nvPr/>
        </p:nvCxnSpPr>
        <p:spPr>
          <a:xfrm rot="-5400000" flipH="1">
            <a:off x="2629554" y="4191108"/>
            <a:ext cx="600" cy="600"/>
          </a:xfrm>
          <a:prstGeom prst="bentConnector3">
            <a:avLst>
              <a:gd name="adj1" fmla="val 28905086"/>
            </a:avLst>
          </a:prstGeom>
          <a:noFill/>
          <a:ln w="19050" cap="flat" cmpd="sng">
            <a:solidFill>
              <a:schemeClr val="dk1"/>
            </a:solidFill>
            <a:prstDash val="solid"/>
            <a:round/>
            <a:headEnd type="none" w="med" len="med"/>
            <a:tailEnd type="none" w="med" len="med"/>
          </a:ln>
        </p:spPr>
      </p:cxnSp>
      <p:cxnSp>
        <p:nvCxnSpPr>
          <p:cNvPr id="437" name="Google Shape;437;p35"/>
          <p:cNvCxnSpPr/>
          <p:nvPr/>
        </p:nvCxnSpPr>
        <p:spPr>
          <a:xfrm rot="-5400000" flipH="1">
            <a:off x="4125745" y="4251222"/>
            <a:ext cx="119400" cy="600"/>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438" name="Google Shape;438;p35"/>
          <p:cNvSpPr/>
          <p:nvPr/>
        </p:nvSpPr>
        <p:spPr>
          <a:xfrm>
            <a:off x="343313" y="4308400"/>
            <a:ext cx="4572600" cy="220800"/>
          </a:xfrm>
          <a:prstGeom prst="rect">
            <a:avLst/>
          </a:prstGeom>
          <a:solidFill>
            <a:srgbClr val="AFD1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Disclosure</a:t>
            </a:r>
            <a:endParaRPr>
              <a:solidFill>
                <a:schemeClr val="lt1"/>
              </a:solidFill>
            </a:endParaRPr>
          </a:p>
        </p:txBody>
      </p:sp>
      <p:cxnSp>
        <p:nvCxnSpPr>
          <p:cNvPr id="439" name="Google Shape;439;p35"/>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440" name="Google Shape;440;p35"/>
          <p:cNvSpPr txBox="1"/>
          <p:nvPr/>
        </p:nvSpPr>
        <p:spPr>
          <a:xfrm>
            <a:off x="306369" y="187765"/>
            <a:ext cx="8520600" cy="763500"/>
          </a:xfrm>
          <a:prstGeom prst="rect">
            <a:avLst/>
          </a:prstGeom>
          <a:noFill/>
          <a:ln>
            <a:noFill/>
          </a:ln>
        </p:spPr>
        <p:txBody>
          <a:bodyPr spcFirstLastPara="1" wrap="square" lIns="83800" tIns="83800" rIns="83800" bIns="83800" anchor="t" anchorCtr="0">
            <a:noAutofit/>
          </a:bodyPr>
          <a:lstStyle/>
          <a:p>
            <a:pPr marL="0" lvl="0" indent="0" algn="l" rtl="0">
              <a:spcBef>
                <a:spcPts val="0"/>
              </a:spcBef>
              <a:spcAft>
                <a:spcPts val="0"/>
              </a:spcAft>
              <a:buNone/>
            </a:pPr>
            <a:r>
              <a:rPr lang="en" sz="1900">
                <a:solidFill>
                  <a:srgbClr val="000000"/>
                </a:solidFill>
                <a:latin typeface="Georgia"/>
                <a:ea typeface="Georgia"/>
                <a:cs typeface="Georgia"/>
                <a:sym typeface="Georgia"/>
              </a:rPr>
              <a:t>The </a:t>
            </a:r>
            <a:r>
              <a:rPr lang="en" sz="1900">
                <a:latin typeface="Georgia"/>
                <a:ea typeface="Georgia"/>
                <a:cs typeface="Georgia"/>
                <a:sym typeface="Georgia"/>
              </a:rPr>
              <a:t>tourism</a:t>
            </a:r>
            <a:r>
              <a:rPr lang="en" sz="1900">
                <a:solidFill>
                  <a:srgbClr val="000000"/>
                </a:solidFill>
                <a:latin typeface="Georgia"/>
                <a:ea typeface="Georgia"/>
                <a:cs typeface="Georgia"/>
                <a:sym typeface="Georgia"/>
              </a:rPr>
              <a:t> sector climate scenarios can form a key input into your own climate change adaptation and disclosure journey </a:t>
            </a:r>
            <a:endParaRPr sz="1800">
              <a:latin typeface="Georgia"/>
              <a:ea typeface="Georgia"/>
              <a:cs typeface="Georgia"/>
              <a:sym typeface="Georgia"/>
            </a:endParaRPr>
          </a:p>
        </p:txBody>
      </p:sp>
      <p:pic>
        <p:nvPicPr>
          <p:cNvPr id="2" name="Google Shape;313;p31">
            <a:extLst>
              <a:ext uri="{FF2B5EF4-FFF2-40B4-BE49-F238E27FC236}">
                <a16:creationId xmlns:a16="http://schemas.microsoft.com/office/drawing/2014/main" id="{AD9CF24F-8E57-6431-68C7-61332766AF7A}"/>
              </a:ext>
            </a:extLst>
          </p:cNvPr>
          <p:cNvPicPr preferRelativeResize="0"/>
          <p:nvPr/>
        </p:nvPicPr>
        <p:blipFill rotWithShape="1">
          <a:blip r:embed="rId6">
            <a:alphaModFix/>
          </a:blip>
          <a:srcRect r="26959"/>
          <a:stretch/>
        </p:blipFill>
        <p:spPr>
          <a:xfrm>
            <a:off x="109352" y="4804275"/>
            <a:ext cx="675320" cy="2333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6"/>
          <p:cNvSpPr/>
          <p:nvPr/>
        </p:nvSpPr>
        <p:spPr>
          <a:xfrm>
            <a:off x="4931475" y="1463700"/>
            <a:ext cx="3474600" cy="2475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txBox="1"/>
          <p:nvPr/>
        </p:nvSpPr>
        <p:spPr>
          <a:xfrm>
            <a:off x="306369" y="187765"/>
            <a:ext cx="8520600" cy="763500"/>
          </a:xfrm>
          <a:prstGeom prst="rect">
            <a:avLst/>
          </a:prstGeom>
          <a:noFill/>
          <a:ln>
            <a:noFill/>
          </a:ln>
        </p:spPr>
        <p:txBody>
          <a:bodyPr spcFirstLastPara="1" wrap="square" lIns="83800" tIns="83800" rIns="83800" bIns="83800" anchor="t" anchorCtr="0">
            <a:noAutofit/>
          </a:bodyPr>
          <a:lstStyle/>
          <a:p>
            <a:pPr marL="0" lvl="0" indent="0" algn="l" rtl="0">
              <a:spcBef>
                <a:spcPts val="0"/>
              </a:spcBef>
              <a:spcAft>
                <a:spcPts val="0"/>
              </a:spcAft>
              <a:buNone/>
            </a:pPr>
            <a:r>
              <a:rPr lang="en" sz="1900">
                <a:solidFill>
                  <a:schemeClr val="dk1"/>
                </a:solidFill>
                <a:latin typeface="Georgia"/>
                <a:ea typeface="Georgia"/>
                <a:cs typeface="Georgia"/>
                <a:sym typeface="Georgia"/>
              </a:rPr>
              <a:t>Climate scenarios can be used by business for both internal and external purposes</a:t>
            </a:r>
            <a:endParaRPr sz="1900">
              <a:solidFill>
                <a:schemeClr val="dk1"/>
              </a:solidFill>
              <a:latin typeface="Georgia"/>
              <a:ea typeface="Georgia"/>
              <a:cs typeface="Georgia"/>
              <a:sym typeface="Georgia"/>
            </a:endParaRPr>
          </a:p>
        </p:txBody>
      </p:sp>
      <p:sp>
        <p:nvSpPr>
          <p:cNvPr id="450" name="Google Shape;450;p36"/>
          <p:cNvSpPr/>
          <p:nvPr/>
        </p:nvSpPr>
        <p:spPr>
          <a:xfrm>
            <a:off x="643750" y="711200"/>
            <a:ext cx="4828200" cy="4121700"/>
          </a:xfrm>
          <a:prstGeom prst="ellipse">
            <a:avLst/>
          </a:prstGeom>
          <a:solidFill>
            <a:srgbClr val="579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3098500" y="1869300"/>
            <a:ext cx="2373300" cy="2115000"/>
          </a:xfrm>
          <a:prstGeom prst="ellipse">
            <a:avLst/>
          </a:prstGeom>
          <a:solidFill>
            <a:srgbClr val="AFD1BD"/>
          </a:solidFill>
          <a:ln w="9525" cap="flat" cmpd="sng">
            <a:solidFill>
              <a:srgbClr val="AFD1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txBox="1"/>
          <p:nvPr/>
        </p:nvSpPr>
        <p:spPr>
          <a:xfrm>
            <a:off x="866025" y="1833900"/>
            <a:ext cx="2153100" cy="2185800"/>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Clr>
                <a:schemeClr val="lt1"/>
              </a:buClr>
              <a:buSzPts val="1000"/>
              <a:buChar char="●"/>
            </a:pPr>
            <a:r>
              <a:rPr lang="en" sz="1000">
                <a:solidFill>
                  <a:schemeClr val="lt1"/>
                </a:solidFill>
              </a:rPr>
              <a:t>Meet disclosure requirements e.g. CRD</a:t>
            </a:r>
            <a:endParaRPr sz="1000">
              <a:solidFill>
                <a:schemeClr val="lt1"/>
              </a:solidFill>
            </a:endParaRPr>
          </a:p>
          <a:p>
            <a:pPr marL="457200" lvl="0" indent="-292100" algn="l" rtl="0">
              <a:spcBef>
                <a:spcPts val="0"/>
              </a:spcBef>
              <a:spcAft>
                <a:spcPts val="0"/>
              </a:spcAft>
              <a:buClr>
                <a:schemeClr val="lt1"/>
              </a:buClr>
              <a:buSzPts val="1000"/>
              <a:buChar char="●"/>
            </a:pPr>
            <a:r>
              <a:rPr lang="en" sz="1000">
                <a:solidFill>
                  <a:schemeClr val="lt1"/>
                </a:solidFill>
              </a:rPr>
              <a:t>Meet regulatory requirements </a:t>
            </a:r>
            <a:endParaRPr sz="1000">
              <a:solidFill>
                <a:schemeClr val="lt1"/>
              </a:solidFill>
            </a:endParaRPr>
          </a:p>
          <a:p>
            <a:pPr marL="457200" lvl="0" indent="-292100" algn="l" rtl="0">
              <a:spcBef>
                <a:spcPts val="0"/>
              </a:spcBef>
              <a:spcAft>
                <a:spcPts val="0"/>
              </a:spcAft>
              <a:buClr>
                <a:schemeClr val="lt1"/>
              </a:buClr>
              <a:buSzPts val="1000"/>
              <a:buChar char="●"/>
            </a:pPr>
            <a:r>
              <a:rPr lang="en" sz="1000">
                <a:solidFill>
                  <a:schemeClr val="lt1"/>
                </a:solidFill>
              </a:rPr>
              <a:t>Meet investor needs and conversations regarding strategy and portfolio resiliency</a:t>
            </a:r>
            <a:endParaRPr sz="1000">
              <a:solidFill>
                <a:schemeClr val="lt1"/>
              </a:solidFill>
            </a:endParaRPr>
          </a:p>
          <a:p>
            <a:pPr marL="457200" lvl="0" indent="-292100" algn="l" rtl="0">
              <a:spcBef>
                <a:spcPts val="0"/>
              </a:spcBef>
              <a:spcAft>
                <a:spcPts val="0"/>
              </a:spcAft>
              <a:buClr>
                <a:schemeClr val="lt1"/>
              </a:buClr>
              <a:buSzPts val="1000"/>
              <a:buChar char="●"/>
            </a:pPr>
            <a:r>
              <a:rPr lang="en" sz="1000">
                <a:solidFill>
                  <a:schemeClr val="lt1"/>
                </a:solidFill>
              </a:rPr>
              <a:t>Enable engagement and communication to stakeholders of how the business may evolve over time</a:t>
            </a:r>
            <a:endParaRPr sz="1000">
              <a:solidFill>
                <a:schemeClr val="lt1"/>
              </a:solidFill>
            </a:endParaRPr>
          </a:p>
        </p:txBody>
      </p:sp>
      <p:sp>
        <p:nvSpPr>
          <p:cNvPr id="453" name="Google Shape;453;p36"/>
          <p:cNvSpPr txBox="1"/>
          <p:nvPr/>
        </p:nvSpPr>
        <p:spPr>
          <a:xfrm>
            <a:off x="3170500" y="2283200"/>
            <a:ext cx="2229300" cy="1569900"/>
          </a:xfrm>
          <a:prstGeom prst="rect">
            <a:avLst/>
          </a:prstGeom>
          <a:noFill/>
          <a:ln>
            <a:noFill/>
          </a:ln>
        </p:spPr>
        <p:txBody>
          <a:bodyPr spcFirstLastPara="1" wrap="square" lIns="91425" tIns="91425" rIns="91425" bIns="91425" anchor="t" anchorCtr="0">
            <a:spAutoFit/>
          </a:bodyPr>
          <a:lstStyle/>
          <a:p>
            <a:pPr marL="457200" lvl="0" indent="-292100" algn="l" rtl="0">
              <a:spcBef>
                <a:spcPts val="0"/>
              </a:spcBef>
              <a:spcAft>
                <a:spcPts val="0"/>
              </a:spcAft>
              <a:buSzPts val="1000"/>
              <a:buChar char="●"/>
            </a:pPr>
            <a:r>
              <a:rPr lang="en" sz="1000"/>
              <a:t>Understand strategic business resilience </a:t>
            </a:r>
            <a:endParaRPr sz="1000"/>
          </a:p>
          <a:p>
            <a:pPr marL="457200" lvl="0" indent="-292100" algn="l" rtl="0">
              <a:spcBef>
                <a:spcPts val="0"/>
              </a:spcBef>
              <a:spcAft>
                <a:spcPts val="0"/>
              </a:spcAft>
              <a:buSzPts val="1000"/>
              <a:buChar char="●"/>
            </a:pPr>
            <a:r>
              <a:rPr lang="en" sz="1000"/>
              <a:t>Align with goals e.g. 1.5°C pathway</a:t>
            </a:r>
            <a:endParaRPr sz="1000"/>
          </a:p>
          <a:p>
            <a:pPr marL="457200" lvl="0" indent="-292100" algn="l" rtl="0">
              <a:spcBef>
                <a:spcPts val="0"/>
              </a:spcBef>
              <a:spcAft>
                <a:spcPts val="0"/>
              </a:spcAft>
              <a:buSzPts val="1000"/>
              <a:buChar char="●"/>
            </a:pPr>
            <a:r>
              <a:rPr lang="en" sz="1000"/>
              <a:t>Inform strategic business decisions</a:t>
            </a:r>
            <a:endParaRPr sz="1000"/>
          </a:p>
          <a:p>
            <a:pPr marL="457200" lvl="0" indent="-292100" algn="l" rtl="0">
              <a:spcBef>
                <a:spcPts val="0"/>
              </a:spcBef>
              <a:spcAft>
                <a:spcPts val="0"/>
              </a:spcAft>
              <a:buSzPts val="1000"/>
              <a:buChar char="●"/>
            </a:pPr>
            <a:r>
              <a:rPr lang="en" sz="1000"/>
              <a:t>Conduct sensitivity analysis </a:t>
            </a:r>
            <a:endParaRPr sz="1000"/>
          </a:p>
          <a:p>
            <a:pPr marL="457200" lvl="0" indent="-292100" algn="l" rtl="0">
              <a:spcBef>
                <a:spcPts val="0"/>
              </a:spcBef>
              <a:spcAft>
                <a:spcPts val="0"/>
              </a:spcAft>
              <a:buSzPts val="1000"/>
              <a:buChar char="●"/>
            </a:pPr>
            <a:r>
              <a:rPr lang="en" sz="1000"/>
              <a:t>Manage risks and opportunities </a:t>
            </a:r>
            <a:endParaRPr sz="1000"/>
          </a:p>
        </p:txBody>
      </p:sp>
      <p:sp>
        <p:nvSpPr>
          <p:cNvPr id="454" name="Google Shape;454;p36"/>
          <p:cNvSpPr txBox="1"/>
          <p:nvPr/>
        </p:nvSpPr>
        <p:spPr>
          <a:xfrm>
            <a:off x="3719650" y="1957400"/>
            <a:ext cx="1131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1F3327"/>
                </a:solidFill>
              </a:rPr>
              <a:t>Internal uses</a:t>
            </a:r>
            <a:endParaRPr sz="1200" b="1">
              <a:solidFill>
                <a:srgbClr val="1F3327"/>
              </a:solidFill>
            </a:endParaRPr>
          </a:p>
        </p:txBody>
      </p:sp>
      <p:sp>
        <p:nvSpPr>
          <p:cNvPr id="455" name="Google Shape;455;p36"/>
          <p:cNvSpPr txBox="1"/>
          <p:nvPr/>
        </p:nvSpPr>
        <p:spPr>
          <a:xfrm>
            <a:off x="1273125" y="1500000"/>
            <a:ext cx="1338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rPr>
              <a:t>External uses</a:t>
            </a:r>
            <a:endParaRPr sz="1200" b="1">
              <a:solidFill>
                <a:schemeClr val="lt1"/>
              </a:solidFill>
            </a:endParaRPr>
          </a:p>
        </p:txBody>
      </p:sp>
      <p:sp>
        <p:nvSpPr>
          <p:cNvPr id="456" name="Google Shape;456;p36"/>
          <p:cNvSpPr txBox="1"/>
          <p:nvPr/>
        </p:nvSpPr>
        <p:spPr>
          <a:xfrm>
            <a:off x="5958675" y="1765050"/>
            <a:ext cx="2447400" cy="193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a:t>Scenario analysis enables businesses to assess their business models and strategies against different possible futures and better understand where work might be needed to improve business resilience. </a:t>
            </a:r>
            <a:endParaRPr sz="1000"/>
          </a:p>
          <a:p>
            <a:pPr marL="0" lvl="0" indent="0" algn="l" rtl="0">
              <a:lnSpc>
                <a:spcPct val="115000"/>
              </a:lnSpc>
              <a:spcBef>
                <a:spcPts val="0"/>
              </a:spcBef>
              <a:spcAft>
                <a:spcPts val="0"/>
              </a:spcAft>
              <a:buNone/>
            </a:pPr>
            <a:endParaRPr sz="1000"/>
          </a:p>
          <a:p>
            <a:pPr marL="0" lvl="0" indent="0" algn="l" rtl="0">
              <a:lnSpc>
                <a:spcPct val="115000"/>
              </a:lnSpc>
              <a:spcBef>
                <a:spcPts val="0"/>
              </a:spcBef>
              <a:spcAft>
                <a:spcPts val="0"/>
              </a:spcAft>
              <a:buNone/>
            </a:pPr>
            <a:r>
              <a:rPr lang="en" sz="1000"/>
              <a:t>Scenario analysis is also important to meet disclosure requirements, such as the CRD.</a:t>
            </a:r>
            <a:endParaRPr sz="1000"/>
          </a:p>
        </p:txBody>
      </p:sp>
      <p:cxnSp>
        <p:nvCxnSpPr>
          <p:cNvPr id="460" name="Google Shape;460;p36"/>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pic>
        <p:nvPicPr>
          <p:cNvPr id="2" name="Google Shape;313;p31">
            <a:extLst>
              <a:ext uri="{FF2B5EF4-FFF2-40B4-BE49-F238E27FC236}">
                <a16:creationId xmlns:a16="http://schemas.microsoft.com/office/drawing/2014/main" id="{1287E699-AE96-0D55-9719-CBD0C063A0FB}"/>
              </a:ext>
            </a:extLst>
          </p:cNvPr>
          <p:cNvPicPr preferRelativeResize="0"/>
          <p:nvPr/>
        </p:nvPicPr>
        <p:blipFill rotWithShape="1">
          <a:blip r:embed="rId3">
            <a:alphaModFix/>
          </a:blip>
          <a:srcRect r="26959"/>
          <a:stretch/>
        </p:blipFill>
        <p:spPr>
          <a:xfrm>
            <a:off x="109352" y="4804275"/>
            <a:ext cx="675320" cy="2333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69" name="Google Shape;469;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70" name="Google Shape;470;p37"/>
          <p:cNvPicPr preferRelativeResize="0"/>
          <p:nvPr/>
        </p:nvPicPr>
        <p:blipFill rotWithShape="1">
          <a:blip r:embed="rId3">
            <a:alphaModFix/>
          </a:blip>
          <a:srcRect l="6476" r="6476"/>
          <a:stretch/>
        </p:blipFill>
        <p:spPr>
          <a:xfrm>
            <a:off x="0" y="0"/>
            <a:ext cx="9144003" cy="5143503"/>
          </a:xfrm>
          <a:prstGeom prst="rect">
            <a:avLst/>
          </a:prstGeom>
          <a:noFill/>
          <a:ln>
            <a:noFill/>
          </a:ln>
        </p:spPr>
      </p:pic>
      <p:sp>
        <p:nvSpPr>
          <p:cNvPr id="471" name="Google Shape;471;p37"/>
          <p:cNvSpPr/>
          <p:nvPr/>
        </p:nvSpPr>
        <p:spPr>
          <a:xfrm rot="10800000" flipH="1">
            <a:off x="6019250" y="-5092"/>
            <a:ext cx="3170142" cy="3315970"/>
          </a:xfrm>
          <a:custGeom>
            <a:avLst/>
            <a:gdLst/>
            <a:ahLst/>
            <a:cxnLst/>
            <a:rect l="l" t="t" r="r" b="b"/>
            <a:pathLst>
              <a:path w="3975100" h="4737100" extrusionOk="0">
                <a:moveTo>
                  <a:pt x="3975100" y="0"/>
                </a:moveTo>
                <a:lnTo>
                  <a:pt x="0" y="0"/>
                </a:lnTo>
                <a:lnTo>
                  <a:pt x="0" y="4737100"/>
                </a:lnTo>
              </a:path>
            </a:pathLst>
          </a:custGeom>
          <a:noFill/>
          <a:ln w="142875" cap="flat" cmpd="sng">
            <a:solidFill>
              <a:srgbClr val="FFFFFF"/>
            </a:solidFill>
            <a:prstDash val="solid"/>
            <a:miter lim="800000"/>
            <a:headEnd type="none" w="sm" len="sm"/>
            <a:tailEnd type="none" w="sm" len="sm"/>
          </a:ln>
        </p:spPr>
        <p:txBody>
          <a:bodyPr spcFirstLastPara="1" wrap="square" lIns="100775" tIns="50375" rIns="100775" bIns="50375" anchor="ctr" anchorCtr="0">
            <a:noAutofit/>
          </a:bodyPr>
          <a:lstStyle/>
          <a:p>
            <a:pPr marL="0" marR="0" lvl="0" indent="0" algn="ctr" rtl="0">
              <a:spcBef>
                <a:spcPts val="0"/>
              </a:spcBef>
              <a:spcAft>
                <a:spcPts val="0"/>
              </a:spcAft>
              <a:buNone/>
            </a:pPr>
            <a:endParaRPr sz="2500">
              <a:solidFill>
                <a:srgbClr val="FFFFFF"/>
              </a:solidFill>
              <a:latin typeface="Calibri"/>
              <a:ea typeface="Calibri"/>
              <a:cs typeface="Calibri"/>
              <a:sym typeface="Calibri"/>
            </a:endParaRPr>
          </a:p>
        </p:txBody>
      </p:sp>
      <p:cxnSp>
        <p:nvCxnSpPr>
          <p:cNvPr id="472" name="Google Shape;472;p37"/>
          <p:cNvCxnSpPr/>
          <p:nvPr/>
        </p:nvCxnSpPr>
        <p:spPr>
          <a:xfrm>
            <a:off x="3311125" y="0"/>
            <a:ext cx="0" cy="5143500"/>
          </a:xfrm>
          <a:prstGeom prst="straightConnector1">
            <a:avLst/>
          </a:prstGeom>
          <a:noFill/>
          <a:ln w="152400" cap="flat" cmpd="sng">
            <a:solidFill>
              <a:schemeClr val="lt1"/>
            </a:solidFill>
            <a:prstDash val="solid"/>
            <a:round/>
            <a:headEnd type="none" w="med" len="med"/>
            <a:tailEnd type="none" w="med" len="med"/>
          </a:ln>
        </p:spPr>
      </p:cxnSp>
      <p:pic>
        <p:nvPicPr>
          <p:cNvPr id="474" name="Google Shape;474;p37" descr="Text&#10;&#10;Description automatically generated"/>
          <p:cNvPicPr preferRelativeResize="0"/>
          <p:nvPr/>
        </p:nvPicPr>
        <p:blipFill rotWithShape="1">
          <a:blip r:embed="rId4">
            <a:alphaModFix/>
          </a:blip>
          <a:srcRect/>
          <a:stretch/>
        </p:blipFill>
        <p:spPr>
          <a:xfrm>
            <a:off x="8133630" y="4663217"/>
            <a:ext cx="876034" cy="299733"/>
          </a:xfrm>
          <a:prstGeom prst="rect">
            <a:avLst/>
          </a:prstGeom>
          <a:noFill/>
          <a:ln>
            <a:noFill/>
          </a:ln>
        </p:spPr>
      </p:pic>
      <p:sp>
        <p:nvSpPr>
          <p:cNvPr id="475" name="Google Shape;475;p37"/>
          <p:cNvSpPr txBox="1">
            <a:spLocks noGrp="1"/>
          </p:cNvSpPr>
          <p:nvPr>
            <p:ph type="ctrTitle" idx="4294967295"/>
          </p:nvPr>
        </p:nvSpPr>
        <p:spPr>
          <a:xfrm>
            <a:off x="0" y="-125"/>
            <a:ext cx="3226800" cy="5143500"/>
          </a:xfrm>
          <a:prstGeom prst="rect">
            <a:avLst/>
          </a:prstGeom>
          <a:solidFill>
            <a:srgbClr val="000000">
              <a:alpha val="50980"/>
            </a:srgbClr>
          </a:solidFill>
          <a:ln>
            <a:noFill/>
          </a:ln>
        </p:spPr>
        <p:txBody>
          <a:bodyPr spcFirstLastPara="1" wrap="square" lIns="182875" tIns="0" rIns="0" bIns="457200" anchor="ctr" anchorCtr="0">
            <a:normAutofit/>
          </a:bodyPr>
          <a:lstStyle/>
          <a:p>
            <a:pPr marL="0" marR="0" lvl="0" indent="0" algn="l" rtl="0">
              <a:lnSpc>
                <a:spcPct val="85000"/>
              </a:lnSpc>
              <a:spcBef>
                <a:spcPts val="0"/>
              </a:spcBef>
              <a:spcAft>
                <a:spcPts val="0"/>
              </a:spcAft>
              <a:buClr>
                <a:schemeClr val="dk1"/>
              </a:buClr>
              <a:buSzPts val="4400"/>
              <a:buFont typeface="Georgia"/>
              <a:buNone/>
            </a:pPr>
            <a:r>
              <a:rPr lang="en" sz="3700" b="1">
                <a:solidFill>
                  <a:schemeClr val="lt1"/>
                </a:solidFill>
                <a:latin typeface="Georgia"/>
                <a:ea typeface="Georgia"/>
                <a:cs typeface="Georgia"/>
                <a:sym typeface="Georgia"/>
              </a:rPr>
              <a:t>Adaptation Roadmap</a:t>
            </a:r>
            <a:endParaRPr sz="3000">
              <a:solidFill>
                <a:schemeClr val="lt1"/>
              </a:solidFill>
              <a:latin typeface="Georgia"/>
              <a:ea typeface="Georgia"/>
              <a:cs typeface="Georgia"/>
              <a:sym typeface="Georgia"/>
            </a:endParaRPr>
          </a:p>
        </p:txBody>
      </p:sp>
      <p:sp>
        <p:nvSpPr>
          <p:cNvPr id="476" name="Google Shape;47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3" name="TextBox 2">
            <a:extLst>
              <a:ext uri="{FF2B5EF4-FFF2-40B4-BE49-F238E27FC236}">
                <a16:creationId xmlns:a16="http://schemas.microsoft.com/office/drawing/2014/main" id="{06C59DCA-EB43-540B-CC3C-6D7D8076E667}"/>
              </a:ext>
            </a:extLst>
          </p:cNvPr>
          <p:cNvSpPr txBox="1"/>
          <p:nvPr/>
        </p:nvSpPr>
        <p:spPr>
          <a:xfrm>
            <a:off x="134336" y="4390698"/>
            <a:ext cx="4643438" cy="523220"/>
          </a:xfrm>
          <a:prstGeom prst="rect">
            <a:avLst/>
          </a:prstGeom>
          <a:noFill/>
        </p:spPr>
        <p:txBody>
          <a:bodyPr wrap="square">
            <a:spAutoFit/>
          </a:bodyPr>
          <a:lstStyle/>
          <a:p>
            <a:r>
              <a:rPr lang="en-NZ" sz="1400" b="1" dirty="0">
                <a:solidFill>
                  <a:schemeClr val="lt1"/>
                </a:solidFill>
                <a:latin typeface="Georgia"/>
                <a:ea typeface="Georgia"/>
                <a:cs typeface="Georgia"/>
                <a:sym typeface="Georgia"/>
              </a:rPr>
              <a:t>Wānanga </a:t>
            </a:r>
            <a:r>
              <a:rPr lang="en-NZ" sz="1400" b="1" dirty="0" err="1">
                <a:solidFill>
                  <a:schemeClr val="lt1"/>
                </a:solidFill>
                <a:latin typeface="Georgia"/>
                <a:ea typeface="Georgia"/>
                <a:cs typeface="Georgia"/>
                <a:sym typeface="Georgia"/>
              </a:rPr>
              <a:t>Tuatoru</a:t>
            </a:r>
            <a:r>
              <a:rPr lang="en-NZ" sz="1400" b="1" dirty="0">
                <a:solidFill>
                  <a:schemeClr val="lt1"/>
                </a:solidFill>
                <a:latin typeface="Georgia"/>
                <a:ea typeface="Georgia"/>
                <a:cs typeface="Georgia"/>
                <a:sym typeface="Georgia"/>
              </a:rPr>
              <a:t> </a:t>
            </a:r>
          </a:p>
          <a:p>
            <a:r>
              <a:rPr lang="en" dirty="0">
                <a:solidFill>
                  <a:schemeClr val="lt1"/>
                </a:solidFill>
                <a:latin typeface="Georgia"/>
                <a:sym typeface="Georgia"/>
              </a:rPr>
              <a:t>26</a:t>
            </a:r>
            <a:r>
              <a:rPr lang="en" baseline="30000" dirty="0">
                <a:solidFill>
                  <a:schemeClr val="lt1"/>
                </a:solidFill>
                <a:latin typeface="Georgia"/>
                <a:sym typeface="Georgia"/>
              </a:rPr>
              <a:t>th</a:t>
            </a:r>
            <a:r>
              <a:rPr lang="en" dirty="0">
                <a:solidFill>
                  <a:schemeClr val="lt1"/>
                </a:solidFill>
                <a:latin typeface="Georgia"/>
                <a:sym typeface="Georgia"/>
              </a:rPr>
              <a:t> June 2023</a:t>
            </a:r>
            <a:endParaRPr lang="en-N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8"/>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Georgia"/>
                <a:ea typeface="Georgia"/>
                <a:cs typeface="Georgia"/>
                <a:sym typeface="Georgia"/>
              </a:rPr>
              <a:t>Key considerations when developing an Adaptation Roadmap</a:t>
            </a:r>
            <a:endParaRPr sz="1900">
              <a:solidFill>
                <a:schemeClr val="dk1"/>
              </a:solidFill>
              <a:latin typeface="Georgia"/>
              <a:ea typeface="Georgia"/>
              <a:cs typeface="Georgia"/>
              <a:sym typeface="Georgia"/>
            </a:endParaRPr>
          </a:p>
        </p:txBody>
      </p:sp>
      <p:cxnSp>
        <p:nvCxnSpPr>
          <p:cNvPr id="482" name="Google Shape;482;p38"/>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486" name="Google Shape;486;p38"/>
          <p:cNvSpPr txBox="1"/>
          <p:nvPr/>
        </p:nvSpPr>
        <p:spPr>
          <a:xfrm>
            <a:off x="1039574" y="1287687"/>
            <a:ext cx="874200" cy="40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1018"/>
              <a:buNone/>
            </a:pPr>
            <a:r>
              <a:rPr lang="en" sz="3337">
                <a:solidFill>
                  <a:srgbClr val="2792AB"/>
                </a:solidFill>
                <a:latin typeface="Georgia"/>
                <a:ea typeface="Georgia"/>
                <a:cs typeface="Georgia"/>
                <a:sym typeface="Georgia"/>
              </a:rPr>
              <a:t>1</a:t>
            </a:r>
            <a:endParaRPr sz="3337">
              <a:solidFill>
                <a:srgbClr val="2792AB"/>
              </a:solidFill>
              <a:latin typeface="Georgia"/>
              <a:ea typeface="Georgia"/>
              <a:cs typeface="Georgia"/>
              <a:sym typeface="Georgia"/>
            </a:endParaRPr>
          </a:p>
        </p:txBody>
      </p:sp>
      <p:sp>
        <p:nvSpPr>
          <p:cNvPr id="487" name="Google Shape;487;p38"/>
          <p:cNvSpPr txBox="1"/>
          <p:nvPr/>
        </p:nvSpPr>
        <p:spPr>
          <a:xfrm>
            <a:off x="1039574" y="1849798"/>
            <a:ext cx="874200" cy="40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1018"/>
              <a:buNone/>
            </a:pPr>
            <a:r>
              <a:rPr lang="en" sz="3337">
                <a:solidFill>
                  <a:srgbClr val="2792AB"/>
                </a:solidFill>
                <a:latin typeface="Georgia"/>
                <a:ea typeface="Georgia"/>
                <a:cs typeface="Georgia"/>
                <a:sym typeface="Georgia"/>
              </a:rPr>
              <a:t>2</a:t>
            </a:r>
            <a:endParaRPr sz="3337">
              <a:solidFill>
                <a:srgbClr val="2792AB"/>
              </a:solidFill>
              <a:latin typeface="Georgia"/>
              <a:ea typeface="Georgia"/>
              <a:cs typeface="Georgia"/>
              <a:sym typeface="Georgia"/>
            </a:endParaRPr>
          </a:p>
        </p:txBody>
      </p:sp>
      <p:sp>
        <p:nvSpPr>
          <p:cNvPr id="488" name="Google Shape;488;p38"/>
          <p:cNvSpPr txBox="1"/>
          <p:nvPr/>
        </p:nvSpPr>
        <p:spPr>
          <a:xfrm>
            <a:off x="1039574" y="2411909"/>
            <a:ext cx="874200" cy="40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1018"/>
              <a:buNone/>
            </a:pPr>
            <a:r>
              <a:rPr lang="en" sz="3337">
                <a:solidFill>
                  <a:srgbClr val="2792AB"/>
                </a:solidFill>
                <a:latin typeface="Georgia"/>
                <a:ea typeface="Georgia"/>
                <a:cs typeface="Georgia"/>
                <a:sym typeface="Georgia"/>
              </a:rPr>
              <a:t>3</a:t>
            </a:r>
            <a:endParaRPr sz="3337">
              <a:solidFill>
                <a:srgbClr val="2792AB"/>
              </a:solidFill>
              <a:latin typeface="Georgia"/>
              <a:ea typeface="Georgia"/>
              <a:cs typeface="Georgia"/>
              <a:sym typeface="Georgia"/>
            </a:endParaRPr>
          </a:p>
        </p:txBody>
      </p:sp>
      <p:sp>
        <p:nvSpPr>
          <p:cNvPr id="489" name="Google Shape;489;p38"/>
          <p:cNvSpPr txBox="1"/>
          <p:nvPr/>
        </p:nvSpPr>
        <p:spPr>
          <a:xfrm>
            <a:off x="1474748" y="1979234"/>
            <a:ext cx="6629700" cy="145200"/>
          </a:xfrm>
          <a:prstGeom prst="rect">
            <a:avLst/>
          </a:prstGeom>
          <a:noFill/>
          <a:ln>
            <a:noFill/>
          </a:ln>
        </p:spPr>
        <p:txBody>
          <a:bodyPr spcFirstLastPara="1" wrap="square" lIns="0" tIns="0" rIns="0" bIns="0" anchor="t" anchorCtr="0">
            <a:noAutofit/>
          </a:bodyPr>
          <a:lstStyle/>
          <a:p>
            <a:pPr marL="0" marR="114300" lvl="0" indent="0" algn="l" rtl="0">
              <a:lnSpc>
                <a:spcPct val="125000"/>
              </a:lnSpc>
              <a:spcBef>
                <a:spcPts val="100"/>
              </a:spcBef>
              <a:spcAft>
                <a:spcPts val="0"/>
              </a:spcAft>
              <a:buNone/>
            </a:pPr>
            <a:r>
              <a:rPr lang="en">
                <a:solidFill>
                  <a:schemeClr val="dk1"/>
                </a:solidFill>
              </a:rPr>
              <a:t>Articulate impact</a:t>
            </a:r>
            <a:endParaRPr/>
          </a:p>
        </p:txBody>
      </p:sp>
      <p:sp>
        <p:nvSpPr>
          <p:cNvPr id="490" name="Google Shape;490;p38"/>
          <p:cNvSpPr txBox="1"/>
          <p:nvPr/>
        </p:nvSpPr>
        <p:spPr>
          <a:xfrm>
            <a:off x="1474748" y="1416609"/>
            <a:ext cx="6629700" cy="145200"/>
          </a:xfrm>
          <a:prstGeom prst="rect">
            <a:avLst/>
          </a:prstGeom>
          <a:noFill/>
          <a:ln>
            <a:noFill/>
          </a:ln>
        </p:spPr>
        <p:txBody>
          <a:bodyPr spcFirstLastPara="1" wrap="square" lIns="0" tIns="0" rIns="0" bIns="0" anchor="t" anchorCtr="0">
            <a:noAutofit/>
          </a:bodyPr>
          <a:lstStyle/>
          <a:p>
            <a:pPr marL="0" marR="114300" lvl="0" indent="0" algn="l" rtl="0">
              <a:lnSpc>
                <a:spcPct val="125000"/>
              </a:lnSpc>
              <a:spcBef>
                <a:spcPts val="100"/>
              </a:spcBef>
              <a:spcAft>
                <a:spcPts val="0"/>
              </a:spcAft>
              <a:buNone/>
            </a:pPr>
            <a:r>
              <a:rPr lang="en">
                <a:solidFill>
                  <a:schemeClr val="dk1"/>
                </a:solidFill>
              </a:rPr>
              <a:t>Identify gaps while complementing existing activity</a:t>
            </a:r>
            <a:endParaRPr>
              <a:solidFill>
                <a:schemeClr val="dk1"/>
              </a:solidFill>
            </a:endParaRPr>
          </a:p>
        </p:txBody>
      </p:sp>
      <p:sp>
        <p:nvSpPr>
          <p:cNvPr id="491" name="Google Shape;491;p38"/>
          <p:cNvSpPr txBox="1"/>
          <p:nvPr/>
        </p:nvSpPr>
        <p:spPr>
          <a:xfrm>
            <a:off x="1474748" y="2541909"/>
            <a:ext cx="6629700" cy="145200"/>
          </a:xfrm>
          <a:prstGeom prst="rect">
            <a:avLst/>
          </a:prstGeom>
          <a:noFill/>
          <a:ln>
            <a:noFill/>
          </a:ln>
        </p:spPr>
        <p:txBody>
          <a:bodyPr spcFirstLastPara="1" wrap="square" lIns="0" tIns="0" rIns="0" bIns="0" anchor="t" anchorCtr="0">
            <a:noAutofit/>
          </a:bodyPr>
          <a:lstStyle/>
          <a:p>
            <a:pPr marL="0" marR="114300" lvl="0" indent="0" algn="l" rtl="0">
              <a:lnSpc>
                <a:spcPct val="125000"/>
              </a:lnSpc>
              <a:spcBef>
                <a:spcPts val="100"/>
              </a:spcBef>
              <a:spcAft>
                <a:spcPts val="0"/>
              </a:spcAft>
              <a:buNone/>
            </a:pPr>
            <a:r>
              <a:rPr lang="en">
                <a:solidFill>
                  <a:schemeClr val="dk1"/>
                </a:solidFill>
              </a:rPr>
              <a:t>Empower implementation</a:t>
            </a:r>
            <a:endParaRPr/>
          </a:p>
        </p:txBody>
      </p:sp>
      <p:pic>
        <p:nvPicPr>
          <p:cNvPr id="492" name="Google Shape;492;p38"/>
          <p:cNvPicPr preferRelativeResize="0"/>
          <p:nvPr/>
        </p:nvPicPr>
        <p:blipFill rotWithShape="1">
          <a:blip r:embed="rId3">
            <a:alphaModFix/>
          </a:blip>
          <a:srcRect/>
          <a:stretch/>
        </p:blipFill>
        <p:spPr>
          <a:xfrm>
            <a:off x="6170168" y="1472803"/>
            <a:ext cx="1422645" cy="1305770"/>
          </a:xfrm>
          <a:prstGeom prst="rect">
            <a:avLst/>
          </a:prstGeom>
          <a:noFill/>
          <a:ln>
            <a:noFill/>
          </a:ln>
        </p:spPr>
      </p:pic>
      <p:sp>
        <p:nvSpPr>
          <p:cNvPr id="493" name="Google Shape;493;p38"/>
          <p:cNvSpPr txBox="1"/>
          <p:nvPr/>
        </p:nvSpPr>
        <p:spPr>
          <a:xfrm>
            <a:off x="2116050" y="3378400"/>
            <a:ext cx="4911900" cy="1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The tourism sector has been engaged in the process including:</a:t>
            </a:r>
            <a:endParaRPr sz="1200"/>
          </a:p>
          <a:p>
            <a:pPr marL="0" lvl="0" indent="0" algn="l" rtl="0">
              <a:spcBef>
                <a:spcPts val="0"/>
              </a:spcBef>
              <a:spcAft>
                <a:spcPts val="0"/>
              </a:spcAft>
              <a:buNone/>
            </a:pPr>
            <a:endParaRPr sz="1200"/>
          </a:p>
          <a:p>
            <a:pPr marL="457200" marR="243443" lvl="0" indent="-304800" algn="l" rtl="0">
              <a:lnSpc>
                <a:spcPct val="125000"/>
              </a:lnSpc>
              <a:spcBef>
                <a:spcPts val="124"/>
              </a:spcBef>
              <a:spcAft>
                <a:spcPts val="0"/>
              </a:spcAft>
              <a:buClr>
                <a:schemeClr val="dk1"/>
              </a:buClr>
              <a:buSzPts val="1200"/>
              <a:buChar char="●"/>
            </a:pPr>
            <a:r>
              <a:rPr lang="en" sz="1200">
                <a:solidFill>
                  <a:schemeClr val="dk1"/>
                </a:solidFill>
              </a:rPr>
              <a:t>Co-chairs, Leadership Group and Technical Expert Group</a:t>
            </a:r>
            <a:endParaRPr sz="1200">
              <a:solidFill>
                <a:schemeClr val="dk1"/>
              </a:solidFill>
            </a:endParaRPr>
          </a:p>
          <a:p>
            <a:pPr marL="457200" marR="243443" lvl="0" indent="-304800" algn="l" rtl="0">
              <a:lnSpc>
                <a:spcPct val="125000"/>
              </a:lnSpc>
              <a:spcBef>
                <a:spcPts val="124"/>
              </a:spcBef>
              <a:spcAft>
                <a:spcPts val="0"/>
              </a:spcAft>
              <a:buClr>
                <a:schemeClr val="dk1"/>
              </a:buClr>
              <a:buSzPts val="1200"/>
              <a:buChar char="●"/>
            </a:pPr>
            <a:r>
              <a:rPr lang="en" sz="1200">
                <a:solidFill>
                  <a:schemeClr val="dk1"/>
                </a:solidFill>
              </a:rPr>
              <a:t>Government agencies and sector specialists</a:t>
            </a:r>
            <a:endParaRPr sz="1200">
              <a:solidFill>
                <a:schemeClr val="dk1"/>
              </a:solidFill>
            </a:endParaRPr>
          </a:p>
          <a:p>
            <a:pPr marL="457200" marR="243443" lvl="0" indent="-304800" algn="l" rtl="0">
              <a:lnSpc>
                <a:spcPct val="125000"/>
              </a:lnSpc>
              <a:spcBef>
                <a:spcPts val="124"/>
              </a:spcBef>
              <a:spcAft>
                <a:spcPts val="0"/>
              </a:spcAft>
              <a:buClr>
                <a:schemeClr val="dk1"/>
              </a:buClr>
              <a:buSzPts val="1200"/>
              <a:buChar char="●"/>
            </a:pPr>
            <a:r>
              <a:rPr lang="en" sz="1200">
                <a:solidFill>
                  <a:schemeClr val="dk1"/>
                </a:solidFill>
              </a:rPr>
              <a:t>Important tourism considerations</a:t>
            </a:r>
            <a:endParaRPr sz="1200"/>
          </a:p>
        </p:txBody>
      </p:sp>
      <p:pic>
        <p:nvPicPr>
          <p:cNvPr id="2" name="Google Shape;313;p31">
            <a:extLst>
              <a:ext uri="{FF2B5EF4-FFF2-40B4-BE49-F238E27FC236}">
                <a16:creationId xmlns:a16="http://schemas.microsoft.com/office/drawing/2014/main" id="{241322D4-8F81-4942-CF24-140A36AB59CB}"/>
              </a:ext>
            </a:extLst>
          </p:cNvPr>
          <p:cNvPicPr preferRelativeResize="0"/>
          <p:nvPr/>
        </p:nvPicPr>
        <p:blipFill rotWithShape="1">
          <a:blip r:embed="rId4">
            <a:alphaModFix/>
          </a:blip>
          <a:srcRect r="26959"/>
          <a:stretch/>
        </p:blipFill>
        <p:spPr>
          <a:xfrm>
            <a:off x="109352" y="4804275"/>
            <a:ext cx="675320" cy="2333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9"/>
          <p:cNvSpPr/>
          <p:nvPr/>
        </p:nvSpPr>
        <p:spPr>
          <a:xfrm>
            <a:off x="0" y="2170870"/>
            <a:ext cx="5075100" cy="1545900"/>
          </a:xfrm>
          <a:prstGeom prst="rect">
            <a:avLst/>
          </a:prstGeom>
          <a:solidFill>
            <a:srgbClr val="C5D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9"/>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Georgia"/>
                <a:ea typeface="Georgia"/>
                <a:cs typeface="Georgia"/>
                <a:sym typeface="Georgia"/>
              </a:rPr>
              <a:t>This kaupapa links with other existing industry and government actions</a:t>
            </a:r>
            <a:endParaRPr sz="1900">
              <a:solidFill>
                <a:schemeClr val="dk1"/>
              </a:solidFill>
              <a:latin typeface="Georgia"/>
              <a:ea typeface="Georgia"/>
              <a:cs typeface="Georgia"/>
              <a:sym typeface="Georgia"/>
            </a:endParaRPr>
          </a:p>
        </p:txBody>
      </p:sp>
      <p:sp>
        <p:nvSpPr>
          <p:cNvPr id="500" name="Google Shape;500;p39"/>
          <p:cNvSpPr txBox="1"/>
          <p:nvPr/>
        </p:nvSpPr>
        <p:spPr>
          <a:xfrm>
            <a:off x="55050" y="2766820"/>
            <a:ext cx="4965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345A43"/>
                </a:solidFill>
              </a:rPr>
              <a:t>The Tourism Sector Climate Change Adaptation Roadmap</a:t>
            </a:r>
            <a:endParaRPr sz="1100" b="1">
              <a:solidFill>
                <a:srgbClr val="345A43"/>
              </a:solidFill>
            </a:endParaRPr>
          </a:p>
        </p:txBody>
      </p:sp>
      <p:pic>
        <p:nvPicPr>
          <p:cNvPr id="501" name="Google Shape;501;p39"/>
          <p:cNvPicPr preferRelativeResize="0"/>
          <p:nvPr/>
        </p:nvPicPr>
        <p:blipFill>
          <a:blip r:embed="rId3">
            <a:alphaModFix/>
          </a:blip>
          <a:stretch>
            <a:fillRect/>
          </a:stretch>
        </p:blipFill>
        <p:spPr>
          <a:xfrm>
            <a:off x="4218046" y="2766811"/>
            <a:ext cx="353955" cy="354000"/>
          </a:xfrm>
          <a:prstGeom prst="rect">
            <a:avLst/>
          </a:prstGeom>
          <a:noFill/>
          <a:ln>
            <a:noFill/>
          </a:ln>
        </p:spPr>
      </p:pic>
      <p:grpSp>
        <p:nvGrpSpPr>
          <p:cNvPr id="502" name="Google Shape;502;p39"/>
          <p:cNvGrpSpPr/>
          <p:nvPr/>
        </p:nvGrpSpPr>
        <p:grpSpPr>
          <a:xfrm>
            <a:off x="4828492" y="1046110"/>
            <a:ext cx="3741046" cy="3567241"/>
            <a:chOff x="1153655" y="1698422"/>
            <a:chExt cx="4317920" cy="4318694"/>
          </a:xfrm>
        </p:grpSpPr>
        <p:sp>
          <p:nvSpPr>
            <p:cNvPr id="503" name="Google Shape;503;p39"/>
            <p:cNvSpPr/>
            <p:nvPr/>
          </p:nvSpPr>
          <p:spPr>
            <a:xfrm>
              <a:off x="2907792" y="3733383"/>
              <a:ext cx="2563783" cy="1750037"/>
            </a:xfrm>
            <a:custGeom>
              <a:avLst/>
              <a:gdLst/>
              <a:ahLst/>
              <a:cxnLst/>
              <a:rect l="l" t="t" r="r" b="b"/>
              <a:pathLst>
                <a:path w="5341215" h="3645910" extrusionOk="0">
                  <a:moveTo>
                    <a:pt x="5340106" y="0"/>
                  </a:moveTo>
                  <a:cubicBezTo>
                    <a:pt x="5339729" y="42551"/>
                    <a:pt x="5339353" y="85101"/>
                    <a:pt x="5338976" y="127652"/>
                  </a:cubicBezTo>
                  <a:cubicBezTo>
                    <a:pt x="5339722" y="171695"/>
                    <a:pt x="5340469" y="215739"/>
                    <a:pt x="5341215" y="259782"/>
                  </a:cubicBezTo>
                  <a:lnTo>
                    <a:pt x="5341215" y="380715"/>
                  </a:lnTo>
                  <a:lnTo>
                    <a:pt x="5334496" y="501649"/>
                  </a:lnTo>
                  <a:lnTo>
                    <a:pt x="5327778" y="622582"/>
                  </a:lnTo>
                  <a:lnTo>
                    <a:pt x="5316580" y="743515"/>
                  </a:lnTo>
                  <a:lnTo>
                    <a:pt x="5300904" y="862209"/>
                  </a:lnTo>
                  <a:lnTo>
                    <a:pt x="5285228" y="978663"/>
                  </a:lnTo>
                  <a:lnTo>
                    <a:pt x="5265072" y="1097356"/>
                  </a:lnTo>
                  <a:lnTo>
                    <a:pt x="5240438" y="1211571"/>
                  </a:lnTo>
                  <a:lnTo>
                    <a:pt x="5213564" y="1328025"/>
                  </a:lnTo>
                  <a:lnTo>
                    <a:pt x="5184450" y="1440000"/>
                  </a:lnTo>
                  <a:lnTo>
                    <a:pt x="5153097" y="1551975"/>
                  </a:lnTo>
                  <a:lnTo>
                    <a:pt x="5117265" y="1663951"/>
                  </a:lnTo>
                  <a:lnTo>
                    <a:pt x="5081432" y="1773686"/>
                  </a:lnTo>
                  <a:lnTo>
                    <a:pt x="5041122" y="1883422"/>
                  </a:lnTo>
                  <a:lnTo>
                    <a:pt x="4996332" y="1988678"/>
                  </a:lnTo>
                  <a:lnTo>
                    <a:pt x="4951542" y="2096174"/>
                  </a:lnTo>
                  <a:lnTo>
                    <a:pt x="4902272" y="2199192"/>
                  </a:lnTo>
                  <a:lnTo>
                    <a:pt x="4853004" y="2302209"/>
                  </a:lnTo>
                  <a:lnTo>
                    <a:pt x="4799256" y="2405226"/>
                  </a:lnTo>
                  <a:lnTo>
                    <a:pt x="4743268" y="2503764"/>
                  </a:lnTo>
                  <a:lnTo>
                    <a:pt x="4685040" y="2602302"/>
                  </a:lnTo>
                  <a:lnTo>
                    <a:pt x="4624574" y="2698601"/>
                  </a:lnTo>
                  <a:lnTo>
                    <a:pt x="4559628" y="2794899"/>
                  </a:lnTo>
                  <a:lnTo>
                    <a:pt x="4494683" y="2888958"/>
                  </a:lnTo>
                  <a:lnTo>
                    <a:pt x="4427498" y="2978538"/>
                  </a:lnTo>
                  <a:lnTo>
                    <a:pt x="4358073" y="3070358"/>
                  </a:lnTo>
                  <a:lnTo>
                    <a:pt x="4284170" y="3157699"/>
                  </a:lnTo>
                  <a:lnTo>
                    <a:pt x="4210266" y="3242800"/>
                  </a:lnTo>
                  <a:lnTo>
                    <a:pt x="4134123" y="3327901"/>
                  </a:lnTo>
                  <a:lnTo>
                    <a:pt x="4055740" y="3410762"/>
                  </a:lnTo>
                  <a:lnTo>
                    <a:pt x="3975118" y="3489145"/>
                  </a:lnTo>
                  <a:lnTo>
                    <a:pt x="3892256" y="3567528"/>
                  </a:lnTo>
                  <a:lnTo>
                    <a:pt x="3802676" y="3587683"/>
                  </a:lnTo>
                  <a:lnTo>
                    <a:pt x="3713096" y="3605599"/>
                  </a:lnTo>
                  <a:lnTo>
                    <a:pt x="3621277" y="3619036"/>
                  </a:lnTo>
                  <a:lnTo>
                    <a:pt x="3533936" y="3630234"/>
                  </a:lnTo>
                  <a:lnTo>
                    <a:pt x="3444356" y="3636952"/>
                  </a:lnTo>
                  <a:lnTo>
                    <a:pt x="3354776" y="3643671"/>
                  </a:lnTo>
                  <a:lnTo>
                    <a:pt x="3267435" y="3645910"/>
                  </a:lnTo>
                  <a:lnTo>
                    <a:pt x="3180095" y="3645910"/>
                  </a:lnTo>
                  <a:lnTo>
                    <a:pt x="3092754" y="3643671"/>
                  </a:lnTo>
                  <a:lnTo>
                    <a:pt x="3007653" y="3636952"/>
                  </a:lnTo>
                  <a:lnTo>
                    <a:pt x="2920312" y="3630234"/>
                  </a:lnTo>
                  <a:lnTo>
                    <a:pt x="2835211" y="3621276"/>
                  </a:lnTo>
                  <a:lnTo>
                    <a:pt x="2752350" y="3607839"/>
                  </a:lnTo>
                  <a:lnTo>
                    <a:pt x="2667248" y="3594402"/>
                  </a:lnTo>
                  <a:lnTo>
                    <a:pt x="2584387" y="3578725"/>
                  </a:lnTo>
                  <a:lnTo>
                    <a:pt x="2501525" y="3560809"/>
                  </a:lnTo>
                  <a:lnTo>
                    <a:pt x="2420903" y="3540653"/>
                  </a:lnTo>
                  <a:lnTo>
                    <a:pt x="2340281" y="3518258"/>
                  </a:lnTo>
                  <a:lnTo>
                    <a:pt x="2259659" y="3493624"/>
                  </a:lnTo>
                  <a:lnTo>
                    <a:pt x="2181276" y="3468989"/>
                  </a:lnTo>
                  <a:lnTo>
                    <a:pt x="2102894" y="3442115"/>
                  </a:lnTo>
                  <a:lnTo>
                    <a:pt x="2024511" y="3415241"/>
                  </a:lnTo>
                  <a:lnTo>
                    <a:pt x="1948368" y="3386128"/>
                  </a:lnTo>
                  <a:lnTo>
                    <a:pt x="1874464" y="3354775"/>
                  </a:lnTo>
                  <a:lnTo>
                    <a:pt x="1798321" y="3323422"/>
                  </a:lnTo>
                  <a:lnTo>
                    <a:pt x="1726657" y="3289829"/>
                  </a:lnTo>
                  <a:lnTo>
                    <a:pt x="1652754" y="3256237"/>
                  </a:lnTo>
                  <a:lnTo>
                    <a:pt x="1583329" y="3220405"/>
                  </a:lnTo>
                  <a:lnTo>
                    <a:pt x="1444480" y="3146501"/>
                  </a:lnTo>
                  <a:lnTo>
                    <a:pt x="1310110" y="3072597"/>
                  </a:lnTo>
                  <a:lnTo>
                    <a:pt x="1180218" y="2994215"/>
                  </a:lnTo>
                  <a:lnTo>
                    <a:pt x="1057046" y="2915832"/>
                  </a:lnTo>
                  <a:lnTo>
                    <a:pt x="938352" y="2835210"/>
                  </a:lnTo>
                  <a:lnTo>
                    <a:pt x="824137" y="2754588"/>
                  </a:lnTo>
                  <a:lnTo>
                    <a:pt x="718881" y="2673966"/>
                  </a:lnTo>
                  <a:lnTo>
                    <a:pt x="618103" y="2595583"/>
                  </a:lnTo>
                  <a:lnTo>
                    <a:pt x="521804" y="2519440"/>
                  </a:lnTo>
                  <a:lnTo>
                    <a:pt x="434464" y="2445537"/>
                  </a:lnTo>
                  <a:lnTo>
                    <a:pt x="353842" y="2373873"/>
                  </a:lnTo>
                  <a:lnTo>
                    <a:pt x="279938" y="2306688"/>
                  </a:lnTo>
                  <a:lnTo>
                    <a:pt x="219651" y="2248479"/>
                  </a:lnTo>
                  <a:cubicBezTo>
                    <a:pt x="173099" y="2201565"/>
                    <a:pt x="37234" y="2062533"/>
                    <a:pt x="626" y="2025205"/>
                  </a:cubicBezTo>
                  <a:lnTo>
                    <a:pt x="0" y="2024510"/>
                  </a:lnTo>
                  <a:lnTo>
                    <a:pt x="960" y="2024510"/>
                  </a:lnTo>
                  <a:lnTo>
                    <a:pt x="865985" y="226291"/>
                  </a:lnTo>
                  <a:lnTo>
                    <a:pt x="1731135" y="2021812"/>
                  </a:lnTo>
                  <a:lnTo>
                    <a:pt x="1809519" y="2017792"/>
                  </a:lnTo>
                  <a:lnTo>
                    <a:pt x="1939410" y="2004355"/>
                  </a:lnTo>
                  <a:lnTo>
                    <a:pt x="2020032" y="1995397"/>
                  </a:lnTo>
                  <a:lnTo>
                    <a:pt x="2107373" y="1981960"/>
                  </a:lnTo>
                  <a:lnTo>
                    <a:pt x="2203671" y="1968523"/>
                  </a:lnTo>
                  <a:lnTo>
                    <a:pt x="2308928" y="1948367"/>
                  </a:lnTo>
                  <a:lnTo>
                    <a:pt x="2418664" y="1928212"/>
                  </a:lnTo>
                  <a:lnTo>
                    <a:pt x="2535118" y="1903577"/>
                  </a:lnTo>
                  <a:lnTo>
                    <a:pt x="2658290" y="1874464"/>
                  </a:lnTo>
                  <a:lnTo>
                    <a:pt x="2785942" y="1840871"/>
                  </a:lnTo>
                  <a:lnTo>
                    <a:pt x="2915833" y="1805039"/>
                  </a:lnTo>
                  <a:lnTo>
                    <a:pt x="3050203" y="1762489"/>
                  </a:lnTo>
                  <a:lnTo>
                    <a:pt x="3189053" y="1715459"/>
                  </a:lnTo>
                  <a:lnTo>
                    <a:pt x="3327902" y="1666190"/>
                  </a:lnTo>
                  <a:lnTo>
                    <a:pt x="3471230" y="1610202"/>
                  </a:lnTo>
                  <a:lnTo>
                    <a:pt x="3612319" y="1547496"/>
                  </a:lnTo>
                  <a:lnTo>
                    <a:pt x="3755647" y="1480311"/>
                  </a:lnTo>
                  <a:lnTo>
                    <a:pt x="3827311" y="1444479"/>
                  </a:lnTo>
                  <a:lnTo>
                    <a:pt x="3898975" y="1408647"/>
                  </a:lnTo>
                  <a:lnTo>
                    <a:pt x="3968400" y="1368336"/>
                  </a:lnTo>
                  <a:lnTo>
                    <a:pt x="4040064" y="1330265"/>
                  </a:lnTo>
                  <a:lnTo>
                    <a:pt x="4109488" y="1287714"/>
                  </a:lnTo>
                  <a:lnTo>
                    <a:pt x="4178913" y="1245164"/>
                  </a:lnTo>
                  <a:lnTo>
                    <a:pt x="4248338" y="1198134"/>
                  </a:lnTo>
                  <a:lnTo>
                    <a:pt x="4315522" y="1153344"/>
                  </a:lnTo>
                  <a:lnTo>
                    <a:pt x="4382708" y="1104075"/>
                  </a:lnTo>
                  <a:lnTo>
                    <a:pt x="4449893" y="1054806"/>
                  </a:lnTo>
                  <a:lnTo>
                    <a:pt x="4514838" y="1003297"/>
                  </a:lnTo>
                  <a:lnTo>
                    <a:pt x="4579784" y="949549"/>
                  </a:lnTo>
                  <a:lnTo>
                    <a:pt x="4644730" y="893562"/>
                  </a:lnTo>
                  <a:lnTo>
                    <a:pt x="4705196" y="837574"/>
                  </a:lnTo>
                  <a:lnTo>
                    <a:pt x="4767902" y="777108"/>
                  </a:lnTo>
                  <a:lnTo>
                    <a:pt x="4828369" y="716641"/>
                  </a:lnTo>
                  <a:lnTo>
                    <a:pt x="4886596" y="653935"/>
                  </a:lnTo>
                  <a:lnTo>
                    <a:pt x="4942584" y="588989"/>
                  </a:lnTo>
                  <a:lnTo>
                    <a:pt x="4998571" y="524044"/>
                  </a:lnTo>
                  <a:lnTo>
                    <a:pt x="5052319" y="454619"/>
                  </a:lnTo>
                  <a:lnTo>
                    <a:pt x="5103828" y="382955"/>
                  </a:lnTo>
                  <a:lnTo>
                    <a:pt x="5153097" y="311291"/>
                  </a:lnTo>
                  <a:lnTo>
                    <a:pt x="5202366" y="237387"/>
                  </a:lnTo>
                  <a:lnTo>
                    <a:pt x="5247156" y="159005"/>
                  </a:lnTo>
                  <a:lnTo>
                    <a:pt x="5291946" y="80622"/>
                  </a:lnTo>
                  <a:lnTo>
                    <a:pt x="5340106" y="0"/>
                  </a:lnTo>
                  <a:close/>
                </a:path>
              </a:pathLst>
            </a:custGeom>
            <a:solidFill>
              <a:srgbClr val="2792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504" name="Google Shape;504;p39"/>
            <p:cNvSpPr/>
            <p:nvPr/>
          </p:nvSpPr>
          <p:spPr>
            <a:xfrm>
              <a:off x="2363034" y="3840368"/>
              <a:ext cx="2411400" cy="2176748"/>
            </a:xfrm>
            <a:custGeom>
              <a:avLst/>
              <a:gdLst/>
              <a:ahLst/>
              <a:cxnLst/>
              <a:rect l="l" t="t" r="r" b="b"/>
              <a:pathLst>
                <a:path w="5023749" h="4534892" extrusionOk="0">
                  <a:moveTo>
                    <a:pt x="1998563" y="0"/>
                  </a:moveTo>
                  <a:lnTo>
                    <a:pt x="1134349" y="1794065"/>
                  </a:lnTo>
                  <a:lnTo>
                    <a:pt x="1137668" y="1798220"/>
                  </a:lnTo>
                  <a:lnTo>
                    <a:pt x="1139907" y="1798220"/>
                  </a:lnTo>
                  <a:lnTo>
                    <a:pt x="1200374" y="1865405"/>
                  </a:lnTo>
                  <a:lnTo>
                    <a:pt x="1294433" y="1961704"/>
                  </a:lnTo>
                  <a:lnTo>
                    <a:pt x="1354899" y="2017691"/>
                  </a:lnTo>
                  <a:lnTo>
                    <a:pt x="1419845" y="2080397"/>
                  </a:lnTo>
                  <a:lnTo>
                    <a:pt x="1493749" y="2147583"/>
                  </a:lnTo>
                  <a:lnTo>
                    <a:pt x="1574371" y="2219247"/>
                  </a:lnTo>
                  <a:lnTo>
                    <a:pt x="1661711" y="2293150"/>
                  </a:lnTo>
                  <a:lnTo>
                    <a:pt x="1758010" y="2369293"/>
                  </a:lnTo>
                  <a:lnTo>
                    <a:pt x="1858788" y="2447676"/>
                  </a:lnTo>
                  <a:lnTo>
                    <a:pt x="1964044" y="2528298"/>
                  </a:lnTo>
                  <a:lnTo>
                    <a:pt x="2078259" y="2608920"/>
                  </a:lnTo>
                  <a:lnTo>
                    <a:pt x="2196952" y="2689542"/>
                  </a:lnTo>
                  <a:lnTo>
                    <a:pt x="2320125" y="2767925"/>
                  </a:lnTo>
                  <a:lnTo>
                    <a:pt x="2450016" y="2846307"/>
                  </a:lnTo>
                  <a:lnTo>
                    <a:pt x="2584387" y="2920211"/>
                  </a:lnTo>
                  <a:lnTo>
                    <a:pt x="2723236" y="2994114"/>
                  </a:lnTo>
                  <a:lnTo>
                    <a:pt x="2792660" y="3029946"/>
                  </a:lnTo>
                  <a:lnTo>
                    <a:pt x="2866564" y="3063539"/>
                  </a:lnTo>
                  <a:lnTo>
                    <a:pt x="2938228" y="3097132"/>
                  </a:lnTo>
                  <a:lnTo>
                    <a:pt x="3014371" y="3128485"/>
                  </a:lnTo>
                  <a:lnTo>
                    <a:pt x="3088275" y="3159838"/>
                  </a:lnTo>
                  <a:lnTo>
                    <a:pt x="3164418" y="3188951"/>
                  </a:lnTo>
                  <a:lnTo>
                    <a:pt x="3242800" y="3215825"/>
                  </a:lnTo>
                  <a:lnTo>
                    <a:pt x="3321183" y="3242699"/>
                  </a:lnTo>
                  <a:lnTo>
                    <a:pt x="3399566" y="3267334"/>
                  </a:lnTo>
                  <a:lnTo>
                    <a:pt x="3480188" y="3291968"/>
                  </a:lnTo>
                  <a:lnTo>
                    <a:pt x="3560810" y="3314363"/>
                  </a:lnTo>
                  <a:lnTo>
                    <a:pt x="3641432" y="3334519"/>
                  </a:lnTo>
                  <a:lnTo>
                    <a:pt x="3724293" y="3352435"/>
                  </a:lnTo>
                  <a:lnTo>
                    <a:pt x="3807155" y="3368111"/>
                  </a:lnTo>
                  <a:lnTo>
                    <a:pt x="3892256" y="3381548"/>
                  </a:lnTo>
                  <a:lnTo>
                    <a:pt x="3975118" y="3394985"/>
                  </a:lnTo>
                  <a:lnTo>
                    <a:pt x="4060219" y="3403943"/>
                  </a:lnTo>
                  <a:lnTo>
                    <a:pt x="4147560" y="3410662"/>
                  </a:lnTo>
                  <a:lnTo>
                    <a:pt x="4232661" y="3417380"/>
                  </a:lnTo>
                  <a:lnTo>
                    <a:pt x="4320001" y="3419620"/>
                  </a:lnTo>
                  <a:lnTo>
                    <a:pt x="4407342" y="3419620"/>
                  </a:lnTo>
                  <a:lnTo>
                    <a:pt x="4494683" y="3417380"/>
                  </a:lnTo>
                  <a:lnTo>
                    <a:pt x="4584263" y="3410662"/>
                  </a:lnTo>
                  <a:lnTo>
                    <a:pt x="4673843" y="3403943"/>
                  </a:lnTo>
                  <a:lnTo>
                    <a:pt x="4761183" y="3392746"/>
                  </a:lnTo>
                  <a:lnTo>
                    <a:pt x="4853003" y="3379309"/>
                  </a:lnTo>
                  <a:lnTo>
                    <a:pt x="4942583" y="3361393"/>
                  </a:lnTo>
                  <a:lnTo>
                    <a:pt x="5023749" y="3344042"/>
                  </a:lnTo>
                  <a:lnTo>
                    <a:pt x="4956020" y="3410662"/>
                  </a:lnTo>
                  <a:lnTo>
                    <a:pt x="4879877" y="3477847"/>
                  </a:lnTo>
                  <a:lnTo>
                    <a:pt x="4799255" y="3542792"/>
                  </a:lnTo>
                  <a:lnTo>
                    <a:pt x="4718633" y="3605499"/>
                  </a:lnTo>
                  <a:lnTo>
                    <a:pt x="4638011" y="3668205"/>
                  </a:lnTo>
                  <a:lnTo>
                    <a:pt x="4552910" y="3726432"/>
                  </a:lnTo>
                  <a:lnTo>
                    <a:pt x="4467809" y="3784659"/>
                  </a:lnTo>
                  <a:lnTo>
                    <a:pt x="4382707" y="3840646"/>
                  </a:lnTo>
                  <a:lnTo>
                    <a:pt x="4295367" y="3894394"/>
                  </a:lnTo>
                  <a:lnTo>
                    <a:pt x="4205787" y="3945903"/>
                  </a:lnTo>
                  <a:lnTo>
                    <a:pt x="4116207" y="3997411"/>
                  </a:lnTo>
                  <a:lnTo>
                    <a:pt x="4024387" y="4044441"/>
                  </a:lnTo>
                  <a:lnTo>
                    <a:pt x="3932567" y="4091471"/>
                  </a:lnTo>
                  <a:lnTo>
                    <a:pt x="3838508" y="4134021"/>
                  </a:lnTo>
                  <a:lnTo>
                    <a:pt x="3742210" y="4176572"/>
                  </a:lnTo>
                  <a:lnTo>
                    <a:pt x="3645911" y="4216883"/>
                  </a:lnTo>
                  <a:lnTo>
                    <a:pt x="3549612" y="4252715"/>
                  </a:lnTo>
                  <a:lnTo>
                    <a:pt x="3451074" y="4288547"/>
                  </a:lnTo>
                  <a:lnTo>
                    <a:pt x="3352536" y="4322139"/>
                  </a:lnTo>
                  <a:lnTo>
                    <a:pt x="3251758" y="4353492"/>
                  </a:lnTo>
                  <a:lnTo>
                    <a:pt x="3150981" y="4380366"/>
                  </a:lnTo>
                  <a:lnTo>
                    <a:pt x="3047964" y="4407240"/>
                  </a:lnTo>
                  <a:lnTo>
                    <a:pt x="2944946" y="4431875"/>
                  </a:lnTo>
                  <a:lnTo>
                    <a:pt x="2839690" y="4452030"/>
                  </a:lnTo>
                  <a:lnTo>
                    <a:pt x="2736673" y="4472186"/>
                  </a:lnTo>
                  <a:lnTo>
                    <a:pt x="2629177" y="4487863"/>
                  </a:lnTo>
                  <a:lnTo>
                    <a:pt x="2523920" y="4503539"/>
                  </a:lnTo>
                  <a:lnTo>
                    <a:pt x="2416424" y="4514737"/>
                  </a:lnTo>
                  <a:lnTo>
                    <a:pt x="2306688" y="4523695"/>
                  </a:lnTo>
                  <a:lnTo>
                    <a:pt x="2199192" y="4530413"/>
                  </a:lnTo>
                  <a:lnTo>
                    <a:pt x="2089456" y="4534892"/>
                  </a:lnTo>
                  <a:lnTo>
                    <a:pt x="1979721" y="4534892"/>
                  </a:lnTo>
                  <a:lnTo>
                    <a:pt x="1896859" y="4534892"/>
                  </a:lnTo>
                  <a:lnTo>
                    <a:pt x="1813998" y="4532653"/>
                  </a:lnTo>
                  <a:lnTo>
                    <a:pt x="1731136" y="4528174"/>
                  </a:lnTo>
                  <a:lnTo>
                    <a:pt x="1648274" y="4523695"/>
                  </a:lnTo>
                  <a:lnTo>
                    <a:pt x="1567652" y="4516976"/>
                  </a:lnTo>
                  <a:lnTo>
                    <a:pt x="1487030" y="4508018"/>
                  </a:lnTo>
                  <a:lnTo>
                    <a:pt x="1406408" y="4499060"/>
                  </a:lnTo>
                  <a:lnTo>
                    <a:pt x="1325786" y="4487863"/>
                  </a:lnTo>
                  <a:lnTo>
                    <a:pt x="1251882" y="4429635"/>
                  </a:lnTo>
                  <a:lnTo>
                    <a:pt x="1180218" y="4371408"/>
                  </a:lnTo>
                  <a:lnTo>
                    <a:pt x="1110794" y="4310942"/>
                  </a:lnTo>
                  <a:lnTo>
                    <a:pt x="1045848" y="4248236"/>
                  </a:lnTo>
                  <a:lnTo>
                    <a:pt x="980903" y="4183290"/>
                  </a:lnTo>
                  <a:lnTo>
                    <a:pt x="920436" y="4118345"/>
                  </a:lnTo>
                  <a:lnTo>
                    <a:pt x="862209" y="4051160"/>
                  </a:lnTo>
                  <a:lnTo>
                    <a:pt x="806221" y="3981735"/>
                  </a:lnTo>
                  <a:lnTo>
                    <a:pt x="752473" y="3912310"/>
                  </a:lnTo>
                  <a:lnTo>
                    <a:pt x="700965" y="3842886"/>
                  </a:lnTo>
                  <a:lnTo>
                    <a:pt x="651696" y="3768982"/>
                  </a:lnTo>
                  <a:lnTo>
                    <a:pt x="604666" y="3697318"/>
                  </a:lnTo>
                  <a:lnTo>
                    <a:pt x="559876" y="3623415"/>
                  </a:lnTo>
                  <a:lnTo>
                    <a:pt x="517325" y="3549511"/>
                  </a:lnTo>
                  <a:lnTo>
                    <a:pt x="477014" y="3473368"/>
                  </a:lnTo>
                  <a:lnTo>
                    <a:pt x="438943" y="3397225"/>
                  </a:lnTo>
                  <a:lnTo>
                    <a:pt x="403111" y="3321082"/>
                  </a:lnTo>
                  <a:lnTo>
                    <a:pt x="369518" y="3244939"/>
                  </a:lnTo>
                  <a:lnTo>
                    <a:pt x="335926" y="3166556"/>
                  </a:lnTo>
                  <a:lnTo>
                    <a:pt x="304573" y="3088173"/>
                  </a:lnTo>
                  <a:lnTo>
                    <a:pt x="277699" y="3009791"/>
                  </a:lnTo>
                  <a:lnTo>
                    <a:pt x="248585" y="2931408"/>
                  </a:lnTo>
                  <a:lnTo>
                    <a:pt x="223950" y="2853026"/>
                  </a:lnTo>
                  <a:lnTo>
                    <a:pt x="201555" y="2774643"/>
                  </a:lnTo>
                  <a:lnTo>
                    <a:pt x="179160" y="2696261"/>
                  </a:lnTo>
                  <a:lnTo>
                    <a:pt x="156765" y="2617878"/>
                  </a:lnTo>
                  <a:lnTo>
                    <a:pt x="138849" y="2539495"/>
                  </a:lnTo>
                  <a:lnTo>
                    <a:pt x="120933" y="2461113"/>
                  </a:lnTo>
                  <a:lnTo>
                    <a:pt x="89580" y="2306587"/>
                  </a:lnTo>
                  <a:lnTo>
                    <a:pt x="64946" y="2152062"/>
                  </a:lnTo>
                  <a:lnTo>
                    <a:pt x="44790" y="2002015"/>
                  </a:lnTo>
                  <a:lnTo>
                    <a:pt x="26874" y="1854208"/>
                  </a:lnTo>
                  <a:lnTo>
                    <a:pt x="15677" y="1708640"/>
                  </a:lnTo>
                  <a:lnTo>
                    <a:pt x="6719" y="1569791"/>
                  </a:lnTo>
                  <a:lnTo>
                    <a:pt x="2240" y="1435421"/>
                  </a:lnTo>
                  <a:cubicBezTo>
                    <a:pt x="1493" y="1392124"/>
                    <a:pt x="747" y="1348827"/>
                    <a:pt x="0" y="1305530"/>
                  </a:cubicBezTo>
                  <a:cubicBezTo>
                    <a:pt x="747" y="1264472"/>
                    <a:pt x="1493" y="1223415"/>
                    <a:pt x="2240" y="1182357"/>
                  </a:cubicBezTo>
                  <a:cubicBezTo>
                    <a:pt x="2986" y="1143539"/>
                    <a:pt x="3733" y="1104721"/>
                    <a:pt x="4479" y="1065903"/>
                  </a:cubicBezTo>
                  <a:lnTo>
                    <a:pt x="8958" y="956167"/>
                  </a:lnTo>
                  <a:lnTo>
                    <a:pt x="15677" y="855390"/>
                  </a:lnTo>
                  <a:lnTo>
                    <a:pt x="69421" y="439632"/>
                  </a:lnTo>
                  <a:lnTo>
                    <a:pt x="1998563" y="0"/>
                  </a:lnTo>
                  <a:close/>
                </a:path>
              </a:pathLst>
            </a:custGeom>
            <a:solidFill>
              <a:srgbClr val="B1E2ED"/>
            </a:solidFill>
            <a:ln w="9525" cap="flat" cmpd="sng">
              <a:solidFill>
                <a:srgbClr val="B1E2E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505" name="Google Shape;505;p39"/>
            <p:cNvSpPr/>
            <p:nvPr/>
          </p:nvSpPr>
          <p:spPr>
            <a:xfrm>
              <a:off x="1435880" y="3206745"/>
              <a:ext cx="1884194" cy="2788899"/>
            </a:xfrm>
            <a:custGeom>
              <a:avLst/>
              <a:gdLst/>
              <a:ahLst/>
              <a:cxnLst/>
              <a:rect l="l" t="t" r="r" b="b"/>
              <a:pathLst>
                <a:path w="3925405" h="5810207" extrusionOk="0">
                  <a:moveTo>
                    <a:pt x="2266789" y="0"/>
                  </a:moveTo>
                  <a:lnTo>
                    <a:pt x="3925405" y="1322345"/>
                  </a:lnTo>
                  <a:lnTo>
                    <a:pt x="2005953" y="1763570"/>
                  </a:lnTo>
                  <a:lnTo>
                    <a:pt x="1993254" y="1878513"/>
                  </a:lnTo>
                  <a:lnTo>
                    <a:pt x="1966379" y="2055736"/>
                  </a:lnTo>
                  <a:lnTo>
                    <a:pt x="1950608" y="2159626"/>
                  </a:lnTo>
                  <a:lnTo>
                    <a:pt x="1943889" y="2278511"/>
                  </a:lnTo>
                  <a:lnTo>
                    <a:pt x="1939410" y="2388246"/>
                  </a:lnTo>
                  <a:cubicBezTo>
                    <a:pt x="1938664" y="2427064"/>
                    <a:pt x="1937917" y="2465883"/>
                    <a:pt x="1937171" y="2504701"/>
                  </a:cubicBezTo>
                  <a:cubicBezTo>
                    <a:pt x="1936424" y="2545758"/>
                    <a:pt x="1935678" y="2586816"/>
                    <a:pt x="1934931" y="2627873"/>
                  </a:cubicBezTo>
                  <a:cubicBezTo>
                    <a:pt x="1935678" y="2671170"/>
                    <a:pt x="1936424" y="2714467"/>
                    <a:pt x="1937171" y="2757764"/>
                  </a:cubicBezTo>
                  <a:lnTo>
                    <a:pt x="1941650" y="2892135"/>
                  </a:lnTo>
                  <a:lnTo>
                    <a:pt x="1950608" y="3030984"/>
                  </a:lnTo>
                  <a:lnTo>
                    <a:pt x="1961805" y="3176551"/>
                  </a:lnTo>
                  <a:lnTo>
                    <a:pt x="1979721" y="3324359"/>
                  </a:lnTo>
                  <a:lnTo>
                    <a:pt x="1999877" y="3474405"/>
                  </a:lnTo>
                  <a:lnTo>
                    <a:pt x="2024511" y="3628931"/>
                  </a:lnTo>
                  <a:lnTo>
                    <a:pt x="2055864" y="3783457"/>
                  </a:lnTo>
                  <a:lnTo>
                    <a:pt x="2073780" y="3861839"/>
                  </a:lnTo>
                  <a:lnTo>
                    <a:pt x="2091696" y="3940222"/>
                  </a:lnTo>
                  <a:lnTo>
                    <a:pt x="2114091" y="4018605"/>
                  </a:lnTo>
                  <a:lnTo>
                    <a:pt x="2136486" y="4096987"/>
                  </a:lnTo>
                  <a:lnTo>
                    <a:pt x="2158881" y="4175370"/>
                  </a:lnTo>
                  <a:lnTo>
                    <a:pt x="2183516" y="4253753"/>
                  </a:lnTo>
                  <a:lnTo>
                    <a:pt x="2212630" y="4332135"/>
                  </a:lnTo>
                  <a:lnTo>
                    <a:pt x="2239504" y="4410518"/>
                  </a:lnTo>
                  <a:lnTo>
                    <a:pt x="2270857" y="4488900"/>
                  </a:lnTo>
                  <a:lnTo>
                    <a:pt x="2304449" y="4567283"/>
                  </a:lnTo>
                  <a:lnTo>
                    <a:pt x="2338042" y="4643426"/>
                  </a:lnTo>
                  <a:lnTo>
                    <a:pt x="2373874" y="4719569"/>
                  </a:lnTo>
                  <a:lnTo>
                    <a:pt x="2411945" y="4795712"/>
                  </a:lnTo>
                  <a:lnTo>
                    <a:pt x="2452256" y="4871856"/>
                  </a:lnTo>
                  <a:lnTo>
                    <a:pt x="2494807" y="4945759"/>
                  </a:lnTo>
                  <a:lnTo>
                    <a:pt x="2539597" y="5019663"/>
                  </a:lnTo>
                  <a:lnTo>
                    <a:pt x="2586627" y="5091327"/>
                  </a:lnTo>
                  <a:lnTo>
                    <a:pt x="2635896" y="5165230"/>
                  </a:lnTo>
                  <a:lnTo>
                    <a:pt x="2687404" y="5234655"/>
                  </a:lnTo>
                  <a:lnTo>
                    <a:pt x="2741152" y="5304080"/>
                  </a:lnTo>
                  <a:lnTo>
                    <a:pt x="2797140" y="5373504"/>
                  </a:lnTo>
                  <a:lnTo>
                    <a:pt x="2855367" y="5440689"/>
                  </a:lnTo>
                  <a:lnTo>
                    <a:pt x="2915834" y="5505635"/>
                  </a:lnTo>
                  <a:lnTo>
                    <a:pt x="2980779" y="5570581"/>
                  </a:lnTo>
                  <a:lnTo>
                    <a:pt x="3045725" y="5633287"/>
                  </a:lnTo>
                  <a:lnTo>
                    <a:pt x="3115149" y="5693753"/>
                  </a:lnTo>
                  <a:lnTo>
                    <a:pt x="3186813" y="5751980"/>
                  </a:lnTo>
                  <a:lnTo>
                    <a:pt x="3260717" y="5810207"/>
                  </a:lnTo>
                  <a:lnTo>
                    <a:pt x="3130826" y="5790052"/>
                  </a:lnTo>
                  <a:lnTo>
                    <a:pt x="3000935" y="5765417"/>
                  </a:lnTo>
                  <a:lnTo>
                    <a:pt x="2873283" y="5736304"/>
                  </a:lnTo>
                  <a:lnTo>
                    <a:pt x="2745631" y="5704951"/>
                  </a:lnTo>
                  <a:lnTo>
                    <a:pt x="2622459" y="5669119"/>
                  </a:lnTo>
                  <a:lnTo>
                    <a:pt x="2499286" y="5631047"/>
                  </a:lnTo>
                  <a:lnTo>
                    <a:pt x="2376113" y="5588497"/>
                  </a:lnTo>
                  <a:lnTo>
                    <a:pt x="2255180" y="5541467"/>
                  </a:lnTo>
                  <a:lnTo>
                    <a:pt x="2136486" y="5492198"/>
                  </a:lnTo>
                  <a:lnTo>
                    <a:pt x="2020032" y="5440689"/>
                  </a:lnTo>
                  <a:lnTo>
                    <a:pt x="1905818" y="5384702"/>
                  </a:lnTo>
                  <a:lnTo>
                    <a:pt x="1791603" y="5326475"/>
                  </a:lnTo>
                  <a:lnTo>
                    <a:pt x="1679627" y="5266008"/>
                  </a:lnTo>
                  <a:lnTo>
                    <a:pt x="1572131" y="5201062"/>
                  </a:lnTo>
                  <a:lnTo>
                    <a:pt x="1464635" y="5133877"/>
                  </a:lnTo>
                  <a:lnTo>
                    <a:pt x="1359378" y="5062213"/>
                  </a:lnTo>
                  <a:lnTo>
                    <a:pt x="1256361" y="4988310"/>
                  </a:lnTo>
                  <a:lnTo>
                    <a:pt x="1153344" y="4912167"/>
                  </a:lnTo>
                  <a:lnTo>
                    <a:pt x="1054806" y="4833784"/>
                  </a:lnTo>
                  <a:lnTo>
                    <a:pt x="958507" y="4753162"/>
                  </a:lnTo>
                  <a:lnTo>
                    <a:pt x="864448" y="4668061"/>
                  </a:lnTo>
                  <a:lnTo>
                    <a:pt x="772629" y="4580720"/>
                  </a:lnTo>
                  <a:lnTo>
                    <a:pt x="683048" y="4491140"/>
                  </a:lnTo>
                  <a:lnTo>
                    <a:pt x="597947" y="4399320"/>
                  </a:lnTo>
                  <a:lnTo>
                    <a:pt x="512846" y="4305261"/>
                  </a:lnTo>
                  <a:lnTo>
                    <a:pt x="432224" y="4208962"/>
                  </a:lnTo>
                  <a:lnTo>
                    <a:pt x="351602" y="4110424"/>
                  </a:lnTo>
                  <a:lnTo>
                    <a:pt x="275459" y="4009647"/>
                  </a:lnTo>
                  <a:lnTo>
                    <a:pt x="203795" y="3904390"/>
                  </a:lnTo>
                  <a:lnTo>
                    <a:pt x="132131" y="3799133"/>
                  </a:lnTo>
                  <a:lnTo>
                    <a:pt x="64946" y="3691637"/>
                  </a:lnTo>
                  <a:lnTo>
                    <a:pt x="0" y="3581902"/>
                  </a:lnTo>
                  <a:lnTo>
                    <a:pt x="0" y="3490082"/>
                  </a:lnTo>
                  <a:lnTo>
                    <a:pt x="4479" y="3398262"/>
                  </a:lnTo>
                  <a:lnTo>
                    <a:pt x="8958" y="3306443"/>
                  </a:lnTo>
                  <a:lnTo>
                    <a:pt x="17916" y="3216863"/>
                  </a:lnTo>
                  <a:lnTo>
                    <a:pt x="29113" y="3127282"/>
                  </a:lnTo>
                  <a:lnTo>
                    <a:pt x="42551" y="3039942"/>
                  </a:lnTo>
                  <a:lnTo>
                    <a:pt x="60467" y="2952601"/>
                  </a:lnTo>
                  <a:lnTo>
                    <a:pt x="78383" y="2867500"/>
                  </a:lnTo>
                  <a:lnTo>
                    <a:pt x="100778" y="2782399"/>
                  </a:lnTo>
                  <a:lnTo>
                    <a:pt x="123173" y="2699537"/>
                  </a:lnTo>
                  <a:lnTo>
                    <a:pt x="150047" y="2616676"/>
                  </a:lnTo>
                  <a:lnTo>
                    <a:pt x="176921" y="2533814"/>
                  </a:lnTo>
                  <a:lnTo>
                    <a:pt x="208274" y="2455431"/>
                  </a:lnTo>
                  <a:lnTo>
                    <a:pt x="239627" y="2374809"/>
                  </a:lnTo>
                  <a:lnTo>
                    <a:pt x="273219" y="2296427"/>
                  </a:lnTo>
                  <a:lnTo>
                    <a:pt x="309051" y="2220284"/>
                  </a:lnTo>
                  <a:lnTo>
                    <a:pt x="347123" y="2144141"/>
                  </a:lnTo>
                  <a:lnTo>
                    <a:pt x="385195" y="2070237"/>
                  </a:lnTo>
                  <a:lnTo>
                    <a:pt x="425506" y="1996333"/>
                  </a:lnTo>
                  <a:lnTo>
                    <a:pt x="468056" y="1924669"/>
                  </a:lnTo>
                  <a:lnTo>
                    <a:pt x="510607" y="1855245"/>
                  </a:lnTo>
                  <a:lnTo>
                    <a:pt x="555397" y="1785820"/>
                  </a:lnTo>
                  <a:lnTo>
                    <a:pt x="600187" y="1716395"/>
                  </a:lnTo>
                  <a:lnTo>
                    <a:pt x="647216" y="1649210"/>
                  </a:lnTo>
                  <a:lnTo>
                    <a:pt x="694246" y="1584265"/>
                  </a:lnTo>
                  <a:lnTo>
                    <a:pt x="743515" y="1519319"/>
                  </a:lnTo>
                  <a:lnTo>
                    <a:pt x="792784" y="1454373"/>
                  </a:lnTo>
                  <a:lnTo>
                    <a:pt x="842053" y="1393907"/>
                  </a:lnTo>
                  <a:lnTo>
                    <a:pt x="945070" y="1272974"/>
                  </a:lnTo>
                  <a:lnTo>
                    <a:pt x="1048087" y="1156520"/>
                  </a:lnTo>
                  <a:lnTo>
                    <a:pt x="1153344" y="1046784"/>
                  </a:lnTo>
                  <a:lnTo>
                    <a:pt x="1258601" y="943767"/>
                  </a:lnTo>
                  <a:lnTo>
                    <a:pt x="1363857" y="845229"/>
                  </a:lnTo>
                  <a:lnTo>
                    <a:pt x="1466875" y="751170"/>
                  </a:lnTo>
                  <a:lnTo>
                    <a:pt x="1569892" y="663829"/>
                  </a:lnTo>
                  <a:lnTo>
                    <a:pt x="1668430" y="580967"/>
                  </a:lnTo>
                  <a:lnTo>
                    <a:pt x="1764729" y="504824"/>
                  </a:lnTo>
                  <a:lnTo>
                    <a:pt x="1858788" y="435400"/>
                  </a:lnTo>
                  <a:lnTo>
                    <a:pt x="1946129" y="370454"/>
                  </a:lnTo>
                  <a:lnTo>
                    <a:pt x="2028990" y="312227"/>
                  </a:lnTo>
                  <a:lnTo>
                    <a:pt x="2083286" y="276547"/>
                  </a:lnTo>
                  <a:cubicBezTo>
                    <a:pt x="2134899" y="179295"/>
                    <a:pt x="2197059" y="87313"/>
                    <a:pt x="2266789" y="0"/>
                  </a:cubicBezTo>
                  <a:close/>
                </a:path>
              </a:pathLst>
            </a:custGeom>
            <a:solidFill>
              <a:srgbClr val="579771"/>
            </a:solidFill>
            <a:ln w="9525" cap="flat" cmpd="sng">
              <a:solidFill>
                <a:srgbClr val="57977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506" name="Google Shape;506;p39"/>
            <p:cNvSpPr/>
            <p:nvPr/>
          </p:nvSpPr>
          <p:spPr>
            <a:xfrm>
              <a:off x="2721437" y="1698422"/>
              <a:ext cx="1985464" cy="2368677"/>
            </a:xfrm>
            <a:custGeom>
              <a:avLst/>
              <a:gdLst/>
              <a:ahLst/>
              <a:cxnLst/>
              <a:rect l="l" t="t" r="r" b="b"/>
              <a:pathLst>
                <a:path w="4136383" h="4934743" extrusionOk="0">
                  <a:moveTo>
                    <a:pt x="1151126" y="0"/>
                  </a:moveTo>
                  <a:lnTo>
                    <a:pt x="1231748" y="0"/>
                  </a:lnTo>
                  <a:lnTo>
                    <a:pt x="1323568" y="2239"/>
                  </a:lnTo>
                  <a:lnTo>
                    <a:pt x="1415387" y="4479"/>
                  </a:lnTo>
                  <a:lnTo>
                    <a:pt x="1507207" y="8958"/>
                  </a:lnTo>
                  <a:lnTo>
                    <a:pt x="1599027" y="15676"/>
                  </a:lnTo>
                  <a:lnTo>
                    <a:pt x="1688607" y="22395"/>
                  </a:lnTo>
                  <a:lnTo>
                    <a:pt x="1778187" y="33592"/>
                  </a:lnTo>
                  <a:lnTo>
                    <a:pt x="1867767" y="44790"/>
                  </a:lnTo>
                  <a:lnTo>
                    <a:pt x="1957347" y="58227"/>
                  </a:lnTo>
                  <a:lnTo>
                    <a:pt x="2044688" y="73903"/>
                  </a:lnTo>
                  <a:lnTo>
                    <a:pt x="2132028" y="89580"/>
                  </a:lnTo>
                  <a:lnTo>
                    <a:pt x="2219369" y="109736"/>
                  </a:lnTo>
                  <a:lnTo>
                    <a:pt x="2306709" y="129891"/>
                  </a:lnTo>
                  <a:lnTo>
                    <a:pt x="2391810" y="152286"/>
                  </a:lnTo>
                  <a:lnTo>
                    <a:pt x="2476912" y="174681"/>
                  </a:lnTo>
                  <a:lnTo>
                    <a:pt x="2562013" y="199316"/>
                  </a:lnTo>
                  <a:lnTo>
                    <a:pt x="2644874" y="226190"/>
                  </a:lnTo>
                  <a:lnTo>
                    <a:pt x="2727736" y="255303"/>
                  </a:lnTo>
                  <a:lnTo>
                    <a:pt x="2810597" y="284417"/>
                  </a:lnTo>
                  <a:lnTo>
                    <a:pt x="2891220" y="315770"/>
                  </a:lnTo>
                  <a:lnTo>
                    <a:pt x="2971842" y="349362"/>
                  </a:lnTo>
                  <a:lnTo>
                    <a:pt x="3052464" y="382955"/>
                  </a:lnTo>
                  <a:lnTo>
                    <a:pt x="3130846" y="418787"/>
                  </a:lnTo>
                  <a:lnTo>
                    <a:pt x="3209229" y="456858"/>
                  </a:lnTo>
                  <a:lnTo>
                    <a:pt x="3287612" y="497169"/>
                  </a:lnTo>
                  <a:lnTo>
                    <a:pt x="3363755" y="537480"/>
                  </a:lnTo>
                  <a:lnTo>
                    <a:pt x="3439898" y="577792"/>
                  </a:lnTo>
                  <a:lnTo>
                    <a:pt x="3513801" y="622582"/>
                  </a:lnTo>
                  <a:lnTo>
                    <a:pt x="3587705" y="665132"/>
                  </a:lnTo>
                  <a:lnTo>
                    <a:pt x="3661609" y="712162"/>
                  </a:lnTo>
                  <a:lnTo>
                    <a:pt x="3733273" y="759191"/>
                  </a:lnTo>
                  <a:lnTo>
                    <a:pt x="3804937" y="808460"/>
                  </a:lnTo>
                  <a:lnTo>
                    <a:pt x="3874361" y="857729"/>
                  </a:lnTo>
                  <a:lnTo>
                    <a:pt x="3910193" y="940591"/>
                  </a:lnTo>
                  <a:lnTo>
                    <a:pt x="3943786" y="1025692"/>
                  </a:lnTo>
                  <a:lnTo>
                    <a:pt x="3975139" y="1108554"/>
                  </a:lnTo>
                  <a:lnTo>
                    <a:pt x="4002013" y="1193655"/>
                  </a:lnTo>
                  <a:lnTo>
                    <a:pt x="4026647" y="1278756"/>
                  </a:lnTo>
                  <a:lnTo>
                    <a:pt x="4049042" y="1361618"/>
                  </a:lnTo>
                  <a:lnTo>
                    <a:pt x="4066958" y="1446719"/>
                  </a:lnTo>
                  <a:lnTo>
                    <a:pt x="4084875" y="1531820"/>
                  </a:lnTo>
                  <a:lnTo>
                    <a:pt x="4098311" y="1616921"/>
                  </a:lnTo>
                  <a:lnTo>
                    <a:pt x="4109509" y="1702022"/>
                  </a:lnTo>
                  <a:lnTo>
                    <a:pt x="4120707" y="1784884"/>
                  </a:lnTo>
                  <a:lnTo>
                    <a:pt x="4127425" y="1869985"/>
                  </a:lnTo>
                  <a:lnTo>
                    <a:pt x="4131904" y="1955086"/>
                  </a:lnTo>
                  <a:cubicBezTo>
                    <a:pt x="4132650" y="1982706"/>
                    <a:pt x="4133397" y="2010327"/>
                    <a:pt x="4134143" y="2037947"/>
                  </a:cubicBezTo>
                  <a:cubicBezTo>
                    <a:pt x="4134890" y="2066314"/>
                    <a:pt x="4135636" y="2094681"/>
                    <a:pt x="4136383" y="2123048"/>
                  </a:cubicBezTo>
                  <a:cubicBezTo>
                    <a:pt x="4135636" y="2150669"/>
                    <a:pt x="4134890" y="2178289"/>
                    <a:pt x="4134143" y="2205910"/>
                  </a:cubicBezTo>
                  <a:cubicBezTo>
                    <a:pt x="4133397" y="2233531"/>
                    <a:pt x="4132650" y="2261151"/>
                    <a:pt x="4131904" y="2288772"/>
                  </a:cubicBezTo>
                  <a:lnTo>
                    <a:pt x="4125185" y="2371633"/>
                  </a:lnTo>
                  <a:lnTo>
                    <a:pt x="4120707" y="2454495"/>
                  </a:lnTo>
                  <a:lnTo>
                    <a:pt x="4111749" y="2535117"/>
                  </a:lnTo>
                  <a:lnTo>
                    <a:pt x="4100551" y="2615739"/>
                  </a:lnTo>
                  <a:lnTo>
                    <a:pt x="4089353" y="2696361"/>
                  </a:lnTo>
                  <a:lnTo>
                    <a:pt x="4075916" y="2776983"/>
                  </a:lnTo>
                  <a:lnTo>
                    <a:pt x="4062479" y="2855366"/>
                  </a:lnTo>
                  <a:lnTo>
                    <a:pt x="4046803" y="2933748"/>
                  </a:lnTo>
                  <a:lnTo>
                    <a:pt x="4028887" y="3012131"/>
                  </a:lnTo>
                  <a:lnTo>
                    <a:pt x="3993055" y="3164417"/>
                  </a:lnTo>
                  <a:lnTo>
                    <a:pt x="3950504" y="3312225"/>
                  </a:lnTo>
                  <a:lnTo>
                    <a:pt x="3905714" y="3457792"/>
                  </a:lnTo>
                  <a:lnTo>
                    <a:pt x="3858685" y="3598881"/>
                  </a:lnTo>
                  <a:lnTo>
                    <a:pt x="3809416" y="3733251"/>
                  </a:lnTo>
                  <a:lnTo>
                    <a:pt x="3755668" y="3863142"/>
                  </a:lnTo>
                  <a:lnTo>
                    <a:pt x="3704159" y="3988554"/>
                  </a:lnTo>
                  <a:lnTo>
                    <a:pt x="3650411" y="4107248"/>
                  </a:lnTo>
                  <a:lnTo>
                    <a:pt x="3596663" y="4219223"/>
                  </a:lnTo>
                  <a:lnTo>
                    <a:pt x="3542915" y="4326719"/>
                  </a:lnTo>
                  <a:lnTo>
                    <a:pt x="3491406" y="4425258"/>
                  </a:lnTo>
                  <a:lnTo>
                    <a:pt x="3442137" y="4517077"/>
                  </a:lnTo>
                  <a:lnTo>
                    <a:pt x="3392868" y="4599939"/>
                  </a:lnTo>
                  <a:lnTo>
                    <a:pt x="3348078" y="4676082"/>
                  </a:lnTo>
                  <a:lnTo>
                    <a:pt x="3344544" y="4681971"/>
                  </a:lnTo>
                  <a:cubicBezTo>
                    <a:pt x="3337402" y="4772154"/>
                    <a:pt x="3248083" y="4845456"/>
                    <a:pt x="3227662" y="4934743"/>
                  </a:cubicBezTo>
                  <a:lnTo>
                    <a:pt x="1252521" y="4469183"/>
                  </a:lnTo>
                  <a:lnTo>
                    <a:pt x="2801698" y="3228993"/>
                  </a:lnTo>
                  <a:lnTo>
                    <a:pt x="2777005" y="3148741"/>
                  </a:lnTo>
                  <a:lnTo>
                    <a:pt x="2734454" y="3021089"/>
                  </a:lnTo>
                  <a:lnTo>
                    <a:pt x="2707580" y="2944946"/>
                  </a:lnTo>
                  <a:lnTo>
                    <a:pt x="2673988" y="2859845"/>
                  </a:lnTo>
                  <a:lnTo>
                    <a:pt x="2638156" y="2768025"/>
                  </a:lnTo>
                  <a:lnTo>
                    <a:pt x="2595605" y="2669487"/>
                  </a:lnTo>
                  <a:lnTo>
                    <a:pt x="2548576" y="2566470"/>
                  </a:lnTo>
                  <a:lnTo>
                    <a:pt x="2499307" y="2456734"/>
                  </a:lnTo>
                  <a:lnTo>
                    <a:pt x="2443319" y="2344759"/>
                  </a:lnTo>
                  <a:lnTo>
                    <a:pt x="2380613" y="2228305"/>
                  </a:lnTo>
                  <a:lnTo>
                    <a:pt x="2315667" y="2107372"/>
                  </a:lnTo>
                  <a:lnTo>
                    <a:pt x="2244003" y="1984199"/>
                  </a:lnTo>
                  <a:lnTo>
                    <a:pt x="2167860" y="1861027"/>
                  </a:lnTo>
                  <a:lnTo>
                    <a:pt x="2087238" y="1735615"/>
                  </a:lnTo>
                  <a:lnTo>
                    <a:pt x="1999898" y="1612442"/>
                  </a:lnTo>
                  <a:lnTo>
                    <a:pt x="1908078" y="1487030"/>
                  </a:lnTo>
                  <a:lnTo>
                    <a:pt x="1809540" y="1363857"/>
                  </a:lnTo>
                  <a:lnTo>
                    <a:pt x="1760271" y="1301151"/>
                  </a:lnTo>
                  <a:lnTo>
                    <a:pt x="1706523" y="1240684"/>
                  </a:lnTo>
                  <a:lnTo>
                    <a:pt x="1652775" y="1180218"/>
                  </a:lnTo>
                  <a:lnTo>
                    <a:pt x="1599027" y="1121991"/>
                  </a:lnTo>
                  <a:lnTo>
                    <a:pt x="1540800" y="1063764"/>
                  </a:lnTo>
                  <a:lnTo>
                    <a:pt x="1484812" y="1005537"/>
                  </a:lnTo>
                  <a:lnTo>
                    <a:pt x="1424345" y="949549"/>
                  </a:lnTo>
                  <a:lnTo>
                    <a:pt x="1363879" y="893561"/>
                  </a:lnTo>
                  <a:lnTo>
                    <a:pt x="1301173" y="839813"/>
                  </a:lnTo>
                  <a:lnTo>
                    <a:pt x="1238467" y="786065"/>
                  </a:lnTo>
                  <a:lnTo>
                    <a:pt x="1171281" y="734557"/>
                  </a:lnTo>
                  <a:lnTo>
                    <a:pt x="1106336" y="683048"/>
                  </a:lnTo>
                  <a:lnTo>
                    <a:pt x="1036911" y="633779"/>
                  </a:lnTo>
                  <a:lnTo>
                    <a:pt x="967486" y="586750"/>
                  </a:lnTo>
                  <a:lnTo>
                    <a:pt x="895822" y="539720"/>
                  </a:lnTo>
                  <a:lnTo>
                    <a:pt x="824158" y="497169"/>
                  </a:lnTo>
                  <a:lnTo>
                    <a:pt x="750255" y="454619"/>
                  </a:lnTo>
                  <a:lnTo>
                    <a:pt x="674112" y="414308"/>
                  </a:lnTo>
                  <a:lnTo>
                    <a:pt x="595729" y="373997"/>
                  </a:lnTo>
                  <a:lnTo>
                    <a:pt x="517346" y="338165"/>
                  </a:lnTo>
                  <a:lnTo>
                    <a:pt x="436724" y="304572"/>
                  </a:lnTo>
                  <a:lnTo>
                    <a:pt x="353863" y="270980"/>
                  </a:lnTo>
                  <a:lnTo>
                    <a:pt x="271001" y="241866"/>
                  </a:lnTo>
                  <a:lnTo>
                    <a:pt x="185900" y="214992"/>
                  </a:lnTo>
                  <a:lnTo>
                    <a:pt x="98559" y="190358"/>
                  </a:lnTo>
                  <a:lnTo>
                    <a:pt x="0" y="165158"/>
                  </a:lnTo>
                  <a:lnTo>
                    <a:pt x="156786" y="129891"/>
                  </a:lnTo>
                  <a:lnTo>
                    <a:pt x="304594" y="96298"/>
                  </a:lnTo>
                  <a:lnTo>
                    <a:pt x="454640" y="67185"/>
                  </a:lnTo>
                  <a:lnTo>
                    <a:pt x="606926" y="42550"/>
                  </a:lnTo>
                  <a:lnTo>
                    <a:pt x="761452" y="24634"/>
                  </a:lnTo>
                  <a:lnTo>
                    <a:pt x="915978" y="11197"/>
                  </a:lnTo>
                  <a:lnTo>
                    <a:pt x="994360" y="6718"/>
                  </a:lnTo>
                  <a:lnTo>
                    <a:pt x="1072743" y="2239"/>
                  </a:lnTo>
                  <a:lnTo>
                    <a:pt x="1151126" y="0"/>
                  </a:lnTo>
                  <a:close/>
                </a:path>
              </a:pathLst>
            </a:custGeom>
            <a:solidFill>
              <a:srgbClr val="7F7F7F"/>
            </a:solidFill>
            <a:ln w="9525" cap="flat" cmpd="sng">
              <a:solidFill>
                <a:srgbClr val="9E9E9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507" name="Google Shape;507;p39"/>
            <p:cNvSpPr/>
            <p:nvPr/>
          </p:nvSpPr>
          <p:spPr>
            <a:xfrm>
              <a:off x="3320678" y="2109417"/>
              <a:ext cx="2148403" cy="2596032"/>
            </a:xfrm>
            <a:custGeom>
              <a:avLst/>
              <a:gdLst/>
              <a:ahLst/>
              <a:cxnLst/>
              <a:rect l="l" t="t" r="r" b="b"/>
              <a:pathLst>
                <a:path w="4475840" h="5408399" extrusionOk="0">
                  <a:moveTo>
                    <a:pt x="2623771" y="0"/>
                  </a:moveTo>
                  <a:lnTo>
                    <a:pt x="2722309" y="73903"/>
                  </a:lnTo>
                  <a:lnTo>
                    <a:pt x="2818608" y="150047"/>
                  </a:lnTo>
                  <a:lnTo>
                    <a:pt x="2912667" y="228429"/>
                  </a:lnTo>
                  <a:lnTo>
                    <a:pt x="3004487" y="309051"/>
                  </a:lnTo>
                  <a:lnTo>
                    <a:pt x="3094067" y="394152"/>
                  </a:lnTo>
                  <a:lnTo>
                    <a:pt x="3181407" y="479253"/>
                  </a:lnTo>
                  <a:lnTo>
                    <a:pt x="3266509" y="568834"/>
                  </a:lnTo>
                  <a:lnTo>
                    <a:pt x="3349370" y="658414"/>
                  </a:lnTo>
                  <a:lnTo>
                    <a:pt x="3429992" y="750233"/>
                  </a:lnTo>
                  <a:lnTo>
                    <a:pt x="3508375" y="846532"/>
                  </a:lnTo>
                  <a:lnTo>
                    <a:pt x="3582278" y="942830"/>
                  </a:lnTo>
                  <a:lnTo>
                    <a:pt x="3656182" y="1043608"/>
                  </a:lnTo>
                  <a:lnTo>
                    <a:pt x="3725607" y="1144386"/>
                  </a:lnTo>
                  <a:lnTo>
                    <a:pt x="3792791" y="1247403"/>
                  </a:lnTo>
                  <a:lnTo>
                    <a:pt x="3857737" y="1352659"/>
                  </a:lnTo>
                  <a:lnTo>
                    <a:pt x="3918204" y="1460156"/>
                  </a:lnTo>
                  <a:lnTo>
                    <a:pt x="3976431" y="1567652"/>
                  </a:lnTo>
                  <a:lnTo>
                    <a:pt x="4032418" y="1679627"/>
                  </a:lnTo>
                  <a:lnTo>
                    <a:pt x="4086166" y="1791602"/>
                  </a:lnTo>
                  <a:lnTo>
                    <a:pt x="4135435" y="1905817"/>
                  </a:lnTo>
                  <a:lnTo>
                    <a:pt x="4182465" y="2022271"/>
                  </a:lnTo>
                  <a:lnTo>
                    <a:pt x="4225015" y="2138725"/>
                  </a:lnTo>
                  <a:lnTo>
                    <a:pt x="4265327" y="2257419"/>
                  </a:lnTo>
                  <a:lnTo>
                    <a:pt x="4301159" y="2378352"/>
                  </a:lnTo>
                  <a:lnTo>
                    <a:pt x="4336991" y="2499285"/>
                  </a:lnTo>
                  <a:lnTo>
                    <a:pt x="4366104" y="2622458"/>
                  </a:lnTo>
                  <a:lnTo>
                    <a:pt x="4392978" y="2745630"/>
                  </a:lnTo>
                  <a:lnTo>
                    <a:pt x="4417613" y="2871042"/>
                  </a:lnTo>
                  <a:lnTo>
                    <a:pt x="4437768" y="2998694"/>
                  </a:lnTo>
                  <a:lnTo>
                    <a:pt x="4453445" y="3126346"/>
                  </a:lnTo>
                  <a:lnTo>
                    <a:pt x="4466882" y="3256237"/>
                  </a:lnTo>
                  <a:lnTo>
                    <a:pt x="4475840" y="3386128"/>
                  </a:lnTo>
                  <a:lnTo>
                    <a:pt x="4433289" y="3466750"/>
                  </a:lnTo>
                  <a:lnTo>
                    <a:pt x="4388499" y="3545133"/>
                  </a:lnTo>
                  <a:lnTo>
                    <a:pt x="4343709" y="3623515"/>
                  </a:lnTo>
                  <a:lnTo>
                    <a:pt x="4294440" y="3697419"/>
                  </a:lnTo>
                  <a:lnTo>
                    <a:pt x="4245171" y="3769083"/>
                  </a:lnTo>
                  <a:lnTo>
                    <a:pt x="4193663" y="3840747"/>
                  </a:lnTo>
                  <a:lnTo>
                    <a:pt x="4139915" y="3910172"/>
                  </a:lnTo>
                  <a:lnTo>
                    <a:pt x="4083927" y="3975117"/>
                  </a:lnTo>
                  <a:lnTo>
                    <a:pt x="4027939" y="4040063"/>
                  </a:lnTo>
                  <a:lnTo>
                    <a:pt x="3969712" y="4102769"/>
                  </a:lnTo>
                  <a:lnTo>
                    <a:pt x="3909246" y="4163236"/>
                  </a:lnTo>
                  <a:lnTo>
                    <a:pt x="3846539" y="4223702"/>
                  </a:lnTo>
                  <a:lnTo>
                    <a:pt x="3786073" y="4279690"/>
                  </a:lnTo>
                  <a:lnTo>
                    <a:pt x="3721127" y="4335677"/>
                  </a:lnTo>
                  <a:lnTo>
                    <a:pt x="3656182" y="4389426"/>
                  </a:lnTo>
                  <a:lnTo>
                    <a:pt x="3591236" y="4440934"/>
                  </a:lnTo>
                  <a:lnTo>
                    <a:pt x="3524051" y="4490203"/>
                  </a:lnTo>
                  <a:lnTo>
                    <a:pt x="3456866" y="4539472"/>
                  </a:lnTo>
                  <a:lnTo>
                    <a:pt x="3389681" y="4584262"/>
                  </a:lnTo>
                  <a:lnTo>
                    <a:pt x="3320257" y="4631292"/>
                  </a:lnTo>
                  <a:lnTo>
                    <a:pt x="3250832" y="4673842"/>
                  </a:lnTo>
                  <a:lnTo>
                    <a:pt x="3181407" y="4716393"/>
                  </a:lnTo>
                  <a:lnTo>
                    <a:pt x="3109743" y="4754464"/>
                  </a:lnTo>
                  <a:lnTo>
                    <a:pt x="3040319" y="4794775"/>
                  </a:lnTo>
                  <a:lnTo>
                    <a:pt x="2968655" y="4830608"/>
                  </a:lnTo>
                  <a:lnTo>
                    <a:pt x="2896991" y="4866440"/>
                  </a:lnTo>
                  <a:lnTo>
                    <a:pt x="2753662" y="4933625"/>
                  </a:lnTo>
                  <a:lnTo>
                    <a:pt x="2612574" y="4996331"/>
                  </a:lnTo>
                  <a:lnTo>
                    <a:pt x="2469246" y="5052318"/>
                  </a:lnTo>
                  <a:lnTo>
                    <a:pt x="2330396" y="5101587"/>
                  </a:lnTo>
                  <a:lnTo>
                    <a:pt x="2191547" y="5148617"/>
                  </a:lnTo>
                  <a:lnTo>
                    <a:pt x="2057177" y="5191167"/>
                  </a:lnTo>
                  <a:lnTo>
                    <a:pt x="1927286" y="5227000"/>
                  </a:lnTo>
                  <a:lnTo>
                    <a:pt x="1799634" y="5260592"/>
                  </a:lnTo>
                  <a:lnTo>
                    <a:pt x="1676462" y="5289706"/>
                  </a:lnTo>
                  <a:lnTo>
                    <a:pt x="1560008" y="5314340"/>
                  </a:lnTo>
                  <a:lnTo>
                    <a:pt x="1450272" y="5334496"/>
                  </a:lnTo>
                  <a:lnTo>
                    <a:pt x="1345015" y="5354651"/>
                  </a:lnTo>
                  <a:lnTo>
                    <a:pt x="1248717" y="5368088"/>
                  </a:lnTo>
                  <a:lnTo>
                    <a:pt x="1173660" y="5379635"/>
                  </a:lnTo>
                  <a:cubicBezTo>
                    <a:pt x="1109852" y="5386333"/>
                    <a:pt x="917559" y="5403485"/>
                    <a:pt x="865869" y="5408279"/>
                  </a:cubicBezTo>
                  <a:lnTo>
                    <a:pt x="863522" y="5408399"/>
                  </a:lnTo>
                  <a:lnTo>
                    <a:pt x="865021" y="5406520"/>
                  </a:lnTo>
                  <a:lnTo>
                    <a:pt x="0" y="3612419"/>
                  </a:lnTo>
                  <a:lnTo>
                    <a:pt x="1941573" y="4055865"/>
                  </a:lnTo>
                  <a:lnTo>
                    <a:pt x="1987753" y="3990794"/>
                  </a:lnTo>
                  <a:lnTo>
                    <a:pt x="2057177" y="3885537"/>
                  </a:lnTo>
                  <a:lnTo>
                    <a:pt x="2097488" y="3818352"/>
                  </a:lnTo>
                  <a:lnTo>
                    <a:pt x="2142278" y="3742209"/>
                  </a:lnTo>
                  <a:lnTo>
                    <a:pt x="2191547" y="3659348"/>
                  </a:lnTo>
                  <a:lnTo>
                    <a:pt x="2240816" y="3567528"/>
                  </a:lnTo>
                  <a:lnTo>
                    <a:pt x="2292325" y="3468990"/>
                  </a:lnTo>
                  <a:lnTo>
                    <a:pt x="2346073" y="3361493"/>
                  </a:lnTo>
                  <a:lnTo>
                    <a:pt x="2399821" y="3249518"/>
                  </a:lnTo>
                  <a:lnTo>
                    <a:pt x="2453569" y="3130825"/>
                  </a:lnTo>
                  <a:lnTo>
                    <a:pt x="2505078" y="3005412"/>
                  </a:lnTo>
                  <a:lnTo>
                    <a:pt x="2558826" y="2875521"/>
                  </a:lnTo>
                  <a:lnTo>
                    <a:pt x="2608095" y="2741151"/>
                  </a:lnTo>
                  <a:lnTo>
                    <a:pt x="2655124" y="2600062"/>
                  </a:lnTo>
                  <a:lnTo>
                    <a:pt x="2699914" y="2454495"/>
                  </a:lnTo>
                  <a:lnTo>
                    <a:pt x="2742465" y="2306688"/>
                  </a:lnTo>
                  <a:lnTo>
                    <a:pt x="2778297" y="2154401"/>
                  </a:lnTo>
                  <a:lnTo>
                    <a:pt x="2796213" y="2076019"/>
                  </a:lnTo>
                  <a:lnTo>
                    <a:pt x="2811889" y="1997636"/>
                  </a:lnTo>
                  <a:lnTo>
                    <a:pt x="2825326" y="1919254"/>
                  </a:lnTo>
                  <a:lnTo>
                    <a:pt x="2838763" y="1838632"/>
                  </a:lnTo>
                  <a:lnTo>
                    <a:pt x="2849961" y="1758010"/>
                  </a:lnTo>
                  <a:lnTo>
                    <a:pt x="2861158" y="1677387"/>
                  </a:lnTo>
                  <a:lnTo>
                    <a:pt x="2870116" y="1596765"/>
                  </a:lnTo>
                  <a:lnTo>
                    <a:pt x="2874595" y="1513904"/>
                  </a:lnTo>
                  <a:lnTo>
                    <a:pt x="2881314" y="1431042"/>
                  </a:lnTo>
                  <a:cubicBezTo>
                    <a:pt x="2882060" y="1403421"/>
                    <a:pt x="2882807" y="1375801"/>
                    <a:pt x="2883553" y="1348180"/>
                  </a:cubicBezTo>
                  <a:cubicBezTo>
                    <a:pt x="2884300" y="1320560"/>
                    <a:pt x="2885046" y="1292939"/>
                    <a:pt x="2885793" y="1265319"/>
                  </a:cubicBezTo>
                  <a:cubicBezTo>
                    <a:pt x="2885046" y="1236952"/>
                    <a:pt x="2884300" y="1208585"/>
                    <a:pt x="2883553" y="1180218"/>
                  </a:cubicBezTo>
                  <a:cubicBezTo>
                    <a:pt x="2882807" y="1152597"/>
                    <a:pt x="2882060" y="1124977"/>
                    <a:pt x="2881314" y="1097356"/>
                  </a:cubicBezTo>
                  <a:lnTo>
                    <a:pt x="2876835" y="1012255"/>
                  </a:lnTo>
                  <a:lnTo>
                    <a:pt x="2870116" y="927154"/>
                  </a:lnTo>
                  <a:lnTo>
                    <a:pt x="2858919" y="844292"/>
                  </a:lnTo>
                  <a:lnTo>
                    <a:pt x="2847721" y="759191"/>
                  </a:lnTo>
                  <a:lnTo>
                    <a:pt x="2834284" y="674090"/>
                  </a:lnTo>
                  <a:lnTo>
                    <a:pt x="2816368" y="588989"/>
                  </a:lnTo>
                  <a:lnTo>
                    <a:pt x="2798453" y="503888"/>
                  </a:lnTo>
                  <a:lnTo>
                    <a:pt x="2776057" y="421026"/>
                  </a:lnTo>
                  <a:lnTo>
                    <a:pt x="2751423" y="335925"/>
                  </a:lnTo>
                  <a:lnTo>
                    <a:pt x="2724549" y="250824"/>
                  </a:lnTo>
                  <a:lnTo>
                    <a:pt x="2693196" y="167963"/>
                  </a:lnTo>
                  <a:lnTo>
                    <a:pt x="2659603" y="82861"/>
                  </a:lnTo>
                  <a:lnTo>
                    <a:pt x="2623771" y="0"/>
                  </a:lnTo>
                  <a:close/>
                </a:path>
              </a:pathLst>
            </a:custGeom>
            <a:solidFill>
              <a:srgbClr val="144B58"/>
            </a:solidFill>
            <a:ln w="9525" cap="flat" cmpd="sng">
              <a:solidFill>
                <a:srgbClr val="144B5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508" name="Google Shape;508;p39"/>
            <p:cNvSpPr/>
            <p:nvPr/>
          </p:nvSpPr>
          <p:spPr>
            <a:xfrm>
              <a:off x="1316766" y="1778904"/>
              <a:ext cx="2752976" cy="2065049"/>
            </a:xfrm>
            <a:custGeom>
              <a:avLst/>
              <a:gdLst/>
              <a:ahLst/>
              <a:cxnLst/>
              <a:rect l="l" t="t" r="r" b="b"/>
              <a:pathLst>
                <a:path w="5735367" h="4302186" extrusionOk="0">
                  <a:moveTo>
                    <a:pt x="2942707" y="0"/>
                  </a:moveTo>
                  <a:lnTo>
                    <a:pt x="3030048" y="22395"/>
                  </a:lnTo>
                  <a:lnTo>
                    <a:pt x="3117388" y="47030"/>
                  </a:lnTo>
                  <a:lnTo>
                    <a:pt x="3202489" y="73904"/>
                  </a:lnTo>
                  <a:lnTo>
                    <a:pt x="3285351" y="103017"/>
                  </a:lnTo>
                  <a:lnTo>
                    <a:pt x="3368213" y="136610"/>
                  </a:lnTo>
                  <a:lnTo>
                    <a:pt x="3448835" y="170202"/>
                  </a:lnTo>
                  <a:lnTo>
                    <a:pt x="3527217" y="206034"/>
                  </a:lnTo>
                  <a:lnTo>
                    <a:pt x="3605600" y="246345"/>
                  </a:lnTo>
                  <a:lnTo>
                    <a:pt x="3681743" y="286657"/>
                  </a:lnTo>
                  <a:lnTo>
                    <a:pt x="3755647" y="329207"/>
                  </a:lnTo>
                  <a:lnTo>
                    <a:pt x="3827311" y="371758"/>
                  </a:lnTo>
                  <a:lnTo>
                    <a:pt x="3898975" y="418787"/>
                  </a:lnTo>
                  <a:lnTo>
                    <a:pt x="3968399" y="465817"/>
                  </a:lnTo>
                  <a:lnTo>
                    <a:pt x="4037824" y="515086"/>
                  </a:lnTo>
                  <a:lnTo>
                    <a:pt x="4102769" y="566594"/>
                  </a:lnTo>
                  <a:lnTo>
                    <a:pt x="4169955" y="618103"/>
                  </a:lnTo>
                  <a:lnTo>
                    <a:pt x="4232661" y="671851"/>
                  </a:lnTo>
                  <a:lnTo>
                    <a:pt x="4295367" y="725599"/>
                  </a:lnTo>
                  <a:lnTo>
                    <a:pt x="4355833" y="781587"/>
                  </a:lnTo>
                  <a:lnTo>
                    <a:pt x="4416300" y="837574"/>
                  </a:lnTo>
                  <a:lnTo>
                    <a:pt x="4472288" y="895801"/>
                  </a:lnTo>
                  <a:lnTo>
                    <a:pt x="4530515" y="954028"/>
                  </a:lnTo>
                  <a:lnTo>
                    <a:pt x="4584263" y="1012255"/>
                  </a:lnTo>
                  <a:lnTo>
                    <a:pt x="4638011" y="1072722"/>
                  </a:lnTo>
                  <a:lnTo>
                    <a:pt x="4691759" y="1133189"/>
                  </a:lnTo>
                  <a:lnTo>
                    <a:pt x="4741028" y="1195895"/>
                  </a:lnTo>
                  <a:lnTo>
                    <a:pt x="4839566" y="1319067"/>
                  </a:lnTo>
                  <a:lnTo>
                    <a:pt x="4931386" y="1444479"/>
                  </a:lnTo>
                  <a:lnTo>
                    <a:pt x="5018726" y="1567652"/>
                  </a:lnTo>
                  <a:lnTo>
                    <a:pt x="5099348" y="1693064"/>
                  </a:lnTo>
                  <a:lnTo>
                    <a:pt x="5175492" y="1816237"/>
                  </a:lnTo>
                  <a:lnTo>
                    <a:pt x="5247156" y="1939410"/>
                  </a:lnTo>
                  <a:lnTo>
                    <a:pt x="5312101" y="2060343"/>
                  </a:lnTo>
                  <a:lnTo>
                    <a:pt x="5374807" y="2176797"/>
                  </a:lnTo>
                  <a:lnTo>
                    <a:pt x="5430795" y="2288772"/>
                  </a:lnTo>
                  <a:lnTo>
                    <a:pt x="5480064" y="2398508"/>
                  </a:lnTo>
                  <a:lnTo>
                    <a:pt x="5527093" y="2501525"/>
                  </a:lnTo>
                  <a:lnTo>
                    <a:pt x="5569644" y="2600063"/>
                  </a:lnTo>
                  <a:lnTo>
                    <a:pt x="5605476" y="2691883"/>
                  </a:lnTo>
                  <a:lnTo>
                    <a:pt x="5633420" y="2762673"/>
                  </a:lnTo>
                  <a:cubicBezTo>
                    <a:pt x="5654731" y="2824282"/>
                    <a:pt x="5716350" y="3010627"/>
                    <a:pt x="5733341" y="3061535"/>
                  </a:cubicBezTo>
                  <a:lnTo>
                    <a:pt x="5735367" y="3068119"/>
                  </a:lnTo>
                  <a:lnTo>
                    <a:pt x="5728952" y="3065027"/>
                  </a:lnTo>
                  <a:lnTo>
                    <a:pt x="4183044" y="4302186"/>
                  </a:lnTo>
                  <a:cubicBezTo>
                    <a:pt x="4180026" y="3640229"/>
                    <a:pt x="4177009" y="2978271"/>
                    <a:pt x="4173991" y="2316314"/>
                  </a:cubicBezTo>
                  <a:lnTo>
                    <a:pt x="4100530" y="2286533"/>
                  </a:lnTo>
                  <a:lnTo>
                    <a:pt x="3975118" y="2241743"/>
                  </a:lnTo>
                  <a:lnTo>
                    <a:pt x="3898975" y="2214869"/>
                  </a:lnTo>
                  <a:lnTo>
                    <a:pt x="3811634" y="2187994"/>
                  </a:lnTo>
                  <a:lnTo>
                    <a:pt x="3717575" y="2158881"/>
                  </a:lnTo>
                  <a:lnTo>
                    <a:pt x="3612318" y="2129767"/>
                  </a:lnTo>
                  <a:lnTo>
                    <a:pt x="3502583" y="2100654"/>
                  </a:lnTo>
                  <a:lnTo>
                    <a:pt x="3383889" y="2073780"/>
                  </a:lnTo>
                  <a:lnTo>
                    <a:pt x="3258477" y="2046906"/>
                  </a:lnTo>
                  <a:lnTo>
                    <a:pt x="3128586" y="2020032"/>
                  </a:lnTo>
                  <a:lnTo>
                    <a:pt x="2991976" y="1997637"/>
                  </a:lnTo>
                  <a:lnTo>
                    <a:pt x="2848648" y="1975242"/>
                  </a:lnTo>
                  <a:lnTo>
                    <a:pt x="2703080" y="1957326"/>
                  </a:lnTo>
                  <a:lnTo>
                    <a:pt x="2553033" y="1943889"/>
                  </a:lnTo>
                  <a:lnTo>
                    <a:pt x="2398508" y="1932691"/>
                  </a:lnTo>
                  <a:lnTo>
                    <a:pt x="2241743" y="1928212"/>
                  </a:lnTo>
                  <a:lnTo>
                    <a:pt x="2161120" y="1925973"/>
                  </a:lnTo>
                  <a:lnTo>
                    <a:pt x="2080498" y="1928212"/>
                  </a:lnTo>
                  <a:lnTo>
                    <a:pt x="1999876" y="1928212"/>
                  </a:lnTo>
                  <a:lnTo>
                    <a:pt x="1919254" y="1932691"/>
                  </a:lnTo>
                  <a:lnTo>
                    <a:pt x="1838632" y="1937170"/>
                  </a:lnTo>
                  <a:lnTo>
                    <a:pt x="1755770" y="1943889"/>
                  </a:lnTo>
                  <a:lnTo>
                    <a:pt x="1672909" y="1952847"/>
                  </a:lnTo>
                  <a:lnTo>
                    <a:pt x="1592287" y="1961805"/>
                  </a:lnTo>
                  <a:lnTo>
                    <a:pt x="1509425" y="1973002"/>
                  </a:lnTo>
                  <a:lnTo>
                    <a:pt x="1426564" y="1986439"/>
                  </a:lnTo>
                  <a:lnTo>
                    <a:pt x="1343702" y="2002116"/>
                  </a:lnTo>
                  <a:lnTo>
                    <a:pt x="1260840" y="2020032"/>
                  </a:lnTo>
                  <a:lnTo>
                    <a:pt x="1177979" y="2040187"/>
                  </a:lnTo>
                  <a:lnTo>
                    <a:pt x="1097357" y="2060343"/>
                  </a:lnTo>
                  <a:lnTo>
                    <a:pt x="1014495" y="2084977"/>
                  </a:lnTo>
                  <a:lnTo>
                    <a:pt x="931633" y="2109612"/>
                  </a:lnTo>
                  <a:lnTo>
                    <a:pt x="851011" y="2138725"/>
                  </a:lnTo>
                  <a:lnTo>
                    <a:pt x="770389" y="2170078"/>
                  </a:lnTo>
                  <a:lnTo>
                    <a:pt x="689767" y="2201432"/>
                  </a:lnTo>
                  <a:lnTo>
                    <a:pt x="609145" y="2237264"/>
                  </a:lnTo>
                  <a:lnTo>
                    <a:pt x="530762" y="2275335"/>
                  </a:lnTo>
                  <a:lnTo>
                    <a:pt x="452380" y="2315646"/>
                  </a:lnTo>
                  <a:lnTo>
                    <a:pt x="373997" y="2360436"/>
                  </a:lnTo>
                  <a:lnTo>
                    <a:pt x="297854" y="2405226"/>
                  </a:lnTo>
                  <a:lnTo>
                    <a:pt x="221711" y="2454495"/>
                  </a:lnTo>
                  <a:lnTo>
                    <a:pt x="145568" y="2506004"/>
                  </a:lnTo>
                  <a:lnTo>
                    <a:pt x="71664" y="2559752"/>
                  </a:lnTo>
                  <a:lnTo>
                    <a:pt x="0" y="2617979"/>
                  </a:lnTo>
                  <a:lnTo>
                    <a:pt x="49269" y="2499285"/>
                  </a:lnTo>
                  <a:lnTo>
                    <a:pt x="103017" y="2385071"/>
                  </a:lnTo>
                  <a:lnTo>
                    <a:pt x="161244" y="2270856"/>
                  </a:lnTo>
                  <a:lnTo>
                    <a:pt x="221711" y="2156641"/>
                  </a:lnTo>
                  <a:lnTo>
                    <a:pt x="284417" y="2046906"/>
                  </a:lnTo>
                  <a:lnTo>
                    <a:pt x="349363" y="1939410"/>
                  </a:lnTo>
                  <a:lnTo>
                    <a:pt x="418787" y="1831913"/>
                  </a:lnTo>
                  <a:lnTo>
                    <a:pt x="492691" y="1726657"/>
                  </a:lnTo>
                  <a:lnTo>
                    <a:pt x="566594" y="1625879"/>
                  </a:lnTo>
                  <a:lnTo>
                    <a:pt x="644977" y="1525102"/>
                  </a:lnTo>
                  <a:lnTo>
                    <a:pt x="725599" y="1426563"/>
                  </a:lnTo>
                  <a:lnTo>
                    <a:pt x="808461" y="1332504"/>
                  </a:lnTo>
                  <a:lnTo>
                    <a:pt x="893562" y="1238445"/>
                  </a:lnTo>
                  <a:lnTo>
                    <a:pt x="980902" y="1148865"/>
                  </a:lnTo>
                  <a:lnTo>
                    <a:pt x="1072722" y="1059285"/>
                  </a:lnTo>
                  <a:lnTo>
                    <a:pt x="1164542" y="974184"/>
                  </a:lnTo>
                  <a:lnTo>
                    <a:pt x="1260840" y="891322"/>
                  </a:lnTo>
                  <a:lnTo>
                    <a:pt x="1359378" y="810700"/>
                  </a:lnTo>
                  <a:lnTo>
                    <a:pt x="1460156" y="734557"/>
                  </a:lnTo>
                  <a:lnTo>
                    <a:pt x="1560934" y="658414"/>
                  </a:lnTo>
                  <a:lnTo>
                    <a:pt x="1666190" y="586750"/>
                  </a:lnTo>
                  <a:lnTo>
                    <a:pt x="1773687" y="517325"/>
                  </a:lnTo>
                  <a:lnTo>
                    <a:pt x="1881183" y="452380"/>
                  </a:lnTo>
                  <a:lnTo>
                    <a:pt x="1993158" y="389674"/>
                  </a:lnTo>
                  <a:lnTo>
                    <a:pt x="2105133" y="329207"/>
                  </a:lnTo>
                  <a:lnTo>
                    <a:pt x="2219348" y="273219"/>
                  </a:lnTo>
                  <a:lnTo>
                    <a:pt x="2335802" y="219471"/>
                  </a:lnTo>
                  <a:lnTo>
                    <a:pt x="2452256" y="167963"/>
                  </a:lnTo>
                  <a:lnTo>
                    <a:pt x="2573189" y="120933"/>
                  </a:lnTo>
                  <a:lnTo>
                    <a:pt x="2694122" y="76143"/>
                  </a:lnTo>
                  <a:lnTo>
                    <a:pt x="2817295" y="35832"/>
                  </a:lnTo>
                  <a:lnTo>
                    <a:pt x="2942707" y="0"/>
                  </a:lnTo>
                  <a:close/>
                </a:path>
              </a:pathLst>
            </a:custGeom>
            <a:solidFill>
              <a:srgbClr val="554126"/>
            </a:solidFill>
            <a:ln w="12700" cap="flat" cmpd="sng">
              <a:solidFill>
                <a:srgbClr val="55412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509" name="Google Shape;509;p39"/>
            <p:cNvSpPr/>
            <p:nvPr/>
          </p:nvSpPr>
          <p:spPr>
            <a:xfrm>
              <a:off x="1153655" y="2705546"/>
              <a:ext cx="2171422" cy="2225170"/>
            </a:xfrm>
            <a:custGeom>
              <a:avLst/>
              <a:gdLst/>
              <a:ahLst/>
              <a:cxnLst/>
              <a:rect l="l" t="t" r="r" b="b"/>
              <a:pathLst>
                <a:path w="4523795" h="4635771" extrusionOk="0">
                  <a:moveTo>
                    <a:pt x="2501524" y="0"/>
                  </a:moveTo>
                  <a:lnTo>
                    <a:pt x="2582146" y="2240"/>
                  </a:lnTo>
                  <a:lnTo>
                    <a:pt x="2738912" y="6719"/>
                  </a:lnTo>
                  <a:lnTo>
                    <a:pt x="2893437" y="17916"/>
                  </a:lnTo>
                  <a:lnTo>
                    <a:pt x="3043484" y="31353"/>
                  </a:lnTo>
                  <a:lnTo>
                    <a:pt x="3189052" y="49269"/>
                  </a:lnTo>
                  <a:lnTo>
                    <a:pt x="3332380" y="71664"/>
                  </a:lnTo>
                  <a:lnTo>
                    <a:pt x="3468989" y="94059"/>
                  </a:lnTo>
                  <a:lnTo>
                    <a:pt x="3598881" y="120933"/>
                  </a:lnTo>
                  <a:lnTo>
                    <a:pt x="3724293" y="147807"/>
                  </a:lnTo>
                  <a:lnTo>
                    <a:pt x="3842986" y="174681"/>
                  </a:lnTo>
                  <a:lnTo>
                    <a:pt x="3952722" y="203795"/>
                  </a:lnTo>
                  <a:lnTo>
                    <a:pt x="4057979" y="232908"/>
                  </a:lnTo>
                  <a:lnTo>
                    <a:pt x="4152038" y="262022"/>
                  </a:lnTo>
                  <a:lnTo>
                    <a:pt x="4208701" y="279457"/>
                  </a:lnTo>
                  <a:lnTo>
                    <a:pt x="4522482" y="393620"/>
                  </a:lnTo>
                  <a:lnTo>
                    <a:pt x="4523795" y="394152"/>
                  </a:lnTo>
                  <a:lnTo>
                    <a:pt x="4522482" y="394784"/>
                  </a:lnTo>
                  <a:lnTo>
                    <a:pt x="4522482" y="2376213"/>
                  </a:lnTo>
                  <a:lnTo>
                    <a:pt x="2973074" y="1140465"/>
                  </a:lnTo>
                  <a:lnTo>
                    <a:pt x="2884479" y="1195895"/>
                  </a:lnTo>
                  <a:lnTo>
                    <a:pt x="2765786" y="1267559"/>
                  </a:lnTo>
                  <a:lnTo>
                    <a:pt x="2696361" y="1314588"/>
                  </a:lnTo>
                  <a:lnTo>
                    <a:pt x="2617978" y="1366097"/>
                  </a:lnTo>
                  <a:lnTo>
                    <a:pt x="2535117" y="1424324"/>
                  </a:lnTo>
                  <a:lnTo>
                    <a:pt x="2447776" y="1489270"/>
                  </a:lnTo>
                  <a:lnTo>
                    <a:pt x="2353717" y="1558694"/>
                  </a:lnTo>
                  <a:lnTo>
                    <a:pt x="2257419" y="1634837"/>
                  </a:lnTo>
                  <a:lnTo>
                    <a:pt x="2158880" y="1717699"/>
                  </a:lnTo>
                  <a:lnTo>
                    <a:pt x="2055863" y="1805039"/>
                  </a:lnTo>
                  <a:lnTo>
                    <a:pt x="1952846" y="1899099"/>
                  </a:lnTo>
                  <a:lnTo>
                    <a:pt x="1847590" y="1997637"/>
                  </a:lnTo>
                  <a:lnTo>
                    <a:pt x="1742333" y="2100654"/>
                  </a:lnTo>
                  <a:lnTo>
                    <a:pt x="1637076" y="2210390"/>
                  </a:lnTo>
                  <a:lnTo>
                    <a:pt x="1534059" y="2326844"/>
                  </a:lnTo>
                  <a:lnTo>
                    <a:pt x="1431042" y="2447777"/>
                  </a:lnTo>
                  <a:lnTo>
                    <a:pt x="1381773" y="2508243"/>
                  </a:lnTo>
                  <a:lnTo>
                    <a:pt x="1332504" y="2573189"/>
                  </a:lnTo>
                  <a:lnTo>
                    <a:pt x="1283235" y="2638135"/>
                  </a:lnTo>
                  <a:lnTo>
                    <a:pt x="1236206" y="2703080"/>
                  </a:lnTo>
                  <a:lnTo>
                    <a:pt x="1189176" y="2770265"/>
                  </a:lnTo>
                  <a:lnTo>
                    <a:pt x="1144386" y="2839690"/>
                  </a:lnTo>
                  <a:lnTo>
                    <a:pt x="1099596" y="2909114"/>
                  </a:lnTo>
                  <a:lnTo>
                    <a:pt x="1057045" y="2978539"/>
                  </a:lnTo>
                  <a:lnTo>
                    <a:pt x="1014495" y="3050203"/>
                  </a:lnTo>
                  <a:lnTo>
                    <a:pt x="974184" y="3124107"/>
                  </a:lnTo>
                  <a:lnTo>
                    <a:pt x="936112" y="3198010"/>
                  </a:lnTo>
                  <a:lnTo>
                    <a:pt x="898041" y="3274153"/>
                  </a:lnTo>
                  <a:lnTo>
                    <a:pt x="862209" y="3350297"/>
                  </a:lnTo>
                  <a:lnTo>
                    <a:pt x="828616" y="3428679"/>
                  </a:lnTo>
                  <a:lnTo>
                    <a:pt x="797263" y="3509301"/>
                  </a:lnTo>
                  <a:lnTo>
                    <a:pt x="765910" y="3587684"/>
                  </a:lnTo>
                  <a:lnTo>
                    <a:pt x="739036" y="3670545"/>
                  </a:lnTo>
                  <a:lnTo>
                    <a:pt x="712162" y="3753407"/>
                  </a:lnTo>
                  <a:lnTo>
                    <a:pt x="689767" y="3836269"/>
                  </a:lnTo>
                  <a:lnTo>
                    <a:pt x="667372" y="3921370"/>
                  </a:lnTo>
                  <a:lnTo>
                    <a:pt x="649456" y="4006471"/>
                  </a:lnTo>
                  <a:lnTo>
                    <a:pt x="631540" y="4093811"/>
                  </a:lnTo>
                  <a:lnTo>
                    <a:pt x="618103" y="4181152"/>
                  </a:lnTo>
                  <a:lnTo>
                    <a:pt x="606905" y="4270732"/>
                  </a:lnTo>
                  <a:lnTo>
                    <a:pt x="597947" y="4360312"/>
                  </a:lnTo>
                  <a:lnTo>
                    <a:pt x="593468" y="4452132"/>
                  </a:lnTo>
                  <a:lnTo>
                    <a:pt x="588989" y="4543952"/>
                  </a:lnTo>
                  <a:lnTo>
                    <a:pt x="588989" y="4635771"/>
                  </a:lnTo>
                  <a:lnTo>
                    <a:pt x="521804" y="4512599"/>
                  </a:lnTo>
                  <a:lnTo>
                    <a:pt x="456859" y="4384947"/>
                  </a:lnTo>
                  <a:lnTo>
                    <a:pt x="396392" y="4257295"/>
                  </a:lnTo>
                  <a:lnTo>
                    <a:pt x="340404" y="4125165"/>
                  </a:lnTo>
                  <a:lnTo>
                    <a:pt x="286656" y="3993034"/>
                  </a:lnTo>
                  <a:lnTo>
                    <a:pt x="239627" y="3856424"/>
                  </a:lnTo>
                  <a:lnTo>
                    <a:pt x="194837" y="3719814"/>
                  </a:lnTo>
                  <a:lnTo>
                    <a:pt x="154526" y="3580965"/>
                  </a:lnTo>
                  <a:lnTo>
                    <a:pt x="118694" y="3439877"/>
                  </a:lnTo>
                  <a:lnTo>
                    <a:pt x="87341" y="3296548"/>
                  </a:lnTo>
                  <a:lnTo>
                    <a:pt x="62706" y="3153220"/>
                  </a:lnTo>
                  <a:lnTo>
                    <a:pt x="40311" y="3007653"/>
                  </a:lnTo>
                  <a:lnTo>
                    <a:pt x="22395" y="2859845"/>
                  </a:lnTo>
                  <a:lnTo>
                    <a:pt x="11198" y="2709799"/>
                  </a:lnTo>
                  <a:lnTo>
                    <a:pt x="2240" y="2559752"/>
                  </a:lnTo>
                  <a:cubicBezTo>
                    <a:pt x="1493" y="2509736"/>
                    <a:pt x="747" y="2459721"/>
                    <a:pt x="0" y="2409705"/>
                  </a:cubicBezTo>
                  <a:cubicBezTo>
                    <a:pt x="747" y="2371634"/>
                    <a:pt x="1493" y="2333562"/>
                    <a:pt x="2240" y="2295491"/>
                  </a:cubicBezTo>
                  <a:lnTo>
                    <a:pt x="6719" y="2181276"/>
                  </a:lnTo>
                  <a:lnTo>
                    <a:pt x="13437" y="2069301"/>
                  </a:lnTo>
                  <a:lnTo>
                    <a:pt x="22395" y="1959565"/>
                  </a:lnTo>
                  <a:lnTo>
                    <a:pt x="35832" y="1847590"/>
                  </a:lnTo>
                  <a:lnTo>
                    <a:pt x="49269" y="1737854"/>
                  </a:lnTo>
                  <a:lnTo>
                    <a:pt x="67185" y="1628119"/>
                  </a:lnTo>
                  <a:lnTo>
                    <a:pt x="87341" y="1520623"/>
                  </a:lnTo>
                  <a:lnTo>
                    <a:pt x="111975" y="1413126"/>
                  </a:lnTo>
                  <a:lnTo>
                    <a:pt x="136610" y="1307870"/>
                  </a:lnTo>
                  <a:lnTo>
                    <a:pt x="163484" y="1202613"/>
                  </a:lnTo>
                  <a:lnTo>
                    <a:pt x="194837" y="1097356"/>
                  </a:lnTo>
                  <a:lnTo>
                    <a:pt x="226190" y="994339"/>
                  </a:lnTo>
                  <a:lnTo>
                    <a:pt x="262022" y="893562"/>
                  </a:lnTo>
                  <a:lnTo>
                    <a:pt x="300093" y="792784"/>
                  </a:lnTo>
                  <a:lnTo>
                    <a:pt x="340404" y="692006"/>
                  </a:lnTo>
                  <a:lnTo>
                    <a:pt x="412069" y="633779"/>
                  </a:lnTo>
                  <a:lnTo>
                    <a:pt x="485972" y="580031"/>
                  </a:lnTo>
                  <a:lnTo>
                    <a:pt x="562115" y="528523"/>
                  </a:lnTo>
                  <a:lnTo>
                    <a:pt x="638258" y="479254"/>
                  </a:lnTo>
                  <a:lnTo>
                    <a:pt x="714401" y="434464"/>
                  </a:lnTo>
                  <a:lnTo>
                    <a:pt x="792784" y="389674"/>
                  </a:lnTo>
                  <a:lnTo>
                    <a:pt x="871167" y="349362"/>
                  </a:lnTo>
                  <a:lnTo>
                    <a:pt x="949549" y="311291"/>
                  </a:lnTo>
                  <a:lnTo>
                    <a:pt x="1030171" y="275459"/>
                  </a:lnTo>
                  <a:lnTo>
                    <a:pt x="1110793" y="244106"/>
                  </a:lnTo>
                  <a:lnTo>
                    <a:pt x="1191415" y="212753"/>
                  </a:lnTo>
                  <a:lnTo>
                    <a:pt x="1272038" y="183639"/>
                  </a:lnTo>
                  <a:lnTo>
                    <a:pt x="1354899" y="159005"/>
                  </a:lnTo>
                  <a:lnTo>
                    <a:pt x="1437761" y="134370"/>
                  </a:lnTo>
                  <a:lnTo>
                    <a:pt x="1518383" y="114215"/>
                  </a:lnTo>
                  <a:lnTo>
                    <a:pt x="1601244" y="94059"/>
                  </a:lnTo>
                  <a:lnTo>
                    <a:pt x="1684106" y="76143"/>
                  </a:lnTo>
                  <a:lnTo>
                    <a:pt x="1766968" y="60467"/>
                  </a:lnTo>
                  <a:lnTo>
                    <a:pt x="1849829" y="47030"/>
                  </a:lnTo>
                  <a:lnTo>
                    <a:pt x="1932691" y="35832"/>
                  </a:lnTo>
                  <a:lnTo>
                    <a:pt x="2013313" y="26874"/>
                  </a:lnTo>
                  <a:lnTo>
                    <a:pt x="2096174" y="17916"/>
                  </a:lnTo>
                  <a:lnTo>
                    <a:pt x="2179036" y="11197"/>
                  </a:lnTo>
                  <a:lnTo>
                    <a:pt x="2259658" y="6719"/>
                  </a:lnTo>
                  <a:lnTo>
                    <a:pt x="2340280" y="2240"/>
                  </a:lnTo>
                  <a:lnTo>
                    <a:pt x="2420902" y="2240"/>
                  </a:lnTo>
                  <a:lnTo>
                    <a:pt x="2501524" y="0"/>
                  </a:lnTo>
                  <a:close/>
                </a:path>
              </a:pathLst>
            </a:custGeom>
            <a:solidFill>
              <a:srgbClr val="85B369"/>
            </a:solidFill>
            <a:ln w="12700" cap="flat" cmpd="sng">
              <a:solidFill>
                <a:srgbClr val="85B36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50">
                <a:solidFill>
                  <a:srgbClr val="000000"/>
                </a:solidFill>
                <a:latin typeface="Arial"/>
                <a:ea typeface="Arial"/>
                <a:cs typeface="Arial"/>
                <a:sym typeface="Arial"/>
              </a:endParaRPr>
            </a:p>
          </p:txBody>
        </p:sp>
        <p:sp>
          <p:nvSpPr>
            <p:cNvPr id="510" name="Google Shape;510;p39"/>
            <p:cNvSpPr/>
            <p:nvPr/>
          </p:nvSpPr>
          <p:spPr>
            <a:xfrm>
              <a:off x="2575913" y="3093168"/>
              <a:ext cx="1489500" cy="1489500"/>
            </a:xfrm>
            <a:prstGeom prst="ellipse">
              <a:avLst/>
            </a:prstGeom>
            <a:noFill/>
            <a:ln w="406400" cap="flat" cmpd="sng">
              <a:solidFill>
                <a:srgbClr val="FFFFFF">
                  <a:alpha val="298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rgbClr val="FFFFFF"/>
                </a:solidFill>
                <a:latin typeface="Arial"/>
                <a:ea typeface="Arial"/>
                <a:cs typeface="Arial"/>
                <a:sym typeface="Arial"/>
              </a:endParaRPr>
            </a:p>
          </p:txBody>
        </p:sp>
        <p:sp>
          <p:nvSpPr>
            <p:cNvPr id="511" name="Google Shape;511;p39"/>
            <p:cNvSpPr/>
            <p:nvPr/>
          </p:nvSpPr>
          <p:spPr>
            <a:xfrm>
              <a:off x="1568189" y="5000606"/>
              <a:ext cx="1007700" cy="661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800" b="1">
                  <a:solidFill>
                    <a:schemeClr val="lt1"/>
                  </a:solidFill>
                </a:rPr>
                <a:t>Tiwaiwaka Principles</a:t>
              </a:r>
              <a:endParaRPr b="1">
                <a:solidFill>
                  <a:schemeClr val="lt1"/>
                </a:solidFill>
              </a:endParaRPr>
            </a:p>
          </p:txBody>
        </p:sp>
        <p:sp>
          <p:nvSpPr>
            <p:cNvPr id="512" name="Google Shape;512;p39"/>
            <p:cNvSpPr/>
            <p:nvPr/>
          </p:nvSpPr>
          <p:spPr>
            <a:xfrm>
              <a:off x="3685543" y="5000612"/>
              <a:ext cx="1008300" cy="661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800" b="1">
                  <a:solidFill>
                    <a:srgbClr val="FFFFFF"/>
                  </a:solidFill>
                </a:rPr>
                <a:t>Tiaki Promise Principles</a:t>
              </a:r>
              <a:endParaRPr b="1"/>
            </a:p>
          </p:txBody>
        </p:sp>
        <p:sp>
          <p:nvSpPr>
            <p:cNvPr id="513" name="Google Shape;513;p39"/>
            <p:cNvSpPr/>
            <p:nvPr/>
          </p:nvSpPr>
          <p:spPr>
            <a:xfrm>
              <a:off x="3812726" y="2085471"/>
              <a:ext cx="881700" cy="661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800" b="1">
                  <a:solidFill>
                    <a:srgbClr val="FFFFFF"/>
                  </a:solidFill>
                </a:rPr>
                <a:t>External Reporting Board (XRB) Climate Related Disclosures</a:t>
              </a:r>
              <a:endParaRPr b="1"/>
            </a:p>
          </p:txBody>
        </p:sp>
        <p:grpSp>
          <p:nvGrpSpPr>
            <p:cNvPr id="514" name="Google Shape;514;p39"/>
            <p:cNvGrpSpPr/>
            <p:nvPr/>
          </p:nvGrpSpPr>
          <p:grpSpPr>
            <a:xfrm>
              <a:off x="2607105" y="4166025"/>
              <a:ext cx="274323" cy="274316"/>
              <a:chOff x="4230869" y="2458873"/>
              <a:chExt cx="123826" cy="122239"/>
            </a:xfrm>
          </p:grpSpPr>
          <p:sp>
            <p:nvSpPr>
              <p:cNvPr id="515" name="Google Shape;515;p39"/>
              <p:cNvSpPr/>
              <p:nvPr/>
            </p:nvSpPr>
            <p:spPr>
              <a:xfrm>
                <a:off x="4264206" y="2476337"/>
                <a:ext cx="63500" cy="84138"/>
              </a:xfrm>
              <a:custGeom>
                <a:avLst/>
                <a:gdLst/>
                <a:ahLst/>
                <a:cxnLst/>
                <a:rect l="l" t="t" r="r" b="b"/>
                <a:pathLst>
                  <a:path w="300" h="398" extrusionOk="0">
                    <a:moveTo>
                      <a:pt x="264" y="157"/>
                    </a:moveTo>
                    <a:cubicBezTo>
                      <a:pt x="197" y="157"/>
                      <a:pt x="197" y="157"/>
                      <a:pt x="197" y="157"/>
                    </a:cubicBezTo>
                    <a:cubicBezTo>
                      <a:pt x="179" y="157"/>
                      <a:pt x="162" y="139"/>
                      <a:pt x="162" y="119"/>
                    </a:cubicBezTo>
                    <a:cubicBezTo>
                      <a:pt x="162" y="37"/>
                      <a:pt x="162" y="37"/>
                      <a:pt x="162" y="37"/>
                    </a:cubicBezTo>
                    <a:cubicBezTo>
                      <a:pt x="162" y="16"/>
                      <a:pt x="146" y="0"/>
                      <a:pt x="126" y="0"/>
                    </a:cubicBezTo>
                    <a:cubicBezTo>
                      <a:pt x="101" y="0"/>
                      <a:pt x="101" y="0"/>
                      <a:pt x="101" y="0"/>
                    </a:cubicBezTo>
                    <a:cubicBezTo>
                      <a:pt x="93" y="0"/>
                      <a:pt x="86" y="6"/>
                      <a:pt x="86" y="13"/>
                    </a:cubicBezTo>
                    <a:cubicBezTo>
                      <a:pt x="86" y="61"/>
                      <a:pt x="86" y="61"/>
                      <a:pt x="86" y="61"/>
                    </a:cubicBezTo>
                    <a:cubicBezTo>
                      <a:pt x="86" y="85"/>
                      <a:pt x="79" y="109"/>
                      <a:pt x="65" y="128"/>
                    </a:cubicBezTo>
                    <a:cubicBezTo>
                      <a:pt x="51" y="148"/>
                      <a:pt x="33" y="159"/>
                      <a:pt x="13" y="159"/>
                    </a:cubicBezTo>
                    <a:cubicBezTo>
                      <a:pt x="0" y="159"/>
                      <a:pt x="0" y="159"/>
                      <a:pt x="0" y="159"/>
                    </a:cubicBezTo>
                    <a:cubicBezTo>
                      <a:pt x="0" y="370"/>
                      <a:pt x="0" y="370"/>
                      <a:pt x="0" y="370"/>
                    </a:cubicBezTo>
                    <a:cubicBezTo>
                      <a:pt x="14" y="370"/>
                      <a:pt x="14" y="370"/>
                      <a:pt x="14" y="370"/>
                    </a:cubicBezTo>
                    <a:cubicBezTo>
                      <a:pt x="44" y="371"/>
                      <a:pt x="64" y="377"/>
                      <a:pt x="83" y="384"/>
                    </a:cubicBezTo>
                    <a:cubicBezTo>
                      <a:pt x="104" y="391"/>
                      <a:pt x="125" y="398"/>
                      <a:pt x="157" y="398"/>
                    </a:cubicBezTo>
                    <a:cubicBezTo>
                      <a:pt x="224" y="398"/>
                      <a:pt x="300" y="387"/>
                      <a:pt x="300" y="307"/>
                    </a:cubicBezTo>
                    <a:cubicBezTo>
                      <a:pt x="300" y="192"/>
                      <a:pt x="300" y="192"/>
                      <a:pt x="300" y="192"/>
                    </a:cubicBezTo>
                    <a:cubicBezTo>
                      <a:pt x="300" y="173"/>
                      <a:pt x="283" y="157"/>
                      <a:pt x="264" y="157"/>
                    </a:cubicBezTo>
                    <a:close/>
                    <a:moveTo>
                      <a:pt x="197" y="182"/>
                    </a:moveTo>
                    <a:cubicBezTo>
                      <a:pt x="264" y="182"/>
                      <a:pt x="264" y="182"/>
                      <a:pt x="264" y="182"/>
                    </a:cubicBezTo>
                    <a:cubicBezTo>
                      <a:pt x="270" y="182"/>
                      <a:pt x="276" y="187"/>
                      <a:pt x="276" y="192"/>
                    </a:cubicBezTo>
                    <a:cubicBezTo>
                      <a:pt x="276" y="307"/>
                      <a:pt x="276" y="307"/>
                      <a:pt x="276" y="307"/>
                    </a:cubicBezTo>
                    <a:cubicBezTo>
                      <a:pt x="276" y="331"/>
                      <a:pt x="266" y="347"/>
                      <a:pt x="247" y="358"/>
                    </a:cubicBezTo>
                    <a:cubicBezTo>
                      <a:pt x="228" y="368"/>
                      <a:pt x="199" y="373"/>
                      <a:pt x="157" y="373"/>
                    </a:cubicBezTo>
                    <a:cubicBezTo>
                      <a:pt x="129" y="373"/>
                      <a:pt x="112" y="367"/>
                      <a:pt x="91" y="361"/>
                    </a:cubicBezTo>
                    <a:cubicBezTo>
                      <a:pt x="87" y="359"/>
                      <a:pt x="87" y="359"/>
                      <a:pt x="87" y="359"/>
                    </a:cubicBezTo>
                    <a:cubicBezTo>
                      <a:pt x="70" y="354"/>
                      <a:pt x="50" y="347"/>
                      <a:pt x="24" y="345"/>
                    </a:cubicBezTo>
                    <a:cubicBezTo>
                      <a:pt x="24" y="181"/>
                      <a:pt x="24" y="181"/>
                      <a:pt x="24" y="181"/>
                    </a:cubicBezTo>
                    <a:cubicBezTo>
                      <a:pt x="47" y="178"/>
                      <a:pt x="68" y="165"/>
                      <a:pt x="84" y="144"/>
                    </a:cubicBezTo>
                    <a:cubicBezTo>
                      <a:pt x="101" y="122"/>
                      <a:pt x="111" y="93"/>
                      <a:pt x="111" y="61"/>
                    </a:cubicBezTo>
                    <a:cubicBezTo>
                      <a:pt x="111" y="25"/>
                      <a:pt x="111" y="25"/>
                      <a:pt x="111" y="25"/>
                    </a:cubicBezTo>
                    <a:cubicBezTo>
                      <a:pt x="126" y="25"/>
                      <a:pt x="126" y="25"/>
                      <a:pt x="126" y="25"/>
                    </a:cubicBezTo>
                    <a:cubicBezTo>
                      <a:pt x="133" y="25"/>
                      <a:pt x="138" y="30"/>
                      <a:pt x="138" y="37"/>
                    </a:cubicBezTo>
                    <a:cubicBezTo>
                      <a:pt x="138" y="119"/>
                      <a:pt x="138" y="119"/>
                      <a:pt x="138" y="119"/>
                    </a:cubicBezTo>
                    <a:cubicBezTo>
                      <a:pt x="138" y="153"/>
                      <a:pt x="166" y="182"/>
                      <a:pt x="197" y="1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Arial"/>
                  <a:ea typeface="Arial"/>
                  <a:cs typeface="Arial"/>
                  <a:sym typeface="Arial"/>
                </a:endParaRPr>
              </a:p>
            </p:txBody>
          </p:sp>
          <p:sp>
            <p:nvSpPr>
              <p:cNvPr id="516" name="Google Shape;516;p39"/>
              <p:cNvSpPr/>
              <p:nvPr/>
            </p:nvSpPr>
            <p:spPr>
              <a:xfrm>
                <a:off x="4230869" y="2458873"/>
                <a:ext cx="123826" cy="122239"/>
              </a:xfrm>
              <a:custGeom>
                <a:avLst/>
                <a:gdLst/>
                <a:ahLst/>
                <a:cxnLst/>
                <a:rect l="l" t="t" r="r" b="b"/>
                <a:pathLst>
                  <a:path w="576" h="576" extrusionOk="0">
                    <a:moveTo>
                      <a:pt x="0" y="0"/>
                    </a:moveTo>
                    <a:cubicBezTo>
                      <a:pt x="0" y="266"/>
                      <a:pt x="0" y="266"/>
                      <a:pt x="0" y="266"/>
                    </a:cubicBezTo>
                    <a:cubicBezTo>
                      <a:pt x="12" y="266"/>
                      <a:pt x="12" y="266"/>
                      <a:pt x="12" y="266"/>
                    </a:cubicBezTo>
                    <a:cubicBezTo>
                      <a:pt x="25" y="266"/>
                      <a:pt x="25" y="266"/>
                      <a:pt x="25" y="266"/>
                    </a:cubicBezTo>
                    <a:cubicBezTo>
                      <a:pt x="96" y="266"/>
                      <a:pt x="96" y="266"/>
                      <a:pt x="96" y="266"/>
                    </a:cubicBezTo>
                    <a:cubicBezTo>
                      <a:pt x="96" y="452"/>
                      <a:pt x="96" y="452"/>
                      <a:pt x="96" y="452"/>
                    </a:cubicBezTo>
                    <a:cubicBezTo>
                      <a:pt x="96" y="457"/>
                      <a:pt x="92" y="465"/>
                      <a:pt x="84" y="465"/>
                    </a:cubicBezTo>
                    <a:cubicBezTo>
                      <a:pt x="25" y="465"/>
                      <a:pt x="25" y="465"/>
                      <a:pt x="25" y="465"/>
                    </a:cubicBezTo>
                    <a:cubicBezTo>
                      <a:pt x="10" y="465"/>
                      <a:pt x="10" y="465"/>
                      <a:pt x="10" y="465"/>
                    </a:cubicBezTo>
                    <a:cubicBezTo>
                      <a:pt x="0" y="465"/>
                      <a:pt x="0" y="465"/>
                      <a:pt x="0" y="465"/>
                    </a:cubicBezTo>
                    <a:cubicBezTo>
                      <a:pt x="0" y="576"/>
                      <a:pt x="0" y="576"/>
                      <a:pt x="0" y="576"/>
                    </a:cubicBezTo>
                    <a:cubicBezTo>
                      <a:pt x="576" y="576"/>
                      <a:pt x="576" y="576"/>
                      <a:pt x="576" y="576"/>
                    </a:cubicBezTo>
                    <a:cubicBezTo>
                      <a:pt x="576" y="0"/>
                      <a:pt x="576" y="0"/>
                      <a:pt x="576" y="0"/>
                    </a:cubicBezTo>
                    <a:lnTo>
                      <a:pt x="0" y="0"/>
                    </a:lnTo>
                    <a:close/>
                    <a:moveTo>
                      <a:pt x="551" y="551"/>
                    </a:moveTo>
                    <a:cubicBezTo>
                      <a:pt x="25" y="551"/>
                      <a:pt x="25" y="551"/>
                      <a:pt x="25" y="551"/>
                    </a:cubicBezTo>
                    <a:cubicBezTo>
                      <a:pt x="25" y="488"/>
                      <a:pt x="25" y="488"/>
                      <a:pt x="25" y="488"/>
                    </a:cubicBezTo>
                    <a:cubicBezTo>
                      <a:pt x="84" y="488"/>
                      <a:pt x="84" y="488"/>
                      <a:pt x="84" y="488"/>
                    </a:cubicBezTo>
                    <a:cubicBezTo>
                      <a:pt x="105" y="488"/>
                      <a:pt x="119" y="470"/>
                      <a:pt x="119" y="452"/>
                    </a:cubicBezTo>
                    <a:cubicBezTo>
                      <a:pt x="119" y="242"/>
                      <a:pt x="119" y="242"/>
                      <a:pt x="119" y="242"/>
                    </a:cubicBezTo>
                    <a:cubicBezTo>
                      <a:pt x="25" y="242"/>
                      <a:pt x="25" y="242"/>
                      <a:pt x="25" y="242"/>
                    </a:cubicBezTo>
                    <a:cubicBezTo>
                      <a:pt x="25" y="25"/>
                      <a:pt x="25" y="25"/>
                      <a:pt x="25" y="25"/>
                    </a:cubicBezTo>
                    <a:cubicBezTo>
                      <a:pt x="551" y="25"/>
                      <a:pt x="551" y="25"/>
                      <a:pt x="551" y="25"/>
                    </a:cubicBezTo>
                    <a:lnTo>
                      <a:pt x="551" y="5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Arial"/>
                  <a:ea typeface="Arial"/>
                  <a:cs typeface="Arial"/>
                  <a:sym typeface="Arial"/>
                </a:endParaRPr>
              </a:p>
            </p:txBody>
          </p:sp>
        </p:grpSp>
        <p:sp>
          <p:nvSpPr>
            <p:cNvPr id="517" name="Google Shape;517;p39"/>
            <p:cNvSpPr/>
            <p:nvPr/>
          </p:nvSpPr>
          <p:spPr>
            <a:xfrm>
              <a:off x="4584523" y="3187499"/>
              <a:ext cx="811800" cy="82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800" b="1">
                  <a:solidFill>
                    <a:srgbClr val="FFFFFF"/>
                  </a:solidFill>
                </a:rPr>
                <a:t>Central Government National Adaptation Plan </a:t>
              </a:r>
              <a:endParaRPr b="1"/>
            </a:p>
          </p:txBody>
        </p:sp>
        <p:sp>
          <p:nvSpPr>
            <p:cNvPr id="518" name="Google Shape;518;p39"/>
            <p:cNvSpPr/>
            <p:nvPr/>
          </p:nvSpPr>
          <p:spPr>
            <a:xfrm>
              <a:off x="1275905" y="2911085"/>
              <a:ext cx="881700" cy="9927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800" b="1">
                <a:solidFill>
                  <a:srgbClr val="FFFFFF"/>
                </a:solidFill>
              </a:endParaRPr>
            </a:p>
            <a:p>
              <a:pPr marL="0" marR="0" lvl="0" indent="0" algn="ctr" rtl="0">
                <a:spcBef>
                  <a:spcPts val="0"/>
                </a:spcBef>
                <a:spcAft>
                  <a:spcPts val="0"/>
                </a:spcAft>
                <a:buNone/>
              </a:pPr>
              <a:r>
                <a:rPr lang="en" sz="800" b="1">
                  <a:solidFill>
                    <a:srgbClr val="FFFFFF"/>
                  </a:solidFill>
                </a:rPr>
                <a:t>Tourism Industry Transformation Plan (ITP)</a:t>
              </a:r>
              <a:endParaRPr b="1"/>
            </a:p>
          </p:txBody>
        </p:sp>
      </p:grpSp>
      <p:sp>
        <p:nvSpPr>
          <p:cNvPr id="519" name="Google Shape;519;p39"/>
          <p:cNvSpPr/>
          <p:nvPr/>
        </p:nvSpPr>
        <p:spPr>
          <a:xfrm>
            <a:off x="5968484" y="2553170"/>
            <a:ext cx="266319" cy="240030"/>
          </a:xfrm>
          <a:custGeom>
            <a:avLst/>
            <a:gdLst/>
            <a:ahLst/>
            <a:cxnLst/>
            <a:rect l="l" t="t" r="r" b="b"/>
            <a:pathLst>
              <a:path w="457200" h="457200" extrusionOk="0">
                <a:moveTo>
                  <a:pt x="0" y="0"/>
                </a:moveTo>
                <a:lnTo>
                  <a:pt x="0" y="457200"/>
                </a:lnTo>
                <a:lnTo>
                  <a:pt x="457200" y="457200"/>
                </a:lnTo>
                <a:lnTo>
                  <a:pt x="457200" y="0"/>
                </a:lnTo>
                <a:close/>
                <a:moveTo>
                  <a:pt x="437579" y="437706"/>
                </a:moveTo>
                <a:lnTo>
                  <a:pt x="19368" y="437706"/>
                </a:lnTo>
                <a:lnTo>
                  <a:pt x="19368" y="19495"/>
                </a:lnTo>
                <a:lnTo>
                  <a:pt x="437579" y="19495"/>
                </a:lnTo>
                <a:close/>
                <a:moveTo>
                  <a:pt x="384810" y="100076"/>
                </a:moveTo>
                <a:lnTo>
                  <a:pt x="295561" y="100076"/>
                </a:lnTo>
                <a:cubicBezTo>
                  <a:pt x="292558" y="77315"/>
                  <a:pt x="273577" y="60037"/>
                  <a:pt x="250635" y="59182"/>
                </a:cubicBezTo>
                <a:lnTo>
                  <a:pt x="206375" y="59182"/>
                </a:lnTo>
                <a:cubicBezTo>
                  <a:pt x="183413" y="60020"/>
                  <a:pt x="164405" y="77298"/>
                  <a:pt x="161385" y="100076"/>
                </a:cubicBezTo>
                <a:lnTo>
                  <a:pt x="72136" y="100076"/>
                </a:lnTo>
                <a:cubicBezTo>
                  <a:pt x="51382" y="100093"/>
                  <a:pt x="34561" y="116914"/>
                  <a:pt x="34544" y="137668"/>
                </a:cubicBezTo>
                <a:lnTo>
                  <a:pt x="34544" y="333915"/>
                </a:lnTo>
                <a:cubicBezTo>
                  <a:pt x="34579" y="354657"/>
                  <a:pt x="51394" y="371456"/>
                  <a:pt x="72136" y="371475"/>
                </a:cubicBezTo>
                <a:lnTo>
                  <a:pt x="384810" y="371475"/>
                </a:lnTo>
                <a:cubicBezTo>
                  <a:pt x="405501" y="371389"/>
                  <a:pt x="422240" y="354606"/>
                  <a:pt x="422275" y="333915"/>
                </a:cubicBezTo>
                <a:lnTo>
                  <a:pt x="422275" y="137668"/>
                </a:lnTo>
                <a:cubicBezTo>
                  <a:pt x="422259" y="116963"/>
                  <a:pt x="405514" y="100163"/>
                  <a:pt x="384810" y="100076"/>
                </a:cubicBezTo>
                <a:close/>
                <a:moveTo>
                  <a:pt x="200025" y="81883"/>
                </a:moveTo>
                <a:lnTo>
                  <a:pt x="254000" y="81883"/>
                </a:lnTo>
                <a:cubicBezTo>
                  <a:pt x="265240" y="81883"/>
                  <a:pt x="271526" y="89059"/>
                  <a:pt x="271526" y="100076"/>
                </a:cubicBezTo>
                <a:lnTo>
                  <a:pt x="185801" y="100076"/>
                </a:lnTo>
                <a:cubicBezTo>
                  <a:pt x="185611" y="84677"/>
                  <a:pt x="197549" y="81883"/>
                  <a:pt x="200025" y="81883"/>
                </a:cubicBezTo>
                <a:close/>
                <a:moveTo>
                  <a:pt x="50387" y="137668"/>
                </a:moveTo>
                <a:cubicBezTo>
                  <a:pt x="50387" y="125657"/>
                  <a:pt x="60124" y="115919"/>
                  <a:pt x="72136" y="115919"/>
                </a:cubicBezTo>
                <a:lnTo>
                  <a:pt x="82169" y="115919"/>
                </a:lnTo>
                <a:cubicBezTo>
                  <a:pt x="79026" y="131974"/>
                  <a:pt x="66474" y="144526"/>
                  <a:pt x="50419" y="147669"/>
                </a:cubicBezTo>
                <a:close/>
                <a:moveTo>
                  <a:pt x="72136" y="355600"/>
                </a:moveTo>
                <a:cubicBezTo>
                  <a:pt x="60119" y="355581"/>
                  <a:pt x="50387" y="345837"/>
                  <a:pt x="50387" y="333820"/>
                </a:cubicBezTo>
                <a:lnTo>
                  <a:pt x="50387" y="323977"/>
                </a:lnTo>
                <a:cubicBezTo>
                  <a:pt x="66442" y="327120"/>
                  <a:pt x="78994" y="339671"/>
                  <a:pt x="82137" y="355727"/>
                </a:cubicBezTo>
                <a:close/>
                <a:moveTo>
                  <a:pt x="109283" y="355600"/>
                </a:moveTo>
                <a:lnTo>
                  <a:pt x="98235" y="355600"/>
                </a:lnTo>
                <a:cubicBezTo>
                  <a:pt x="94761" y="330797"/>
                  <a:pt x="75207" y="311333"/>
                  <a:pt x="50387" y="307975"/>
                </a:cubicBezTo>
                <a:lnTo>
                  <a:pt x="50387" y="163544"/>
                </a:lnTo>
                <a:cubicBezTo>
                  <a:pt x="75212" y="160196"/>
                  <a:pt x="94771" y="140728"/>
                  <a:pt x="98235" y="115919"/>
                </a:cubicBezTo>
                <a:lnTo>
                  <a:pt x="109283" y="115919"/>
                </a:lnTo>
                <a:lnTo>
                  <a:pt x="109283" y="161925"/>
                </a:lnTo>
                <a:lnTo>
                  <a:pt x="83884" y="168275"/>
                </a:lnTo>
                <a:lnTo>
                  <a:pt x="99346" y="229235"/>
                </a:lnTo>
                <a:lnTo>
                  <a:pt x="109283" y="226727"/>
                </a:lnTo>
                <a:close/>
                <a:moveTo>
                  <a:pt x="106998" y="181991"/>
                </a:moveTo>
                <a:lnTo>
                  <a:pt x="156528" y="169291"/>
                </a:lnTo>
                <a:lnTo>
                  <a:pt x="162655" y="193675"/>
                </a:lnTo>
                <a:lnTo>
                  <a:pt x="113125" y="206216"/>
                </a:lnTo>
                <a:close/>
                <a:moveTo>
                  <a:pt x="331819" y="355600"/>
                </a:moveTo>
                <a:lnTo>
                  <a:pt x="125127" y="355600"/>
                </a:lnTo>
                <a:lnTo>
                  <a:pt x="125127" y="222695"/>
                </a:lnTo>
                <a:lnTo>
                  <a:pt x="185801" y="207328"/>
                </a:lnTo>
                <a:lnTo>
                  <a:pt x="170307" y="146272"/>
                </a:lnTo>
                <a:lnTo>
                  <a:pt x="125127" y="157734"/>
                </a:lnTo>
                <a:lnTo>
                  <a:pt x="125127" y="115919"/>
                </a:lnTo>
                <a:lnTo>
                  <a:pt x="331819" y="115919"/>
                </a:lnTo>
                <a:close/>
                <a:moveTo>
                  <a:pt x="406559" y="333820"/>
                </a:moveTo>
                <a:cubicBezTo>
                  <a:pt x="406559" y="345837"/>
                  <a:pt x="396827" y="355581"/>
                  <a:pt x="384810" y="355600"/>
                </a:cubicBezTo>
                <a:lnTo>
                  <a:pt x="374650" y="355600"/>
                </a:lnTo>
                <a:cubicBezTo>
                  <a:pt x="377793" y="339544"/>
                  <a:pt x="390344" y="326993"/>
                  <a:pt x="406400" y="323850"/>
                </a:cubicBezTo>
                <a:close/>
                <a:moveTo>
                  <a:pt x="406559" y="307943"/>
                </a:moveTo>
                <a:cubicBezTo>
                  <a:pt x="381752" y="311331"/>
                  <a:pt x="362229" y="330803"/>
                  <a:pt x="358775" y="355600"/>
                </a:cubicBezTo>
                <a:lnTo>
                  <a:pt x="347663" y="355600"/>
                </a:lnTo>
                <a:lnTo>
                  <a:pt x="347663" y="115919"/>
                </a:lnTo>
                <a:lnTo>
                  <a:pt x="358775" y="115919"/>
                </a:lnTo>
                <a:cubicBezTo>
                  <a:pt x="362239" y="140728"/>
                  <a:pt x="381797" y="160196"/>
                  <a:pt x="406622" y="163544"/>
                </a:cubicBezTo>
                <a:close/>
                <a:moveTo>
                  <a:pt x="406559" y="147415"/>
                </a:moveTo>
                <a:cubicBezTo>
                  <a:pt x="390503" y="144272"/>
                  <a:pt x="377952" y="131720"/>
                  <a:pt x="374809" y="115665"/>
                </a:cubicBezTo>
                <a:lnTo>
                  <a:pt x="384842" y="115665"/>
                </a:lnTo>
                <a:cubicBezTo>
                  <a:pt x="396853" y="115665"/>
                  <a:pt x="406591" y="125402"/>
                  <a:pt x="406591" y="137414"/>
                </a:cubicBezTo>
                <a:close/>
                <a:moveTo>
                  <a:pt x="240379" y="154559"/>
                </a:moveTo>
                <a:lnTo>
                  <a:pt x="222250" y="238125"/>
                </a:lnTo>
                <a:lnTo>
                  <a:pt x="305689" y="256254"/>
                </a:lnTo>
                <a:lnTo>
                  <a:pt x="323850" y="172688"/>
                </a:lnTo>
                <a:close/>
                <a:moveTo>
                  <a:pt x="291179" y="233490"/>
                </a:moveTo>
                <a:lnTo>
                  <a:pt x="244920" y="223456"/>
                </a:lnTo>
                <a:lnTo>
                  <a:pt x="254953" y="177229"/>
                </a:lnTo>
                <a:lnTo>
                  <a:pt x="301181" y="187325"/>
                </a:lnTo>
                <a:close/>
                <a:moveTo>
                  <a:pt x="142589" y="254572"/>
                </a:moveTo>
                <a:lnTo>
                  <a:pt x="134874" y="317087"/>
                </a:lnTo>
                <a:lnTo>
                  <a:pt x="223393" y="328009"/>
                </a:lnTo>
                <a:lnTo>
                  <a:pt x="231108" y="265494"/>
                </a:lnTo>
                <a:close/>
                <a:moveTo>
                  <a:pt x="206820" y="306769"/>
                </a:moveTo>
                <a:lnTo>
                  <a:pt x="156020" y="300419"/>
                </a:lnTo>
                <a:lnTo>
                  <a:pt x="159195" y="275717"/>
                </a:lnTo>
                <a:lnTo>
                  <a:pt x="209995" y="28206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endParaRPr>
          </a:p>
        </p:txBody>
      </p:sp>
      <p:grpSp>
        <p:nvGrpSpPr>
          <p:cNvPr id="520" name="Google Shape;520;p39"/>
          <p:cNvGrpSpPr/>
          <p:nvPr/>
        </p:nvGrpSpPr>
        <p:grpSpPr>
          <a:xfrm>
            <a:off x="6600586" y="3275609"/>
            <a:ext cx="266228" cy="240350"/>
            <a:chOff x="2536066" y="1867103"/>
            <a:chExt cx="457200" cy="457200"/>
          </a:xfrm>
        </p:grpSpPr>
        <p:sp>
          <p:nvSpPr>
            <p:cNvPr id="521" name="Google Shape;521;p39"/>
            <p:cNvSpPr/>
            <p:nvPr/>
          </p:nvSpPr>
          <p:spPr>
            <a:xfrm>
              <a:off x="2536066" y="1867103"/>
              <a:ext cx="457200" cy="457200"/>
            </a:xfrm>
            <a:custGeom>
              <a:avLst/>
              <a:gdLst/>
              <a:ahLst/>
              <a:cxnLst/>
              <a:rect l="l" t="t" r="r" b="b"/>
              <a:pathLst>
                <a:path w="457200" h="457200" extrusionOk="0">
                  <a:moveTo>
                    <a:pt x="0" y="0"/>
                  </a:moveTo>
                  <a:lnTo>
                    <a:pt x="0" y="457200"/>
                  </a:lnTo>
                  <a:lnTo>
                    <a:pt x="457200" y="457200"/>
                  </a:lnTo>
                  <a:lnTo>
                    <a:pt x="457200" y="0"/>
                  </a:lnTo>
                  <a:close/>
                  <a:moveTo>
                    <a:pt x="19495" y="329438"/>
                  </a:moveTo>
                  <a:lnTo>
                    <a:pt x="78677" y="309340"/>
                  </a:lnTo>
                  <a:cubicBezTo>
                    <a:pt x="78834" y="309249"/>
                    <a:pt x="79027" y="309249"/>
                    <a:pt x="79185" y="309340"/>
                  </a:cubicBezTo>
                  <a:lnTo>
                    <a:pt x="84106" y="314420"/>
                  </a:lnTo>
                  <a:cubicBezTo>
                    <a:pt x="100574" y="331378"/>
                    <a:pt x="127670" y="331772"/>
                    <a:pt x="144626" y="315304"/>
                  </a:cubicBezTo>
                  <a:cubicBezTo>
                    <a:pt x="144925" y="315014"/>
                    <a:pt x="145220" y="314719"/>
                    <a:pt x="145510" y="314420"/>
                  </a:cubicBezTo>
                  <a:lnTo>
                    <a:pt x="150463" y="309340"/>
                  </a:lnTo>
                  <a:cubicBezTo>
                    <a:pt x="150596" y="309245"/>
                    <a:pt x="150775" y="309245"/>
                    <a:pt x="150908" y="309340"/>
                  </a:cubicBezTo>
                  <a:lnTo>
                    <a:pt x="214154" y="330803"/>
                  </a:lnTo>
                  <a:cubicBezTo>
                    <a:pt x="229338" y="335991"/>
                    <a:pt x="241255" y="347929"/>
                    <a:pt x="246412" y="363125"/>
                  </a:cubicBezTo>
                  <a:lnTo>
                    <a:pt x="255937" y="437706"/>
                  </a:lnTo>
                  <a:lnTo>
                    <a:pt x="19495" y="437706"/>
                  </a:lnTo>
                  <a:close/>
                  <a:moveTo>
                    <a:pt x="437706" y="437706"/>
                  </a:moveTo>
                  <a:lnTo>
                    <a:pt x="277336" y="437706"/>
                  </a:lnTo>
                  <a:lnTo>
                    <a:pt x="267335" y="359474"/>
                  </a:lnTo>
                  <a:lnTo>
                    <a:pt x="266954" y="357791"/>
                  </a:lnTo>
                  <a:cubicBezTo>
                    <a:pt x="259982" y="335677"/>
                    <a:pt x="242899" y="318205"/>
                    <a:pt x="220948" y="310737"/>
                  </a:cubicBezTo>
                  <a:lnTo>
                    <a:pt x="157734" y="289243"/>
                  </a:lnTo>
                  <a:cubicBezTo>
                    <a:pt x="149820" y="286581"/>
                    <a:pt x="141081" y="288691"/>
                    <a:pt x="135255" y="294672"/>
                  </a:cubicBezTo>
                  <a:lnTo>
                    <a:pt x="130302" y="299752"/>
                  </a:lnTo>
                  <a:cubicBezTo>
                    <a:pt x="121973" y="308309"/>
                    <a:pt x="108284" y="308494"/>
                    <a:pt x="99727" y="300165"/>
                  </a:cubicBezTo>
                  <a:cubicBezTo>
                    <a:pt x="99587" y="300029"/>
                    <a:pt x="99450" y="299891"/>
                    <a:pt x="99314" y="299752"/>
                  </a:cubicBezTo>
                  <a:lnTo>
                    <a:pt x="94361" y="294672"/>
                  </a:lnTo>
                  <a:cubicBezTo>
                    <a:pt x="88535" y="288691"/>
                    <a:pt x="79796" y="286581"/>
                    <a:pt x="71882" y="289243"/>
                  </a:cubicBezTo>
                  <a:lnTo>
                    <a:pt x="19495" y="307054"/>
                  </a:lnTo>
                  <a:lnTo>
                    <a:pt x="19495" y="19495"/>
                  </a:lnTo>
                  <a:lnTo>
                    <a:pt x="437706" y="1949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endParaRPr>
            </a:p>
          </p:txBody>
        </p:sp>
        <p:sp>
          <p:nvSpPr>
            <p:cNvPr id="522" name="Google Shape;522;p39"/>
            <p:cNvSpPr/>
            <p:nvPr/>
          </p:nvSpPr>
          <p:spPr>
            <a:xfrm>
              <a:off x="2592168" y="1990007"/>
              <a:ext cx="117411" cy="159829"/>
            </a:xfrm>
            <a:custGeom>
              <a:avLst/>
              <a:gdLst/>
              <a:ahLst/>
              <a:cxnLst/>
              <a:rect l="l" t="t" r="r" b="b"/>
              <a:pathLst>
                <a:path w="117411" h="159829" extrusionOk="0">
                  <a:moveTo>
                    <a:pt x="58706" y="0"/>
                  </a:moveTo>
                  <a:cubicBezTo>
                    <a:pt x="26289" y="0"/>
                    <a:pt x="0" y="28924"/>
                    <a:pt x="0" y="64421"/>
                  </a:cubicBezTo>
                  <a:cubicBezTo>
                    <a:pt x="0" y="98774"/>
                    <a:pt x="6572" y="123539"/>
                    <a:pt x="19495" y="138017"/>
                  </a:cubicBezTo>
                  <a:cubicBezTo>
                    <a:pt x="30163" y="149955"/>
                    <a:pt x="40481" y="159830"/>
                    <a:pt x="58706" y="159830"/>
                  </a:cubicBezTo>
                  <a:cubicBezTo>
                    <a:pt x="76930" y="159830"/>
                    <a:pt x="87281" y="149955"/>
                    <a:pt x="97917" y="138017"/>
                  </a:cubicBezTo>
                  <a:cubicBezTo>
                    <a:pt x="110839" y="123571"/>
                    <a:pt x="117412" y="98806"/>
                    <a:pt x="117412" y="64421"/>
                  </a:cubicBezTo>
                  <a:cubicBezTo>
                    <a:pt x="117412" y="28924"/>
                    <a:pt x="91091" y="0"/>
                    <a:pt x="58706" y="0"/>
                  </a:cubicBezTo>
                  <a:close/>
                  <a:moveTo>
                    <a:pt x="82106" y="123825"/>
                  </a:moveTo>
                  <a:cubicBezTo>
                    <a:pt x="71755" y="135382"/>
                    <a:pt x="66739" y="138557"/>
                    <a:pt x="58706" y="138557"/>
                  </a:cubicBezTo>
                  <a:cubicBezTo>
                    <a:pt x="50673" y="138557"/>
                    <a:pt x="45656" y="135382"/>
                    <a:pt x="35306" y="123825"/>
                  </a:cubicBezTo>
                  <a:cubicBezTo>
                    <a:pt x="26289" y="113729"/>
                    <a:pt x="21209" y="92615"/>
                    <a:pt x="21209" y="64421"/>
                  </a:cubicBezTo>
                  <a:cubicBezTo>
                    <a:pt x="21209" y="40577"/>
                    <a:pt x="38037" y="21177"/>
                    <a:pt x="58706" y="21177"/>
                  </a:cubicBezTo>
                  <a:cubicBezTo>
                    <a:pt x="79375" y="21177"/>
                    <a:pt x="96139" y="40608"/>
                    <a:pt x="96139" y="64421"/>
                  </a:cubicBezTo>
                  <a:cubicBezTo>
                    <a:pt x="96139" y="92615"/>
                    <a:pt x="91186" y="113729"/>
                    <a:pt x="82106" y="1239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endParaRPr>
            </a:p>
          </p:txBody>
        </p:sp>
        <p:sp>
          <p:nvSpPr>
            <p:cNvPr id="523" name="Google Shape;523;p39"/>
            <p:cNvSpPr/>
            <p:nvPr/>
          </p:nvSpPr>
          <p:spPr>
            <a:xfrm>
              <a:off x="2724566" y="1911426"/>
              <a:ext cx="224504" cy="209838"/>
            </a:xfrm>
            <a:custGeom>
              <a:avLst/>
              <a:gdLst/>
              <a:ahLst/>
              <a:cxnLst/>
              <a:rect l="l" t="t" r="r" b="b"/>
              <a:pathLst>
                <a:path w="224504" h="209838" extrusionOk="0">
                  <a:moveTo>
                    <a:pt x="35116" y="209836"/>
                  </a:moveTo>
                  <a:cubicBezTo>
                    <a:pt x="31771" y="209871"/>
                    <a:pt x="28432" y="209573"/>
                    <a:pt x="25146" y="208947"/>
                  </a:cubicBezTo>
                  <a:cubicBezTo>
                    <a:pt x="20239" y="207969"/>
                    <a:pt x="16327" y="204267"/>
                    <a:pt x="15081" y="199422"/>
                  </a:cubicBezTo>
                  <a:cubicBezTo>
                    <a:pt x="13792" y="194684"/>
                    <a:pt x="15350" y="189627"/>
                    <a:pt x="19082" y="186436"/>
                  </a:cubicBezTo>
                  <a:lnTo>
                    <a:pt x="22035" y="183928"/>
                  </a:lnTo>
                  <a:cubicBezTo>
                    <a:pt x="26963" y="179188"/>
                    <a:pt x="30893" y="173510"/>
                    <a:pt x="33592" y="167227"/>
                  </a:cubicBezTo>
                  <a:cubicBezTo>
                    <a:pt x="12192" y="148908"/>
                    <a:pt x="0" y="123952"/>
                    <a:pt x="0" y="97600"/>
                  </a:cubicBezTo>
                  <a:cubicBezTo>
                    <a:pt x="0" y="43625"/>
                    <a:pt x="50356" y="0"/>
                    <a:pt x="112268" y="0"/>
                  </a:cubicBezTo>
                  <a:cubicBezTo>
                    <a:pt x="174181" y="0"/>
                    <a:pt x="224504" y="43783"/>
                    <a:pt x="224504" y="97600"/>
                  </a:cubicBezTo>
                  <a:cubicBezTo>
                    <a:pt x="224504" y="151416"/>
                    <a:pt x="174149" y="195167"/>
                    <a:pt x="112268" y="195167"/>
                  </a:cubicBezTo>
                  <a:cubicBezTo>
                    <a:pt x="107769" y="195154"/>
                    <a:pt x="103275" y="194888"/>
                    <a:pt x="98806" y="194374"/>
                  </a:cubicBezTo>
                  <a:cubicBezTo>
                    <a:pt x="78752" y="203530"/>
                    <a:pt x="57136" y="208778"/>
                    <a:pt x="35116" y="209836"/>
                  </a:cubicBezTo>
                  <a:close/>
                  <a:moveTo>
                    <a:pt x="112268" y="19177"/>
                  </a:moveTo>
                  <a:cubicBezTo>
                    <a:pt x="60865" y="19177"/>
                    <a:pt x="19050" y="54293"/>
                    <a:pt x="19050" y="97600"/>
                  </a:cubicBezTo>
                  <a:cubicBezTo>
                    <a:pt x="19050" y="119825"/>
                    <a:pt x="30512" y="141319"/>
                    <a:pt x="50483" y="156274"/>
                  </a:cubicBezTo>
                  <a:lnTo>
                    <a:pt x="55404" y="159925"/>
                  </a:lnTo>
                  <a:lnTo>
                    <a:pt x="54102" y="165894"/>
                  </a:lnTo>
                  <a:cubicBezTo>
                    <a:pt x="51862" y="174848"/>
                    <a:pt x="47690" y="183203"/>
                    <a:pt x="41878" y="190373"/>
                  </a:cubicBezTo>
                  <a:cubicBezTo>
                    <a:pt x="59607" y="188415"/>
                    <a:pt x="76897" y="183567"/>
                    <a:pt x="93059" y="176022"/>
                  </a:cubicBezTo>
                  <a:lnTo>
                    <a:pt x="95599" y="174784"/>
                  </a:lnTo>
                  <a:lnTo>
                    <a:pt x="98425" y="175133"/>
                  </a:lnTo>
                  <a:cubicBezTo>
                    <a:pt x="103014" y="175758"/>
                    <a:pt x="107637" y="176086"/>
                    <a:pt x="112268" y="176117"/>
                  </a:cubicBezTo>
                  <a:cubicBezTo>
                    <a:pt x="163640" y="176117"/>
                    <a:pt x="205454" y="140875"/>
                    <a:pt x="205454" y="97600"/>
                  </a:cubicBezTo>
                  <a:cubicBezTo>
                    <a:pt x="205454" y="54324"/>
                    <a:pt x="163767" y="19177"/>
                    <a:pt x="112268" y="19177"/>
                  </a:cubicBezTo>
                  <a:close/>
                  <a:moveTo>
                    <a:pt x="28829" y="190246"/>
                  </a:moveTo>
                  <a:lnTo>
                    <a:pt x="28829" y="19024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endParaRPr>
            </a:p>
          </p:txBody>
        </p:sp>
        <p:sp>
          <p:nvSpPr>
            <p:cNvPr id="524" name="Google Shape;524;p39"/>
            <p:cNvSpPr/>
            <p:nvPr/>
          </p:nvSpPr>
          <p:spPr>
            <a:xfrm>
              <a:off x="2777335" y="1958220"/>
              <a:ext cx="109959" cy="110064"/>
            </a:xfrm>
            <a:custGeom>
              <a:avLst/>
              <a:gdLst/>
              <a:ahLst/>
              <a:cxnLst/>
              <a:rect l="l" t="t" r="r" b="b"/>
              <a:pathLst>
                <a:path w="109959" h="110064" extrusionOk="0">
                  <a:moveTo>
                    <a:pt x="101886" y="100145"/>
                  </a:moveTo>
                  <a:cubicBezTo>
                    <a:pt x="102375" y="102126"/>
                    <a:pt x="101683" y="104213"/>
                    <a:pt x="100108" y="105510"/>
                  </a:cubicBezTo>
                  <a:cubicBezTo>
                    <a:pt x="100108" y="105510"/>
                    <a:pt x="98235" y="106685"/>
                    <a:pt x="94806" y="108685"/>
                  </a:cubicBezTo>
                  <a:cubicBezTo>
                    <a:pt x="93599" y="109416"/>
                    <a:pt x="92678" y="110178"/>
                    <a:pt x="91631" y="110051"/>
                  </a:cubicBezTo>
                  <a:cubicBezTo>
                    <a:pt x="90653" y="109958"/>
                    <a:pt x="89773" y="109419"/>
                    <a:pt x="89249" y="108590"/>
                  </a:cubicBezTo>
                  <a:lnTo>
                    <a:pt x="65913" y="60965"/>
                  </a:lnTo>
                  <a:lnTo>
                    <a:pt x="47054" y="76840"/>
                  </a:lnTo>
                  <a:lnTo>
                    <a:pt x="45847" y="97636"/>
                  </a:lnTo>
                  <a:cubicBezTo>
                    <a:pt x="45847" y="99192"/>
                    <a:pt x="45847" y="100462"/>
                    <a:pt x="43974" y="101764"/>
                  </a:cubicBezTo>
                  <a:lnTo>
                    <a:pt x="41021" y="103828"/>
                  </a:lnTo>
                  <a:cubicBezTo>
                    <a:pt x="40386" y="104240"/>
                    <a:pt x="39084" y="105034"/>
                    <a:pt x="38386" y="104875"/>
                  </a:cubicBezTo>
                  <a:cubicBezTo>
                    <a:pt x="37666" y="104777"/>
                    <a:pt x="37050" y="104306"/>
                    <a:pt x="36767" y="103637"/>
                  </a:cubicBezTo>
                  <a:lnTo>
                    <a:pt x="27813" y="82079"/>
                  </a:lnTo>
                  <a:lnTo>
                    <a:pt x="6540" y="73221"/>
                  </a:lnTo>
                  <a:cubicBezTo>
                    <a:pt x="5879" y="72927"/>
                    <a:pt x="5413" y="72317"/>
                    <a:pt x="5302" y="71601"/>
                  </a:cubicBezTo>
                  <a:cubicBezTo>
                    <a:pt x="5427" y="70639"/>
                    <a:pt x="5812" y="69728"/>
                    <a:pt x="6413" y="68966"/>
                  </a:cubicBezTo>
                  <a:lnTo>
                    <a:pt x="8445" y="66013"/>
                  </a:lnTo>
                  <a:cubicBezTo>
                    <a:pt x="9779" y="64013"/>
                    <a:pt x="11081" y="64235"/>
                    <a:pt x="12605" y="64172"/>
                  </a:cubicBezTo>
                  <a:lnTo>
                    <a:pt x="33210" y="62680"/>
                  </a:lnTo>
                  <a:lnTo>
                    <a:pt x="49085" y="43884"/>
                  </a:lnTo>
                  <a:lnTo>
                    <a:pt x="1460" y="20420"/>
                  </a:lnTo>
                  <a:cubicBezTo>
                    <a:pt x="624" y="19888"/>
                    <a:pt x="83" y="18996"/>
                    <a:pt x="0" y="18007"/>
                  </a:cubicBezTo>
                  <a:cubicBezTo>
                    <a:pt x="0" y="16991"/>
                    <a:pt x="667" y="16102"/>
                    <a:pt x="1397" y="14832"/>
                  </a:cubicBezTo>
                  <a:cubicBezTo>
                    <a:pt x="3461" y="11435"/>
                    <a:pt x="4572" y="9530"/>
                    <a:pt x="4572" y="9530"/>
                  </a:cubicBezTo>
                  <a:cubicBezTo>
                    <a:pt x="5866" y="7950"/>
                    <a:pt x="7968" y="7278"/>
                    <a:pt x="9938" y="7816"/>
                  </a:cubicBezTo>
                  <a:lnTo>
                    <a:pt x="73184" y="19436"/>
                  </a:lnTo>
                  <a:cubicBezTo>
                    <a:pt x="94837" y="-852"/>
                    <a:pt x="103346" y="-2313"/>
                    <a:pt x="108109" y="1942"/>
                  </a:cubicBezTo>
                  <a:cubicBezTo>
                    <a:pt x="112268" y="6800"/>
                    <a:pt x="110649" y="15309"/>
                    <a:pt x="90265" y="3686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endParaRPr>
            </a:p>
          </p:txBody>
        </p:sp>
      </p:grpSp>
      <p:grpSp>
        <p:nvGrpSpPr>
          <p:cNvPr id="525" name="Google Shape;525;p39"/>
          <p:cNvGrpSpPr/>
          <p:nvPr/>
        </p:nvGrpSpPr>
        <p:grpSpPr>
          <a:xfrm>
            <a:off x="7077830" y="3077467"/>
            <a:ext cx="266228" cy="240350"/>
            <a:chOff x="7461366" y="2560815"/>
            <a:chExt cx="457200" cy="457200"/>
          </a:xfrm>
        </p:grpSpPr>
        <p:grpSp>
          <p:nvGrpSpPr>
            <p:cNvPr id="526" name="Google Shape;526;p39"/>
            <p:cNvGrpSpPr/>
            <p:nvPr/>
          </p:nvGrpSpPr>
          <p:grpSpPr>
            <a:xfrm>
              <a:off x="7461366" y="2560815"/>
              <a:ext cx="457200" cy="457200"/>
              <a:chOff x="7461366" y="2560815"/>
              <a:chExt cx="457200" cy="457200"/>
            </a:xfrm>
          </p:grpSpPr>
          <p:sp>
            <p:nvSpPr>
              <p:cNvPr id="527" name="Google Shape;527;p39"/>
              <p:cNvSpPr/>
              <p:nvPr/>
            </p:nvSpPr>
            <p:spPr>
              <a:xfrm>
                <a:off x="7680949" y="2712611"/>
                <a:ext cx="19526" cy="146049"/>
              </a:xfrm>
              <a:custGeom>
                <a:avLst/>
                <a:gdLst/>
                <a:ahLst/>
                <a:cxnLst/>
                <a:rect l="l" t="t" r="r" b="b"/>
                <a:pathLst>
                  <a:path w="19526" h="146049" extrusionOk="0">
                    <a:moveTo>
                      <a:pt x="19526" y="146050"/>
                    </a:moveTo>
                    <a:lnTo>
                      <a:pt x="0" y="146050"/>
                    </a:lnTo>
                    <a:lnTo>
                      <a:pt x="0" y="127000"/>
                    </a:lnTo>
                    <a:lnTo>
                      <a:pt x="19526" y="127000"/>
                    </a:lnTo>
                    <a:close/>
                    <a:moveTo>
                      <a:pt x="19526" y="82550"/>
                    </a:moveTo>
                    <a:lnTo>
                      <a:pt x="0" y="82550"/>
                    </a:lnTo>
                    <a:lnTo>
                      <a:pt x="0" y="63500"/>
                    </a:lnTo>
                    <a:lnTo>
                      <a:pt x="19526" y="63500"/>
                    </a:lnTo>
                    <a:close/>
                    <a:moveTo>
                      <a:pt x="19526" y="19050"/>
                    </a:moveTo>
                    <a:lnTo>
                      <a:pt x="0" y="19050"/>
                    </a:lnTo>
                    <a:lnTo>
                      <a:pt x="0" y="0"/>
                    </a:lnTo>
                    <a:lnTo>
                      <a:pt x="19526"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endParaRPr>
              </a:p>
            </p:txBody>
          </p:sp>
          <p:sp>
            <p:nvSpPr>
              <p:cNvPr id="528" name="Google Shape;528;p39"/>
              <p:cNvSpPr/>
              <p:nvPr/>
            </p:nvSpPr>
            <p:spPr>
              <a:xfrm>
                <a:off x="7752672" y="2712579"/>
                <a:ext cx="19526" cy="273050"/>
              </a:xfrm>
              <a:custGeom>
                <a:avLst/>
                <a:gdLst/>
                <a:ahLst/>
                <a:cxnLst/>
                <a:rect l="l" t="t" r="r" b="b"/>
                <a:pathLst>
                  <a:path w="19526" h="273050" extrusionOk="0">
                    <a:moveTo>
                      <a:pt x="19526" y="273050"/>
                    </a:moveTo>
                    <a:lnTo>
                      <a:pt x="0" y="273050"/>
                    </a:lnTo>
                    <a:lnTo>
                      <a:pt x="0" y="254000"/>
                    </a:lnTo>
                    <a:lnTo>
                      <a:pt x="19526" y="254000"/>
                    </a:lnTo>
                    <a:close/>
                    <a:moveTo>
                      <a:pt x="19526" y="209550"/>
                    </a:moveTo>
                    <a:lnTo>
                      <a:pt x="0" y="209550"/>
                    </a:lnTo>
                    <a:lnTo>
                      <a:pt x="0" y="190500"/>
                    </a:lnTo>
                    <a:lnTo>
                      <a:pt x="19526" y="190500"/>
                    </a:lnTo>
                    <a:close/>
                    <a:moveTo>
                      <a:pt x="19526" y="146050"/>
                    </a:moveTo>
                    <a:lnTo>
                      <a:pt x="0" y="146050"/>
                    </a:lnTo>
                    <a:lnTo>
                      <a:pt x="0" y="127000"/>
                    </a:lnTo>
                    <a:lnTo>
                      <a:pt x="19526" y="127000"/>
                    </a:lnTo>
                    <a:close/>
                    <a:moveTo>
                      <a:pt x="19526" y="82550"/>
                    </a:moveTo>
                    <a:lnTo>
                      <a:pt x="0" y="82550"/>
                    </a:lnTo>
                    <a:lnTo>
                      <a:pt x="0" y="63500"/>
                    </a:lnTo>
                    <a:lnTo>
                      <a:pt x="19526" y="63500"/>
                    </a:lnTo>
                    <a:close/>
                    <a:moveTo>
                      <a:pt x="19526" y="19050"/>
                    </a:moveTo>
                    <a:lnTo>
                      <a:pt x="0" y="19050"/>
                    </a:lnTo>
                    <a:lnTo>
                      <a:pt x="0" y="0"/>
                    </a:lnTo>
                    <a:lnTo>
                      <a:pt x="19526"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endParaRPr>
              </a:p>
            </p:txBody>
          </p:sp>
          <p:sp>
            <p:nvSpPr>
              <p:cNvPr id="529" name="Google Shape;529;p39"/>
              <p:cNvSpPr/>
              <p:nvPr/>
            </p:nvSpPr>
            <p:spPr>
              <a:xfrm>
                <a:off x="7609194" y="2839580"/>
                <a:ext cx="19526" cy="146050"/>
              </a:xfrm>
              <a:custGeom>
                <a:avLst/>
                <a:gdLst/>
                <a:ahLst/>
                <a:cxnLst/>
                <a:rect l="l" t="t" r="r" b="b"/>
                <a:pathLst>
                  <a:path w="19526" h="146050" extrusionOk="0">
                    <a:moveTo>
                      <a:pt x="19526" y="146050"/>
                    </a:moveTo>
                    <a:lnTo>
                      <a:pt x="0" y="146050"/>
                    </a:lnTo>
                    <a:lnTo>
                      <a:pt x="0" y="127000"/>
                    </a:lnTo>
                    <a:lnTo>
                      <a:pt x="19526" y="127000"/>
                    </a:lnTo>
                    <a:close/>
                    <a:moveTo>
                      <a:pt x="19526" y="82550"/>
                    </a:moveTo>
                    <a:lnTo>
                      <a:pt x="0" y="82550"/>
                    </a:lnTo>
                    <a:lnTo>
                      <a:pt x="0" y="63500"/>
                    </a:lnTo>
                    <a:lnTo>
                      <a:pt x="19526" y="63500"/>
                    </a:lnTo>
                    <a:close/>
                    <a:moveTo>
                      <a:pt x="19526" y="19050"/>
                    </a:moveTo>
                    <a:lnTo>
                      <a:pt x="0" y="19050"/>
                    </a:lnTo>
                    <a:lnTo>
                      <a:pt x="0" y="0"/>
                    </a:lnTo>
                    <a:lnTo>
                      <a:pt x="19526"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endParaRPr>
              </a:p>
            </p:txBody>
          </p:sp>
          <p:sp>
            <p:nvSpPr>
              <p:cNvPr id="530" name="Google Shape;530;p39"/>
              <p:cNvSpPr/>
              <p:nvPr/>
            </p:nvSpPr>
            <p:spPr>
              <a:xfrm>
                <a:off x="7461366" y="2560815"/>
                <a:ext cx="457200" cy="457200"/>
              </a:xfrm>
              <a:custGeom>
                <a:avLst/>
                <a:gdLst/>
                <a:ahLst/>
                <a:cxnLst/>
                <a:rect l="l" t="t" r="r" b="b"/>
                <a:pathLst>
                  <a:path w="457200" h="457200" extrusionOk="0">
                    <a:moveTo>
                      <a:pt x="0" y="0"/>
                    </a:moveTo>
                    <a:lnTo>
                      <a:pt x="0" y="457200"/>
                    </a:lnTo>
                    <a:lnTo>
                      <a:pt x="103092" y="457200"/>
                    </a:lnTo>
                    <a:lnTo>
                      <a:pt x="103092" y="421259"/>
                    </a:lnTo>
                    <a:lnTo>
                      <a:pt x="103092" y="421259"/>
                    </a:lnTo>
                    <a:lnTo>
                      <a:pt x="103092" y="233204"/>
                    </a:lnTo>
                    <a:lnTo>
                      <a:pt x="167354" y="233204"/>
                    </a:lnTo>
                    <a:lnTo>
                      <a:pt x="167354" y="109379"/>
                    </a:lnTo>
                    <a:lnTo>
                      <a:pt x="354965" y="109379"/>
                    </a:lnTo>
                    <a:lnTo>
                      <a:pt x="354965" y="437547"/>
                    </a:lnTo>
                    <a:lnTo>
                      <a:pt x="354965" y="437547"/>
                    </a:lnTo>
                    <a:lnTo>
                      <a:pt x="354965" y="457200"/>
                    </a:lnTo>
                    <a:lnTo>
                      <a:pt x="457200" y="457200"/>
                    </a:lnTo>
                    <a:lnTo>
                      <a:pt x="457200" y="0"/>
                    </a:lnTo>
                    <a:close/>
                    <a:moveTo>
                      <a:pt x="437706" y="437706"/>
                    </a:moveTo>
                    <a:lnTo>
                      <a:pt x="374650" y="437706"/>
                    </a:lnTo>
                    <a:lnTo>
                      <a:pt x="374650" y="89757"/>
                    </a:lnTo>
                    <a:lnTo>
                      <a:pt x="147828" y="89757"/>
                    </a:lnTo>
                    <a:lnTo>
                      <a:pt x="147828" y="213582"/>
                    </a:lnTo>
                    <a:lnTo>
                      <a:pt x="83566" y="213582"/>
                    </a:lnTo>
                    <a:lnTo>
                      <a:pt x="83566" y="437610"/>
                    </a:lnTo>
                    <a:lnTo>
                      <a:pt x="19495" y="437610"/>
                    </a:lnTo>
                    <a:lnTo>
                      <a:pt x="19495" y="19495"/>
                    </a:lnTo>
                    <a:lnTo>
                      <a:pt x="437706" y="1949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endParaRPr>
              </a:p>
            </p:txBody>
          </p:sp>
        </p:grpSp>
        <p:sp>
          <p:nvSpPr>
            <p:cNvPr id="531" name="Google Shape;531;p39"/>
            <p:cNvSpPr/>
            <p:nvPr/>
          </p:nvSpPr>
          <p:spPr>
            <a:xfrm>
              <a:off x="7649611" y="2899555"/>
              <a:ext cx="82168" cy="118459"/>
            </a:xfrm>
            <a:custGeom>
              <a:avLst/>
              <a:gdLst/>
              <a:ahLst/>
              <a:cxnLst/>
              <a:rect l="l" t="t" r="r" b="b"/>
              <a:pathLst>
                <a:path w="82168" h="118459" extrusionOk="0">
                  <a:moveTo>
                    <a:pt x="40704" y="0"/>
                  </a:moveTo>
                  <a:lnTo>
                    <a:pt x="0" y="40704"/>
                  </a:lnTo>
                  <a:lnTo>
                    <a:pt x="13875" y="54610"/>
                  </a:lnTo>
                  <a:lnTo>
                    <a:pt x="30829" y="37656"/>
                  </a:lnTo>
                  <a:lnTo>
                    <a:pt x="30829" y="118459"/>
                  </a:lnTo>
                  <a:lnTo>
                    <a:pt x="50514" y="118459"/>
                  </a:lnTo>
                  <a:lnTo>
                    <a:pt x="50514" y="37656"/>
                  </a:lnTo>
                  <a:lnTo>
                    <a:pt x="68263" y="55404"/>
                  </a:lnTo>
                  <a:lnTo>
                    <a:pt x="82169" y="41497"/>
                  </a:lnTo>
                  <a:lnTo>
                    <a:pt x="40704" y="0"/>
                  </a:ln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000000"/>
                </a:solidFill>
              </a:endParaRPr>
            </a:p>
          </p:txBody>
        </p:sp>
      </p:grpSp>
      <p:sp>
        <p:nvSpPr>
          <p:cNvPr id="532" name="Google Shape;532;p39"/>
          <p:cNvSpPr/>
          <p:nvPr/>
        </p:nvSpPr>
        <p:spPr>
          <a:xfrm>
            <a:off x="6866825" y="2143453"/>
            <a:ext cx="265480" cy="240326"/>
          </a:xfrm>
          <a:custGeom>
            <a:avLst/>
            <a:gdLst/>
            <a:ahLst/>
            <a:cxnLst/>
            <a:rect l="l" t="t" r="r" b="b"/>
            <a:pathLst>
              <a:path w="704" h="706" extrusionOk="0">
                <a:moveTo>
                  <a:pt x="530" y="0"/>
                </a:moveTo>
                <a:lnTo>
                  <a:pt x="530" y="613"/>
                </a:lnTo>
                <a:lnTo>
                  <a:pt x="589" y="706"/>
                </a:lnTo>
                <a:lnTo>
                  <a:pt x="649" y="613"/>
                </a:lnTo>
                <a:lnTo>
                  <a:pt x="649" y="31"/>
                </a:lnTo>
                <a:lnTo>
                  <a:pt x="673" y="31"/>
                </a:lnTo>
                <a:lnTo>
                  <a:pt x="673" y="253"/>
                </a:lnTo>
                <a:lnTo>
                  <a:pt x="704" y="253"/>
                </a:lnTo>
                <a:lnTo>
                  <a:pt x="704" y="0"/>
                </a:lnTo>
                <a:lnTo>
                  <a:pt x="530" y="0"/>
                </a:lnTo>
                <a:close/>
                <a:moveTo>
                  <a:pt x="618" y="31"/>
                </a:moveTo>
                <a:lnTo>
                  <a:pt x="618" y="238"/>
                </a:lnTo>
                <a:lnTo>
                  <a:pt x="561" y="238"/>
                </a:lnTo>
                <a:lnTo>
                  <a:pt x="561" y="31"/>
                </a:lnTo>
                <a:lnTo>
                  <a:pt x="618" y="31"/>
                </a:lnTo>
                <a:close/>
                <a:moveTo>
                  <a:pt x="589" y="651"/>
                </a:moveTo>
                <a:lnTo>
                  <a:pt x="561" y="605"/>
                </a:lnTo>
                <a:lnTo>
                  <a:pt x="561" y="269"/>
                </a:lnTo>
                <a:lnTo>
                  <a:pt x="618" y="269"/>
                </a:lnTo>
                <a:lnTo>
                  <a:pt x="618" y="605"/>
                </a:lnTo>
                <a:lnTo>
                  <a:pt x="589" y="651"/>
                </a:lnTo>
                <a:close/>
                <a:moveTo>
                  <a:pt x="352" y="178"/>
                </a:moveTo>
                <a:lnTo>
                  <a:pt x="117" y="178"/>
                </a:lnTo>
                <a:lnTo>
                  <a:pt x="117" y="149"/>
                </a:lnTo>
                <a:lnTo>
                  <a:pt x="352" y="149"/>
                </a:lnTo>
                <a:lnTo>
                  <a:pt x="352" y="178"/>
                </a:lnTo>
                <a:close/>
                <a:moveTo>
                  <a:pt x="352" y="305"/>
                </a:moveTo>
                <a:lnTo>
                  <a:pt x="117" y="305"/>
                </a:lnTo>
                <a:lnTo>
                  <a:pt x="117" y="275"/>
                </a:lnTo>
                <a:lnTo>
                  <a:pt x="352" y="275"/>
                </a:lnTo>
                <a:lnTo>
                  <a:pt x="352" y="305"/>
                </a:lnTo>
                <a:close/>
                <a:moveTo>
                  <a:pt x="352" y="433"/>
                </a:moveTo>
                <a:lnTo>
                  <a:pt x="117" y="433"/>
                </a:lnTo>
                <a:lnTo>
                  <a:pt x="117" y="402"/>
                </a:lnTo>
                <a:lnTo>
                  <a:pt x="352" y="402"/>
                </a:lnTo>
                <a:lnTo>
                  <a:pt x="352" y="433"/>
                </a:lnTo>
                <a:close/>
                <a:moveTo>
                  <a:pt x="352" y="559"/>
                </a:moveTo>
                <a:lnTo>
                  <a:pt x="117" y="559"/>
                </a:lnTo>
                <a:lnTo>
                  <a:pt x="117" y="530"/>
                </a:lnTo>
                <a:lnTo>
                  <a:pt x="352" y="530"/>
                </a:lnTo>
                <a:lnTo>
                  <a:pt x="352" y="559"/>
                </a:lnTo>
                <a:close/>
                <a:moveTo>
                  <a:pt x="469" y="706"/>
                </a:moveTo>
                <a:lnTo>
                  <a:pt x="0" y="706"/>
                </a:lnTo>
                <a:lnTo>
                  <a:pt x="0" y="0"/>
                </a:lnTo>
                <a:lnTo>
                  <a:pt x="469" y="0"/>
                </a:lnTo>
                <a:lnTo>
                  <a:pt x="469" y="706"/>
                </a:lnTo>
                <a:close/>
                <a:moveTo>
                  <a:pt x="29" y="677"/>
                </a:moveTo>
                <a:lnTo>
                  <a:pt x="439" y="677"/>
                </a:lnTo>
                <a:lnTo>
                  <a:pt x="439" y="31"/>
                </a:lnTo>
                <a:lnTo>
                  <a:pt x="29" y="31"/>
                </a:lnTo>
                <a:lnTo>
                  <a:pt x="29" y="67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endParaRPr>
          </a:p>
        </p:txBody>
      </p:sp>
      <p:sp>
        <p:nvSpPr>
          <p:cNvPr id="533" name="Google Shape;533;p39"/>
          <p:cNvSpPr/>
          <p:nvPr/>
        </p:nvSpPr>
        <p:spPr>
          <a:xfrm>
            <a:off x="7183243" y="2553023"/>
            <a:ext cx="266235" cy="240327"/>
          </a:xfrm>
          <a:custGeom>
            <a:avLst/>
            <a:gdLst/>
            <a:ahLst/>
            <a:cxnLst/>
            <a:rect l="l" t="t" r="r" b="b"/>
            <a:pathLst>
              <a:path w="396" h="396" extrusionOk="0">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800">
              <a:solidFill>
                <a:srgbClr val="D04A02"/>
              </a:solidFill>
              <a:latin typeface="Arial"/>
              <a:ea typeface="Arial"/>
              <a:cs typeface="Arial"/>
              <a:sym typeface="Arial"/>
            </a:endParaRPr>
          </a:p>
        </p:txBody>
      </p:sp>
      <p:cxnSp>
        <p:nvCxnSpPr>
          <p:cNvPr id="534" name="Google Shape;534;p39"/>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538" name="Google Shape;538;p39"/>
          <p:cNvSpPr txBox="1"/>
          <p:nvPr/>
        </p:nvSpPr>
        <p:spPr>
          <a:xfrm>
            <a:off x="279800" y="853613"/>
            <a:ext cx="4669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1"/>
              </a:solidFill>
            </a:endParaRPr>
          </a:p>
        </p:txBody>
      </p:sp>
      <p:pic>
        <p:nvPicPr>
          <p:cNvPr id="539" name="Google Shape;539;p39"/>
          <p:cNvPicPr preferRelativeResize="0"/>
          <p:nvPr/>
        </p:nvPicPr>
        <p:blipFill>
          <a:blip r:embed="rId4">
            <a:alphaModFix/>
          </a:blip>
          <a:stretch>
            <a:fillRect/>
          </a:stretch>
        </p:blipFill>
        <p:spPr>
          <a:xfrm>
            <a:off x="6264735" y="2053497"/>
            <a:ext cx="417900" cy="420231"/>
          </a:xfrm>
          <a:prstGeom prst="rect">
            <a:avLst/>
          </a:prstGeom>
          <a:noFill/>
          <a:ln>
            <a:noFill/>
          </a:ln>
        </p:spPr>
      </p:pic>
      <p:sp>
        <p:nvSpPr>
          <p:cNvPr id="540" name="Google Shape;540;p39"/>
          <p:cNvSpPr txBox="1"/>
          <p:nvPr/>
        </p:nvSpPr>
        <p:spPr>
          <a:xfrm>
            <a:off x="443950" y="1206500"/>
            <a:ext cx="3567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There are strong linkages between our Tourism Sector Climate Change Adaptation Roadmap and the Action Plan for the second phase of the Tourism Industry Transformation Plan (ITP).</a:t>
            </a:r>
            <a:endParaRPr/>
          </a:p>
        </p:txBody>
      </p:sp>
      <p:pic>
        <p:nvPicPr>
          <p:cNvPr id="2" name="Google Shape;313;p31">
            <a:extLst>
              <a:ext uri="{FF2B5EF4-FFF2-40B4-BE49-F238E27FC236}">
                <a16:creationId xmlns:a16="http://schemas.microsoft.com/office/drawing/2014/main" id="{61157479-55AC-F307-29A7-BC6077E17944}"/>
              </a:ext>
            </a:extLst>
          </p:cNvPr>
          <p:cNvPicPr preferRelativeResize="0"/>
          <p:nvPr/>
        </p:nvPicPr>
        <p:blipFill rotWithShape="1">
          <a:blip r:embed="rId5">
            <a:alphaModFix/>
          </a:blip>
          <a:srcRect r="26959"/>
          <a:stretch/>
        </p:blipFill>
        <p:spPr>
          <a:xfrm>
            <a:off x="115883" y="4804275"/>
            <a:ext cx="675320" cy="2333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0"/>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Georgia"/>
                <a:ea typeface="Georgia"/>
                <a:cs typeface="Georgia"/>
                <a:sym typeface="Georgia"/>
              </a:rPr>
              <a:t>The Tourism Sector Adaptation Roadmap</a:t>
            </a:r>
            <a:endParaRPr sz="1900">
              <a:solidFill>
                <a:schemeClr val="dk1"/>
              </a:solidFill>
              <a:latin typeface="Georgia"/>
              <a:ea typeface="Georgia"/>
              <a:cs typeface="Georgia"/>
              <a:sym typeface="Georgia"/>
            </a:endParaRPr>
          </a:p>
        </p:txBody>
      </p:sp>
      <p:cxnSp>
        <p:nvCxnSpPr>
          <p:cNvPr id="546" name="Google Shape;546;p40"/>
          <p:cNvCxnSpPr/>
          <p:nvPr/>
        </p:nvCxnSpPr>
        <p:spPr>
          <a:xfrm>
            <a:off x="272700" y="3368818"/>
            <a:ext cx="8598600" cy="0"/>
          </a:xfrm>
          <a:prstGeom prst="straightConnector1">
            <a:avLst/>
          </a:prstGeom>
          <a:noFill/>
          <a:ln w="9525" cap="flat" cmpd="sng">
            <a:solidFill>
              <a:srgbClr val="579771"/>
            </a:solidFill>
            <a:prstDash val="solid"/>
            <a:round/>
            <a:headEnd type="none" w="med" len="med"/>
            <a:tailEnd type="none" w="med" len="med"/>
          </a:ln>
        </p:spPr>
      </p:cxnSp>
      <p:grpSp>
        <p:nvGrpSpPr>
          <p:cNvPr id="547" name="Google Shape;547;p40"/>
          <p:cNvGrpSpPr/>
          <p:nvPr/>
        </p:nvGrpSpPr>
        <p:grpSpPr>
          <a:xfrm>
            <a:off x="586903" y="2864490"/>
            <a:ext cx="1177135" cy="1117423"/>
            <a:chOff x="724100" y="1724650"/>
            <a:chExt cx="1000200" cy="1000200"/>
          </a:xfrm>
        </p:grpSpPr>
        <p:sp>
          <p:nvSpPr>
            <p:cNvPr id="548" name="Google Shape;548;p40"/>
            <p:cNvSpPr/>
            <p:nvPr/>
          </p:nvSpPr>
          <p:spPr>
            <a:xfrm>
              <a:off x="724100" y="172465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Georgia"/>
                <a:ea typeface="Georgia"/>
                <a:cs typeface="Georgia"/>
                <a:sym typeface="Georgia"/>
              </a:endParaRPr>
            </a:p>
          </p:txBody>
        </p:sp>
        <p:sp>
          <p:nvSpPr>
            <p:cNvPr id="549" name="Google Shape;549;p40"/>
            <p:cNvSpPr/>
            <p:nvPr/>
          </p:nvSpPr>
          <p:spPr>
            <a:xfrm>
              <a:off x="766950"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r>
                <a:rPr lang="en" sz="900" b="1" dirty="0">
                  <a:solidFill>
                    <a:srgbClr val="144B58"/>
                  </a:solidFill>
                  <a:latin typeface="Georgia"/>
                  <a:ea typeface="Georgia"/>
                  <a:cs typeface="Georgia"/>
                  <a:sym typeface="Georgia"/>
                </a:rPr>
                <a:t>0. Prioritised action:</a:t>
              </a:r>
              <a:endParaRPr sz="900" b="1" dirty="0">
                <a:solidFill>
                  <a:srgbClr val="144B58"/>
                </a:solidFill>
                <a:latin typeface="Georgia"/>
                <a:ea typeface="Georgia"/>
                <a:cs typeface="Georgia"/>
                <a:sym typeface="Georgia"/>
              </a:endParaRPr>
            </a:p>
            <a:p>
              <a:pPr marL="0" marR="0" lvl="0" indent="0" algn="ctr" rtl="0">
                <a:spcBef>
                  <a:spcPts val="0"/>
                </a:spcBef>
                <a:spcAft>
                  <a:spcPts val="0"/>
                </a:spcAft>
                <a:buClr>
                  <a:schemeClr val="dk1"/>
                </a:buClr>
                <a:buSzPts val="1100"/>
                <a:buFont typeface="Arial"/>
                <a:buNone/>
              </a:pPr>
              <a:endParaRPr sz="900" b="1" dirty="0">
                <a:solidFill>
                  <a:srgbClr val="144B58"/>
                </a:solidFill>
                <a:latin typeface="Georgia"/>
                <a:ea typeface="Georgia"/>
                <a:cs typeface="Georgia"/>
                <a:sym typeface="Georgia"/>
              </a:endParaRPr>
            </a:p>
            <a:p>
              <a:pPr marL="0" marR="0" lvl="0" indent="0" algn="ctr" rtl="0">
                <a:spcBef>
                  <a:spcPts val="0"/>
                </a:spcBef>
                <a:spcAft>
                  <a:spcPts val="0"/>
                </a:spcAft>
                <a:buNone/>
              </a:pPr>
              <a:r>
                <a:rPr lang="en" sz="900" dirty="0">
                  <a:solidFill>
                    <a:srgbClr val="144B58"/>
                  </a:solidFill>
                  <a:latin typeface="Georgia"/>
                  <a:ea typeface="Georgia"/>
                  <a:cs typeface="Georgia"/>
                  <a:sym typeface="Georgia"/>
                </a:rPr>
                <a:t>Vulnerability assessment</a:t>
              </a:r>
              <a:endParaRPr sz="900" dirty="0">
                <a:solidFill>
                  <a:srgbClr val="144B58"/>
                </a:solidFill>
                <a:latin typeface="Georgia"/>
                <a:ea typeface="Georgia"/>
                <a:cs typeface="Georgia"/>
                <a:sym typeface="Georgia"/>
              </a:endParaRPr>
            </a:p>
          </p:txBody>
        </p:sp>
      </p:grpSp>
      <p:grpSp>
        <p:nvGrpSpPr>
          <p:cNvPr id="550" name="Google Shape;550;p40"/>
          <p:cNvGrpSpPr/>
          <p:nvPr/>
        </p:nvGrpSpPr>
        <p:grpSpPr>
          <a:xfrm>
            <a:off x="2276919" y="2864490"/>
            <a:ext cx="1177135" cy="1117423"/>
            <a:chOff x="2274025" y="1725600"/>
            <a:chExt cx="1000200" cy="1000200"/>
          </a:xfrm>
        </p:grpSpPr>
        <p:sp>
          <p:nvSpPr>
            <p:cNvPr id="551" name="Google Shape;551;p40"/>
            <p:cNvSpPr/>
            <p:nvPr/>
          </p:nvSpPr>
          <p:spPr>
            <a:xfrm>
              <a:off x="2274025"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Georgia"/>
                <a:ea typeface="Georgia"/>
                <a:cs typeface="Georgia"/>
                <a:sym typeface="Georgia"/>
              </a:endParaRPr>
            </a:p>
          </p:txBody>
        </p:sp>
        <p:sp>
          <p:nvSpPr>
            <p:cNvPr id="552" name="Google Shape;552;p40"/>
            <p:cNvSpPr/>
            <p:nvPr/>
          </p:nvSpPr>
          <p:spPr>
            <a:xfrm>
              <a:off x="232544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r>
                <a:rPr lang="en" sz="900">
                  <a:solidFill>
                    <a:srgbClr val="144B58"/>
                  </a:solidFill>
                  <a:latin typeface="Georgia"/>
                  <a:ea typeface="Georgia"/>
                  <a:cs typeface="Georgia"/>
                  <a:sym typeface="Georgia"/>
                </a:rPr>
                <a:t>1. Decision making and </a:t>
              </a:r>
              <a:endParaRPr sz="900">
                <a:solidFill>
                  <a:srgbClr val="144B58"/>
                </a:solidFill>
                <a:latin typeface="Georgia"/>
                <a:ea typeface="Georgia"/>
                <a:cs typeface="Georgia"/>
                <a:sym typeface="Georgia"/>
              </a:endParaRPr>
            </a:p>
            <a:p>
              <a:pPr marL="0" marR="0" lvl="0" indent="0" algn="ctr" rtl="0">
                <a:spcBef>
                  <a:spcPts val="0"/>
                </a:spcBef>
                <a:spcAft>
                  <a:spcPts val="0"/>
                </a:spcAft>
                <a:buClr>
                  <a:schemeClr val="dk1"/>
                </a:buClr>
                <a:buSzPts val="1100"/>
                <a:buFont typeface="Arial"/>
                <a:buNone/>
              </a:pPr>
              <a:r>
                <a:rPr lang="en" sz="900">
                  <a:solidFill>
                    <a:srgbClr val="144B58"/>
                  </a:solidFill>
                  <a:latin typeface="Georgia"/>
                  <a:ea typeface="Georgia"/>
                  <a:cs typeface="Georgia"/>
                  <a:sym typeface="Georgia"/>
                </a:rPr>
                <a:t>planning that prioritises </a:t>
              </a:r>
              <a:endParaRPr sz="900">
                <a:solidFill>
                  <a:srgbClr val="144B58"/>
                </a:solidFill>
                <a:latin typeface="Georgia"/>
                <a:ea typeface="Georgia"/>
                <a:cs typeface="Georgia"/>
                <a:sym typeface="Georgia"/>
              </a:endParaRPr>
            </a:p>
            <a:p>
              <a:pPr marL="0" marR="0" lvl="0" indent="0" algn="ctr" rtl="0">
                <a:spcBef>
                  <a:spcPts val="0"/>
                </a:spcBef>
                <a:spcAft>
                  <a:spcPts val="0"/>
                </a:spcAft>
                <a:buNone/>
              </a:pPr>
              <a:r>
                <a:rPr lang="en" sz="900">
                  <a:solidFill>
                    <a:srgbClr val="144B58"/>
                  </a:solidFill>
                  <a:latin typeface="Georgia"/>
                  <a:ea typeface="Georgia"/>
                  <a:cs typeface="Georgia"/>
                  <a:sym typeface="Georgia"/>
                </a:rPr>
                <a:t>nature and biodiversity</a:t>
              </a:r>
              <a:endParaRPr sz="900">
                <a:solidFill>
                  <a:srgbClr val="144B58"/>
                </a:solidFill>
                <a:latin typeface="Georgia"/>
                <a:ea typeface="Georgia"/>
                <a:cs typeface="Georgia"/>
                <a:sym typeface="Georgia"/>
              </a:endParaRPr>
            </a:p>
          </p:txBody>
        </p:sp>
      </p:grpSp>
      <p:grpSp>
        <p:nvGrpSpPr>
          <p:cNvPr id="553" name="Google Shape;553;p40"/>
          <p:cNvGrpSpPr/>
          <p:nvPr/>
        </p:nvGrpSpPr>
        <p:grpSpPr>
          <a:xfrm>
            <a:off x="5652313" y="2864490"/>
            <a:ext cx="1177135" cy="1117423"/>
            <a:chOff x="6006750" y="1725600"/>
            <a:chExt cx="1000200" cy="1000200"/>
          </a:xfrm>
        </p:grpSpPr>
        <p:sp>
          <p:nvSpPr>
            <p:cNvPr id="554" name="Google Shape;554;p40"/>
            <p:cNvSpPr/>
            <p:nvPr/>
          </p:nvSpPr>
          <p:spPr>
            <a:xfrm>
              <a:off x="600675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Georgia"/>
                <a:ea typeface="Georgia"/>
                <a:cs typeface="Georgia"/>
                <a:sym typeface="Georgia"/>
              </a:endParaRPr>
            </a:p>
          </p:txBody>
        </p:sp>
        <p:sp>
          <p:nvSpPr>
            <p:cNvPr id="555" name="Google Shape;555;p40"/>
            <p:cNvSpPr/>
            <p:nvPr/>
          </p:nvSpPr>
          <p:spPr>
            <a:xfrm>
              <a:off x="605278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900">
                <a:solidFill>
                  <a:srgbClr val="144B58"/>
                </a:solidFill>
                <a:latin typeface="Georgia"/>
                <a:ea typeface="Georgia"/>
                <a:cs typeface="Georgia"/>
                <a:sym typeface="Georgia"/>
              </a:endParaRPr>
            </a:p>
            <a:p>
              <a:pPr marL="0" marR="0" lvl="0" indent="0" algn="ctr" rtl="0">
                <a:spcBef>
                  <a:spcPts val="0"/>
                </a:spcBef>
                <a:spcAft>
                  <a:spcPts val="0"/>
                </a:spcAft>
                <a:buClr>
                  <a:schemeClr val="dk1"/>
                </a:buClr>
                <a:buSzPts val="1100"/>
                <a:buFont typeface="Arial"/>
                <a:buNone/>
              </a:pPr>
              <a:r>
                <a:rPr lang="en" sz="900">
                  <a:solidFill>
                    <a:srgbClr val="144B58"/>
                  </a:solidFill>
                  <a:latin typeface="Georgia"/>
                  <a:ea typeface="Georgia"/>
                  <a:cs typeface="Georgia"/>
                  <a:sym typeface="Georgia"/>
                </a:rPr>
                <a:t>3. Advancing knowledge, </a:t>
              </a:r>
              <a:endParaRPr sz="900">
                <a:solidFill>
                  <a:srgbClr val="144B58"/>
                </a:solidFill>
                <a:latin typeface="Georgia"/>
                <a:ea typeface="Georgia"/>
                <a:cs typeface="Georgia"/>
                <a:sym typeface="Georgia"/>
              </a:endParaRPr>
            </a:p>
            <a:p>
              <a:pPr marL="0" marR="0" lvl="0" indent="0" algn="ctr" rtl="0">
                <a:spcBef>
                  <a:spcPts val="0"/>
                </a:spcBef>
                <a:spcAft>
                  <a:spcPts val="0"/>
                </a:spcAft>
                <a:buClr>
                  <a:schemeClr val="dk1"/>
                </a:buClr>
                <a:buSzPts val="1100"/>
                <a:buFont typeface="Arial"/>
                <a:buNone/>
              </a:pPr>
              <a:r>
                <a:rPr lang="en" sz="900">
                  <a:solidFill>
                    <a:srgbClr val="144B58"/>
                  </a:solidFill>
                  <a:latin typeface="Georgia"/>
                  <a:ea typeface="Georgia"/>
                  <a:cs typeface="Georgia"/>
                  <a:sym typeface="Georgia"/>
                </a:rPr>
                <a:t>skills and capability</a:t>
              </a:r>
              <a:endParaRPr sz="900">
                <a:solidFill>
                  <a:srgbClr val="144B58"/>
                </a:solidFill>
                <a:latin typeface="Georgia"/>
                <a:ea typeface="Georgia"/>
                <a:cs typeface="Georgia"/>
                <a:sym typeface="Georgia"/>
              </a:endParaRPr>
            </a:p>
            <a:p>
              <a:pPr marL="0" marR="0" lvl="0" indent="0" algn="ctr" rtl="0">
                <a:spcBef>
                  <a:spcPts val="0"/>
                </a:spcBef>
                <a:spcAft>
                  <a:spcPts val="0"/>
                </a:spcAft>
                <a:buNone/>
              </a:pPr>
              <a:endParaRPr sz="900">
                <a:solidFill>
                  <a:srgbClr val="144B58"/>
                </a:solidFill>
                <a:latin typeface="Georgia"/>
                <a:ea typeface="Georgia"/>
                <a:cs typeface="Georgia"/>
                <a:sym typeface="Georgia"/>
              </a:endParaRPr>
            </a:p>
          </p:txBody>
        </p:sp>
      </p:grpSp>
      <p:grpSp>
        <p:nvGrpSpPr>
          <p:cNvPr id="556" name="Google Shape;556;p40"/>
          <p:cNvGrpSpPr/>
          <p:nvPr/>
        </p:nvGrpSpPr>
        <p:grpSpPr>
          <a:xfrm>
            <a:off x="7340786" y="2864490"/>
            <a:ext cx="1177135" cy="1117423"/>
            <a:chOff x="7367750" y="1725600"/>
            <a:chExt cx="1000200" cy="1000200"/>
          </a:xfrm>
        </p:grpSpPr>
        <p:sp>
          <p:nvSpPr>
            <p:cNvPr id="557" name="Google Shape;557;p40"/>
            <p:cNvSpPr/>
            <p:nvPr/>
          </p:nvSpPr>
          <p:spPr>
            <a:xfrm>
              <a:off x="7367750" y="1725600"/>
              <a:ext cx="1000200" cy="1000200"/>
            </a:xfrm>
            <a:prstGeom prst="ellipse">
              <a:avLst/>
            </a:prstGeom>
            <a:solidFill>
              <a:schemeClr val="lt1"/>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Georgia"/>
                <a:ea typeface="Georgia"/>
                <a:cs typeface="Georgia"/>
                <a:sym typeface="Georgia"/>
              </a:endParaRPr>
            </a:p>
          </p:txBody>
        </p:sp>
        <p:sp>
          <p:nvSpPr>
            <p:cNvPr id="558" name="Google Shape;558;p40"/>
            <p:cNvSpPr/>
            <p:nvPr/>
          </p:nvSpPr>
          <p:spPr>
            <a:xfrm>
              <a:off x="7417950"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900">
                  <a:solidFill>
                    <a:srgbClr val="144B58"/>
                  </a:solidFill>
                  <a:latin typeface="Georgia"/>
                  <a:ea typeface="Georgia"/>
                  <a:cs typeface="Georgia"/>
                  <a:sym typeface="Georgia"/>
                </a:rPr>
                <a:t>4. Directed investment</a:t>
              </a:r>
              <a:endParaRPr sz="900" i="1">
                <a:solidFill>
                  <a:srgbClr val="144B58"/>
                </a:solidFill>
                <a:latin typeface="Georgia"/>
                <a:ea typeface="Georgia"/>
                <a:cs typeface="Georgia"/>
                <a:sym typeface="Georgia"/>
              </a:endParaRPr>
            </a:p>
          </p:txBody>
        </p:sp>
      </p:grpSp>
      <p:sp>
        <p:nvSpPr>
          <p:cNvPr id="559" name="Google Shape;559;p40"/>
          <p:cNvSpPr txBox="1"/>
          <p:nvPr/>
        </p:nvSpPr>
        <p:spPr>
          <a:xfrm>
            <a:off x="651008" y="4132193"/>
            <a:ext cx="1088100" cy="1230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600"/>
              </a:spcAft>
              <a:buNone/>
            </a:pPr>
            <a:endParaRPr sz="800"/>
          </a:p>
        </p:txBody>
      </p:sp>
      <p:sp>
        <p:nvSpPr>
          <p:cNvPr id="560" name="Google Shape;560;p40"/>
          <p:cNvSpPr txBox="1"/>
          <p:nvPr/>
        </p:nvSpPr>
        <p:spPr>
          <a:xfrm>
            <a:off x="1054713" y="1677599"/>
            <a:ext cx="3344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i="1">
                <a:solidFill>
                  <a:srgbClr val="000000"/>
                </a:solidFill>
                <a:latin typeface="Georgia"/>
                <a:ea typeface="Georgia"/>
                <a:cs typeface="Georgia"/>
                <a:sym typeface="Georgia"/>
              </a:rPr>
              <a:t>The vision is</a:t>
            </a:r>
            <a:r>
              <a:rPr lang="en" sz="1200" i="1">
                <a:solidFill>
                  <a:srgbClr val="000000"/>
                </a:solidFill>
                <a:latin typeface="Georgia"/>
                <a:ea typeface="Georgia"/>
                <a:cs typeface="Georgia"/>
                <a:sym typeface="Georgia"/>
              </a:rPr>
              <a:t> an abundant regenerative tourism sector that ensures people, planet and prosperity are balanced</a:t>
            </a:r>
            <a:endParaRPr sz="1200" i="1">
              <a:latin typeface="Georgia"/>
              <a:ea typeface="Georgia"/>
              <a:cs typeface="Georgia"/>
              <a:sym typeface="Georgia"/>
            </a:endParaRPr>
          </a:p>
        </p:txBody>
      </p:sp>
      <p:sp>
        <p:nvSpPr>
          <p:cNvPr id="561" name="Google Shape;561;p40"/>
          <p:cNvSpPr txBox="1"/>
          <p:nvPr/>
        </p:nvSpPr>
        <p:spPr>
          <a:xfrm>
            <a:off x="4705688" y="1677599"/>
            <a:ext cx="3344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i="1">
                <a:latin typeface="Georgia"/>
                <a:ea typeface="Georgia"/>
                <a:cs typeface="Georgia"/>
                <a:sym typeface="Georgia"/>
              </a:rPr>
              <a:t>The mission</a:t>
            </a:r>
            <a:r>
              <a:rPr lang="en" sz="1200" i="1">
                <a:latin typeface="Georgia"/>
                <a:ea typeface="Georgia"/>
                <a:cs typeface="Georgia"/>
                <a:sym typeface="Georgia"/>
              </a:rPr>
              <a:t> is to ensure our sector is resilient and reducing the impacts of climate change</a:t>
            </a:r>
            <a:endParaRPr sz="1200" i="1">
              <a:latin typeface="Georgia"/>
              <a:ea typeface="Georgia"/>
              <a:cs typeface="Georgia"/>
              <a:sym typeface="Georgia"/>
            </a:endParaRPr>
          </a:p>
        </p:txBody>
      </p:sp>
      <p:grpSp>
        <p:nvGrpSpPr>
          <p:cNvPr id="562" name="Google Shape;562;p40"/>
          <p:cNvGrpSpPr/>
          <p:nvPr/>
        </p:nvGrpSpPr>
        <p:grpSpPr>
          <a:xfrm>
            <a:off x="3963843" y="2864490"/>
            <a:ext cx="1177135" cy="1117423"/>
            <a:chOff x="3571800" y="1725600"/>
            <a:chExt cx="1000200" cy="1000200"/>
          </a:xfrm>
        </p:grpSpPr>
        <p:sp>
          <p:nvSpPr>
            <p:cNvPr id="563" name="Google Shape;563;p40"/>
            <p:cNvSpPr/>
            <p:nvPr/>
          </p:nvSpPr>
          <p:spPr>
            <a:xfrm>
              <a:off x="357180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Georgia"/>
                <a:ea typeface="Georgia"/>
                <a:cs typeface="Georgia"/>
                <a:sym typeface="Georgia"/>
              </a:endParaRPr>
            </a:p>
          </p:txBody>
        </p:sp>
        <p:sp>
          <p:nvSpPr>
            <p:cNvPr id="564" name="Google Shape;564;p40"/>
            <p:cNvSpPr/>
            <p:nvPr/>
          </p:nvSpPr>
          <p:spPr>
            <a:xfrm>
              <a:off x="361783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br>
                <a:rPr lang="en" sz="900">
                  <a:solidFill>
                    <a:srgbClr val="144B58"/>
                  </a:solidFill>
                  <a:latin typeface="Georgia"/>
                  <a:ea typeface="Georgia"/>
                  <a:cs typeface="Georgia"/>
                  <a:sym typeface="Georgia"/>
                </a:rPr>
              </a:br>
              <a:r>
                <a:rPr lang="en" sz="900">
                  <a:solidFill>
                    <a:srgbClr val="144B58"/>
                  </a:solidFill>
                  <a:latin typeface="Georgia"/>
                  <a:ea typeface="Georgia"/>
                  <a:cs typeface="Georgia"/>
                  <a:sym typeface="Georgia"/>
                </a:rPr>
                <a:t>2. Building system resilience </a:t>
              </a:r>
              <a:endParaRPr sz="900">
                <a:solidFill>
                  <a:srgbClr val="144B58"/>
                </a:solidFill>
                <a:latin typeface="Georgia"/>
                <a:ea typeface="Georgia"/>
                <a:cs typeface="Georgia"/>
                <a:sym typeface="Georgia"/>
              </a:endParaRPr>
            </a:p>
            <a:p>
              <a:pPr marL="0" marR="0" lvl="0" indent="0" algn="ctr" rtl="0">
                <a:spcBef>
                  <a:spcPts val="0"/>
                </a:spcBef>
                <a:spcAft>
                  <a:spcPts val="0"/>
                </a:spcAft>
                <a:buClr>
                  <a:schemeClr val="dk1"/>
                </a:buClr>
                <a:buSzPts val="1100"/>
                <a:buFont typeface="Arial"/>
                <a:buNone/>
              </a:pPr>
              <a:r>
                <a:rPr lang="en" sz="900">
                  <a:solidFill>
                    <a:srgbClr val="144B58"/>
                  </a:solidFill>
                  <a:latin typeface="Georgia"/>
                  <a:ea typeface="Georgia"/>
                  <a:cs typeface="Georgia"/>
                  <a:sym typeface="Georgia"/>
                </a:rPr>
                <a:t>through courageous leadership</a:t>
              </a:r>
              <a:endParaRPr sz="900">
                <a:solidFill>
                  <a:srgbClr val="144B58"/>
                </a:solidFill>
                <a:latin typeface="Georgia"/>
                <a:ea typeface="Georgia"/>
                <a:cs typeface="Georgia"/>
                <a:sym typeface="Georgia"/>
              </a:endParaRPr>
            </a:p>
            <a:p>
              <a:pPr marL="0" marR="0" lvl="0" indent="0" algn="ctr" rtl="0">
                <a:spcBef>
                  <a:spcPts val="0"/>
                </a:spcBef>
                <a:spcAft>
                  <a:spcPts val="0"/>
                </a:spcAft>
                <a:buNone/>
              </a:pPr>
              <a:endParaRPr sz="900">
                <a:solidFill>
                  <a:srgbClr val="144B58"/>
                </a:solidFill>
                <a:latin typeface="Georgia"/>
                <a:ea typeface="Georgia"/>
                <a:cs typeface="Georgia"/>
                <a:sym typeface="Georgia"/>
              </a:endParaRPr>
            </a:p>
          </p:txBody>
        </p:sp>
      </p:grpSp>
      <p:sp>
        <p:nvSpPr>
          <p:cNvPr id="565" name="Google Shape;565;p40"/>
          <p:cNvSpPr txBox="1"/>
          <p:nvPr/>
        </p:nvSpPr>
        <p:spPr>
          <a:xfrm>
            <a:off x="2341024" y="4132193"/>
            <a:ext cx="1088100" cy="1230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600"/>
              </a:spcAft>
              <a:buNone/>
            </a:pPr>
            <a:endParaRPr sz="800"/>
          </a:p>
        </p:txBody>
      </p:sp>
      <p:sp>
        <p:nvSpPr>
          <p:cNvPr id="566" name="Google Shape;566;p40"/>
          <p:cNvSpPr txBox="1"/>
          <p:nvPr/>
        </p:nvSpPr>
        <p:spPr>
          <a:xfrm>
            <a:off x="4027948" y="4132193"/>
            <a:ext cx="1088100" cy="1230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600"/>
              </a:spcAft>
              <a:buNone/>
            </a:pPr>
            <a:endParaRPr sz="800"/>
          </a:p>
        </p:txBody>
      </p:sp>
      <p:sp>
        <p:nvSpPr>
          <p:cNvPr id="567" name="Google Shape;567;p40"/>
          <p:cNvSpPr txBox="1"/>
          <p:nvPr/>
        </p:nvSpPr>
        <p:spPr>
          <a:xfrm>
            <a:off x="5716418" y="4132193"/>
            <a:ext cx="1088100" cy="1230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600"/>
              </a:spcAft>
              <a:buNone/>
            </a:pPr>
            <a:endParaRPr sz="800"/>
          </a:p>
        </p:txBody>
      </p:sp>
      <p:sp>
        <p:nvSpPr>
          <p:cNvPr id="568" name="Google Shape;568;p40"/>
          <p:cNvSpPr txBox="1"/>
          <p:nvPr/>
        </p:nvSpPr>
        <p:spPr>
          <a:xfrm>
            <a:off x="7404891" y="4132193"/>
            <a:ext cx="1088100" cy="1230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600"/>
              </a:spcAft>
              <a:buNone/>
            </a:pPr>
            <a:endParaRPr sz="800"/>
          </a:p>
        </p:txBody>
      </p:sp>
      <p:cxnSp>
        <p:nvCxnSpPr>
          <p:cNvPr id="569" name="Google Shape;569;p40"/>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grpSp>
        <p:nvGrpSpPr>
          <p:cNvPr id="570" name="Google Shape;570;p40"/>
          <p:cNvGrpSpPr/>
          <p:nvPr/>
        </p:nvGrpSpPr>
        <p:grpSpPr>
          <a:xfrm>
            <a:off x="85413" y="4799559"/>
            <a:ext cx="1130333" cy="263337"/>
            <a:chOff x="174975" y="6271572"/>
            <a:chExt cx="2078200" cy="484254"/>
          </a:xfrm>
        </p:grpSpPr>
        <p:pic>
          <p:nvPicPr>
            <p:cNvPr id="571" name="Google Shape;571;p40"/>
            <p:cNvPicPr preferRelativeResize="0"/>
            <p:nvPr/>
          </p:nvPicPr>
          <p:blipFill>
            <a:blip r:embed="rId3">
              <a:alphaModFix/>
            </a:blip>
            <a:stretch>
              <a:fillRect/>
            </a:stretch>
          </p:blipFill>
          <p:spPr>
            <a:xfrm>
              <a:off x="174975" y="6271572"/>
              <a:ext cx="638925" cy="484254"/>
            </a:xfrm>
            <a:prstGeom prst="rect">
              <a:avLst/>
            </a:prstGeom>
            <a:noFill/>
            <a:ln>
              <a:noFill/>
            </a:ln>
          </p:spPr>
        </p:pic>
        <p:pic>
          <p:nvPicPr>
            <p:cNvPr id="572" name="Google Shape;572;p40"/>
            <p:cNvPicPr preferRelativeResize="0"/>
            <p:nvPr/>
          </p:nvPicPr>
          <p:blipFill rotWithShape="1">
            <a:blip r:embed="rId4">
              <a:alphaModFix/>
            </a:blip>
            <a:srcRect r="26959"/>
            <a:stretch/>
          </p:blipFill>
          <p:spPr>
            <a:xfrm>
              <a:off x="1011550" y="6271575"/>
              <a:ext cx="1241626" cy="429126"/>
            </a:xfrm>
            <a:prstGeom prst="rect">
              <a:avLst/>
            </a:prstGeom>
            <a:noFill/>
            <a:ln>
              <a:noFill/>
            </a:ln>
          </p:spPr>
        </p:pic>
      </p:grpSp>
      <p:sp>
        <p:nvSpPr>
          <p:cNvPr id="573" name="Google Shape;573;p40"/>
          <p:cNvSpPr txBox="1"/>
          <p:nvPr/>
        </p:nvSpPr>
        <p:spPr>
          <a:xfrm>
            <a:off x="272700" y="849938"/>
            <a:ext cx="8598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The following regenerative pathways create the framework for the Adaptation Roadmap, with more detailed objectives, actions, time horizons, and key stakeholders for involvement falling under each.</a:t>
            </a:r>
            <a:endParaRPr>
              <a:solidFill>
                <a:schemeClr val="dk1"/>
              </a:solidFill>
            </a:endParaRPr>
          </a:p>
        </p:txBody>
      </p:sp>
      <p:sp>
        <p:nvSpPr>
          <p:cNvPr id="574" name="Google Shape;574;p40"/>
          <p:cNvSpPr txBox="1"/>
          <p:nvPr/>
        </p:nvSpPr>
        <p:spPr>
          <a:xfrm rot="-5400000">
            <a:off x="-438100" y="3199475"/>
            <a:ext cx="1562400" cy="338700"/>
          </a:xfrm>
          <a:prstGeom prst="rect">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144B58"/>
                </a:solidFill>
              </a:rPr>
              <a:t>Regenerative Pathways</a:t>
            </a:r>
            <a:endParaRPr sz="1000">
              <a:solidFill>
                <a:srgbClr val="144B58"/>
              </a:solidFill>
            </a:endParaRPr>
          </a:p>
        </p:txBody>
      </p:sp>
      <p:pic>
        <p:nvPicPr>
          <p:cNvPr id="3" name="Picture 2">
            <a:extLst>
              <a:ext uri="{FF2B5EF4-FFF2-40B4-BE49-F238E27FC236}">
                <a16:creationId xmlns:a16="http://schemas.microsoft.com/office/drawing/2014/main" id="{D7D55A71-232B-ADA4-8F62-9F79FBC31945}"/>
              </a:ext>
            </a:extLst>
          </p:cNvPr>
          <p:cNvPicPr>
            <a:picLocks noChangeAspect="1"/>
          </p:cNvPicPr>
          <p:nvPr/>
        </p:nvPicPr>
        <p:blipFill rotWithShape="1">
          <a:blip r:embed="rId5"/>
          <a:srcRect t="47808" b="16525"/>
          <a:stretch/>
        </p:blipFill>
        <p:spPr>
          <a:xfrm>
            <a:off x="0" y="2459013"/>
            <a:ext cx="9144000" cy="18345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1"/>
          <p:cNvSpPr txBox="1"/>
          <p:nvPr/>
        </p:nvSpPr>
        <p:spPr>
          <a:xfrm>
            <a:off x="384033" y="1485843"/>
            <a:ext cx="1088100" cy="1230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600"/>
              </a:spcAft>
              <a:buNone/>
            </a:pPr>
            <a:endParaRPr sz="800"/>
          </a:p>
        </p:txBody>
      </p:sp>
      <p:cxnSp>
        <p:nvCxnSpPr>
          <p:cNvPr id="580" name="Google Shape;580;p41"/>
          <p:cNvCxnSpPr/>
          <p:nvPr/>
        </p:nvCxnSpPr>
        <p:spPr>
          <a:xfrm>
            <a:off x="15700" y="4759275"/>
            <a:ext cx="9051900" cy="0"/>
          </a:xfrm>
          <a:prstGeom prst="straightConnector1">
            <a:avLst/>
          </a:prstGeom>
          <a:noFill/>
          <a:ln w="9525" cap="flat" cmpd="sng">
            <a:solidFill>
              <a:srgbClr val="579771"/>
            </a:solidFill>
            <a:prstDash val="solid"/>
            <a:round/>
            <a:headEnd type="none" w="med" len="med"/>
            <a:tailEnd type="none" w="med" len="med"/>
          </a:ln>
        </p:spPr>
      </p:cxnSp>
      <p:grpSp>
        <p:nvGrpSpPr>
          <p:cNvPr id="581" name="Google Shape;581;p41"/>
          <p:cNvGrpSpPr/>
          <p:nvPr/>
        </p:nvGrpSpPr>
        <p:grpSpPr>
          <a:xfrm>
            <a:off x="4908590" y="4498044"/>
            <a:ext cx="590918" cy="579216"/>
            <a:chOff x="724100" y="1724650"/>
            <a:chExt cx="1000200" cy="1000200"/>
          </a:xfrm>
        </p:grpSpPr>
        <p:sp>
          <p:nvSpPr>
            <p:cNvPr id="582" name="Google Shape;582;p41"/>
            <p:cNvSpPr/>
            <p:nvPr/>
          </p:nvSpPr>
          <p:spPr>
            <a:xfrm>
              <a:off x="724100" y="172465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HGMaruGothicMPRO" panose="020B0400000000000000" pitchFamily="34" charset="-128"/>
                <a:cs typeface="Georgia"/>
                <a:sym typeface="Georgia"/>
              </a:endParaRPr>
            </a:p>
          </p:txBody>
        </p:sp>
        <p:sp>
          <p:nvSpPr>
            <p:cNvPr id="583" name="Google Shape;583;p41"/>
            <p:cNvSpPr/>
            <p:nvPr/>
          </p:nvSpPr>
          <p:spPr>
            <a:xfrm>
              <a:off x="766950" y="1771650"/>
              <a:ext cx="908100" cy="908100"/>
            </a:xfrm>
            <a:prstGeom prst="ellipse">
              <a:avLst/>
            </a:prstGeom>
            <a:solidFill>
              <a:srgbClr val="345A43"/>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sz="700" dirty="0">
                <a:solidFill>
                  <a:schemeClr val="lt1"/>
                </a:solidFill>
                <a:latin typeface="Georgia"/>
                <a:ea typeface="HGMaruGothicMPRO" panose="020B0400000000000000" pitchFamily="34" charset="-128"/>
                <a:cs typeface="Georgia"/>
                <a:sym typeface="Georgia"/>
              </a:endParaRPr>
            </a:p>
          </p:txBody>
        </p:sp>
      </p:grpSp>
      <p:grpSp>
        <p:nvGrpSpPr>
          <p:cNvPr id="584" name="Google Shape;584;p41"/>
          <p:cNvGrpSpPr/>
          <p:nvPr/>
        </p:nvGrpSpPr>
        <p:grpSpPr>
          <a:xfrm>
            <a:off x="5756969" y="4498044"/>
            <a:ext cx="590918" cy="579216"/>
            <a:chOff x="2274025" y="1725600"/>
            <a:chExt cx="1000200" cy="1000200"/>
          </a:xfrm>
        </p:grpSpPr>
        <p:sp>
          <p:nvSpPr>
            <p:cNvPr id="585" name="Google Shape;585;p41"/>
            <p:cNvSpPr/>
            <p:nvPr/>
          </p:nvSpPr>
          <p:spPr>
            <a:xfrm>
              <a:off x="2274025"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HGMaruGothicMPRO" panose="020B0400000000000000" pitchFamily="34" charset="-128"/>
                <a:cs typeface="Georgia"/>
                <a:sym typeface="Georgia"/>
              </a:endParaRPr>
            </a:p>
          </p:txBody>
        </p:sp>
        <p:sp>
          <p:nvSpPr>
            <p:cNvPr id="586" name="Google Shape;586;p41"/>
            <p:cNvSpPr/>
            <p:nvPr/>
          </p:nvSpPr>
          <p:spPr>
            <a:xfrm>
              <a:off x="232544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lang="en-NZ" sz="700" dirty="0">
                <a:solidFill>
                  <a:srgbClr val="144B58"/>
                </a:solidFill>
                <a:latin typeface="Georgia"/>
                <a:ea typeface="HGMaruGothicMPRO" panose="020B0400000000000000" pitchFamily="34" charset="-128"/>
                <a:cs typeface="Georgia"/>
                <a:sym typeface="Georgia"/>
              </a:endParaRPr>
            </a:p>
          </p:txBody>
        </p:sp>
      </p:grpSp>
      <p:grpSp>
        <p:nvGrpSpPr>
          <p:cNvPr id="587" name="Google Shape;587;p41"/>
          <p:cNvGrpSpPr/>
          <p:nvPr/>
        </p:nvGrpSpPr>
        <p:grpSpPr>
          <a:xfrm>
            <a:off x="7451379" y="4498044"/>
            <a:ext cx="590918" cy="579216"/>
            <a:chOff x="6006750" y="1725600"/>
            <a:chExt cx="1000200" cy="1000200"/>
          </a:xfrm>
        </p:grpSpPr>
        <p:sp>
          <p:nvSpPr>
            <p:cNvPr id="588" name="Google Shape;588;p41"/>
            <p:cNvSpPr/>
            <p:nvPr/>
          </p:nvSpPr>
          <p:spPr>
            <a:xfrm>
              <a:off x="600675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HGMaruGothicMPRO" panose="020B0400000000000000" pitchFamily="34" charset="-128"/>
                <a:cs typeface="Georgia"/>
                <a:sym typeface="Georgia"/>
              </a:endParaRPr>
            </a:p>
          </p:txBody>
        </p:sp>
        <p:sp>
          <p:nvSpPr>
            <p:cNvPr id="589" name="Google Shape;589;p41"/>
            <p:cNvSpPr/>
            <p:nvPr/>
          </p:nvSpPr>
          <p:spPr>
            <a:xfrm>
              <a:off x="605278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dirty="0">
                <a:solidFill>
                  <a:srgbClr val="144B58"/>
                </a:solidFill>
                <a:latin typeface="Georgia"/>
                <a:ea typeface="HGMaruGothicMPRO" panose="020B0400000000000000" pitchFamily="34" charset="-128"/>
                <a:cs typeface="Georgia"/>
                <a:sym typeface="Georgia"/>
              </a:endParaRPr>
            </a:p>
            <a:p>
              <a:pPr marL="0" marR="0" lvl="0" indent="0" algn="ctr" rtl="0">
                <a:spcBef>
                  <a:spcPts val="0"/>
                </a:spcBef>
                <a:spcAft>
                  <a:spcPts val="0"/>
                </a:spcAft>
                <a:buNone/>
              </a:pPr>
              <a:endParaRPr sz="700" dirty="0">
                <a:solidFill>
                  <a:srgbClr val="144B58"/>
                </a:solidFill>
                <a:latin typeface="Georgia"/>
                <a:ea typeface="HGMaruGothicMPRO" panose="020B0400000000000000" pitchFamily="34" charset="-128"/>
                <a:cs typeface="Georgia"/>
                <a:sym typeface="Georgia"/>
              </a:endParaRPr>
            </a:p>
          </p:txBody>
        </p:sp>
      </p:grpSp>
      <p:grpSp>
        <p:nvGrpSpPr>
          <p:cNvPr id="590" name="Google Shape;590;p41"/>
          <p:cNvGrpSpPr/>
          <p:nvPr/>
        </p:nvGrpSpPr>
        <p:grpSpPr>
          <a:xfrm>
            <a:off x="8298990" y="4498044"/>
            <a:ext cx="590918" cy="579216"/>
            <a:chOff x="7367750" y="1725600"/>
            <a:chExt cx="1000200" cy="1000200"/>
          </a:xfrm>
        </p:grpSpPr>
        <p:sp>
          <p:nvSpPr>
            <p:cNvPr id="591" name="Google Shape;591;p41"/>
            <p:cNvSpPr/>
            <p:nvPr/>
          </p:nvSpPr>
          <p:spPr>
            <a:xfrm>
              <a:off x="7367750" y="1725600"/>
              <a:ext cx="1000200" cy="1000200"/>
            </a:xfrm>
            <a:prstGeom prst="ellipse">
              <a:avLst/>
            </a:prstGeom>
            <a:solidFill>
              <a:schemeClr val="lt1"/>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HGMaruGothicMPRO" panose="020B0400000000000000" pitchFamily="34" charset="-128"/>
                <a:cs typeface="Georgia"/>
                <a:sym typeface="Georgia"/>
              </a:endParaRPr>
            </a:p>
          </p:txBody>
        </p:sp>
        <p:sp>
          <p:nvSpPr>
            <p:cNvPr id="592" name="Google Shape;592;p41"/>
            <p:cNvSpPr/>
            <p:nvPr/>
          </p:nvSpPr>
          <p:spPr>
            <a:xfrm>
              <a:off x="7417950"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i="1" dirty="0">
                <a:solidFill>
                  <a:srgbClr val="144B58"/>
                </a:solidFill>
                <a:latin typeface="Georgia"/>
                <a:ea typeface="HGMaruGothicMPRO" panose="020B0400000000000000" pitchFamily="34" charset="-128"/>
                <a:cs typeface="Georgia"/>
                <a:sym typeface="Georgia"/>
              </a:endParaRPr>
            </a:p>
          </p:txBody>
        </p:sp>
      </p:grpSp>
      <p:grpSp>
        <p:nvGrpSpPr>
          <p:cNvPr id="593" name="Google Shape;593;p41"/>
          <p:cNvGrpSpPr/>
          <p:nvPr/>
        </p:nvGrpSpPr>
        <p:grpSpPr>
          <a:xfrm>
            <a:off x="6603803" y="4498044"/>
            <a:ext cx="590918" cy="579216"/>
            <a:chOff x="3571800" y="1725600"/>
            <a:chExt cx="1000200" cy="1000200"/>
          </a:xfrm>
        </p:grpSpPr>
        <p:sp>
          <p:nvSpPr>
            <p:cNvPr id="594" name="Google Shape;594;p41"/>
            <p:cNvSpPr/>
            <p:nvPr/>
          </p:nvSpPr>
          <p:spPr>
            <a:xfrm>
              <a:off x="357180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HGMaruGothicMPRO" panose="020B0400000000000000" pitchFamily="34" charset="-128"/>
                <a:cs typeface="Georgia"/>
                <a:sym typeface="Georgia"/>
              </a:endParaRPr>
            </a:p>
          </p:txBody>
        </p:sp>
        <p:sp>
          <p:nvSpPr>
            <p:cNvPr id="595" name="Google Shape;595;p41"/>
            <p:cNvSpPr/>
            <p:nvPr/>
          </p:nvSpPr>
          <p:spPr>
            <a:xfrm>
              <a:off x="361783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dirty="0">
                <a:solidFill>
                  <a:srgbClr val="144B58"/>
                </a:solidFill>
                <a:latin typeface="Georgia"/>
                <a:ea typeface="HGMaruGothicMPRO" panose="020B0400000000000000" pitchFamily="34" charset="-128"/>
                <a:cs typeface="Georgia"/>
                <a:sym typeface="Georgia"/>
              </a:endParaRPr>
            </a:p>
          </p:txBody>
        </p:sp>
      </p:grpSp>
      <p:sp>
        <p:nvSpPr>
          <p:cNvPr id="596" name="Google Shape;596;p41"/>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Georgia"/>
                <a:ea typeface="Georgia"/>
                <a:cs typeface="Georgia"/>
                <a:sym typeface="Georgia"/>
              </a:rPr>
              <a:t>0. Prioritised action: Vulnerability assessment </a:t>
            </a:r>
            <a:endParaRPr sz="1900">
              <a:solidFill>
                <a:schemeClr val="dk1"/>
              </a:solidFill>
              <a:latin typeface="Georgia"/>
              <a:ea typeface="Georgia"/>
              <a:cs typeface="Georgia"/>
              <a:sym typeface="Georgia"/>
            </a:endParaRPr>
          </a:p>
        </p:txBody>
      </p:sp>
      <p:graphicFrame>
        <p:nvGraphicFramePr>
          <p:cNvPr id="597" name="Google Shape;597;p41"/>
          <p:cNvGraphicFramePr/>
          <p:nvPr/>
        </p:nvGraphicFramePr>
        <p:xfrm>
          <a:off x="667500" y="1370514"/>
          <a:ext cx="7808975" cy="2402475"/>
        </p:xfrm>
        <a:graphic>
          <a:graphicData uri="http://schemas.openxmlformats.org/drawingml/2006/table">
            <a:tbl>
              <a:tblPr>
                <a:noFill/>
                <a:tableStyleId>{69A9AD6F-F232-454A-84FF-8CDB4956B5D8}</a:tableStyleId>
              </a:tblPr>
              <a:tblGrid>
                <a:gridCol w="1370325">
                  <a:extLst>
                    <a:ext uri="{9D8B030D-6E8A-4147-A177-3AD203B41FA5}">
                      <a16:colId xmlns:a16="http://schemas.microsoft.com/office/drawing/2014/main" val="20000"/>
                    </a:ext>
                  </a:extLst>
                </a:gridCol>
                <a:gridCol w="4618125">
                  <a:extLst>
                    <a:ext uri="{9D8B030D-6E8A-4147-A177-3AD203B41FA5}">
                      <a16:colId xmlns:a16="http://schemas.microsoft.com/office/drawing/2014/main" val="20001"/>
                    </a:ext>
                  </a:extLst>
                </a:gridCol>
                <a:gridCol w="1820525">
                  <a:extLst>
                    <a:ext uri="{9D8B030D-6E8A-4147-A177-3AD203B41FA5}">
                      <a16:colId xmlns:a16="http://schemas.microsoft.com/office/drawing/2014/main" val="20002"/>
                    </a:ext>
                  </a:extLst>
                </a:gridCol>
              </a:tblGrid>
              <a:tr h="574925">
                <a:tc>
                  <a:txBody>
                    <a:bodyPr/>
                    <a:lstStyle/>
                    <a:p>
                      <a:pPr marL="0" lvl="0" indent="0" algn="ctr" rtl="0">
                        <a:spcBef>
                          <a:spcPts val="0"/>
                        </a:spcBef>
                        <a:spcAft>
                          <a:spcPts val="0"/>
                        </a:spcAft>
                        <a:buNone/>
                      </a:pPr>
                      <a:r>
                        <a:rPr lang="en" b="1">
                          <a:solidFill>
                            <a:srgbClr val="FFFFFF"/>
                          </a:solidFill>
                        </a:rPr>
                        <a:t>Objective</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tc>
                  <a:txBody>
                    <a:bodyPr/>
                    <a:lstStyle/>
                    <a:p>
                      <a:pPr marL="0" lvl="0" indent="0" algn="ctr" rtl="0">
                        <a:spcBef>
                          <a:spcPts val="0"/>
                        </a:spcBef>
                        <a:spcAft>
                          <a:spcPts val="0"/>
                        </a:spcAft>
                        <a:buNone/>
                      </a:pPr>
                      <a:r>
                        <a:rPr lang="en" b="1">
                          <a:solidFill>
                            <a:srgbClr val="FFFFFF"/>
                          </a:solidFill>
                        </a:rPr>
                        <a:t>Actions</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tc>
                  <a:txBody>
                    <a:bodyPr/>
                    <a:lstStyle/>
                    <a:p>
                      <a:pPr marL="0" lvl="0" indent="0" algn="ctr" rtl="0">
                        <a:spcBef>
                          <a:spcPts val="0"/>
                        </a:spcBef>
                        <a:spcAft>
                          <a:spcPts val="0"/>
                        </a:spcAft>
                        <a:buNone/>
                      </a:pPr>
                      <a:r>
                        <a:rPr lang="en" b="1">
                          <a:solidFill>
                            <a:srgbClr val="FFFFFF"/>
                          </a:solidFill>
                        </a:rPr>
                        <a:t>Impact</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extLst>
                  <a:ext uri="{0D108BD9-81ED-4DB2-BD59-A6C34878D82A}">
                    <a16:rowId xmlns:a16="http://schemas.microsoft.com/office/drawing/2014/main" val="10000"/>
                  </a:ext>
                </a:extLst>
              </a:tr>
              <a:tr h="1827550">
                <a:tc>
                  <a:txBody>
                    <a:bodyPr/>
                    <a:lstStyle/>
                    <a:p>
                      <a:pPr marL="0" lvl="0" indent="0" algn="l" rtl="0">
                        <a:spcBef>
                          <a:spcPts val="0"/>
                        </a:spcBef>
                        <a:spcAft>
                          <a:spcPts val="0"/>
                        </a:spcAft>
                        <a:buNone/>
                      </a:pPr>
                      <a:r>
                        <a:rPr lang="en"/>
                        <a:t>Develop a clear baseline</a:t>
                      </a:r>
                      <a:endParaRPr>
                        <a:solidFill>
                          <a:srgbClr val="000000"/>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AFD1BD"/>
                    </a:solidFill>
                  </a:tcPr>
                </a:tc>
                <a:tc>
                  <a:txBody>
                    <a:bodyPr/>
                    <a:lstStyle/>
                    <a:p>
                      <a:pPr marL="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Char char="●"/>
                      </a:pPr>
                      <a:r>
                        <a:rPr lang="en"/>
                        <a:t>Identify most vulnerable operators, experiences and regions</a:t>
                      </a:r>
                      <a:endParaRPr>
                        <a:solidFill>
                          <a:srgbClr val="000000"/>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a:t>Mobilise actions to support those most at risk</a:t>
                      </a:r>
                      <a:endParaRPr>
                        <a:solidFill>
                          <a:srgbClr val="000000"/>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grpSp>
        <p:nvGrpSpPr>
          <p:cNvPr id="598" name="Google Shape;598;p41"/>
          <p:cNvGrpSpPr/>
          <p:nvPr/>
        </p:nvGrpSpPr>
        <p:grpSpPr>
          <a:xfrm>
            <a:off x="85413" y="4799559"/>
            <a:ext cx="1130333" cy="263337"/>
            <a:chOff x="174975" y="6271572"/>
            <a:chExt cx="2078200" cy="484254"/>
          </a:xfrm>
        </p:grpSpPr>
        <p:pic>
          <p:nvPicPr>
            <p:cNvPr id="599" name="Google Shape;599;p41"/>
            <p:cNvPicPr preferRelativeResize="0"/>
            <p:nvPr/>
          </p:nvPicPr>
          <p:blipFill>
            <a:blip r:embed="rId3">
              <a:alphaModFix/>
            </a:blip>
            <a:stretch>
              <a:fillRect/>
            </a:stretch>
          </p:blipFill>
          <p:spPr>
            <a:xfrm>
              <a:off x="174975" y="6271572"/>
              <a:ext cx="638925" cy="484254"/>
            </a:xfrm>
            <a:prstGeom prst="rect">
              <a:avLst/>
            </a:prstGeom>
            <a:noFill/>
            <a:ln>
              <a:noFill/>
            </a:ln>
          </p:spPr>
        </p:pic>
        <p:pic>
          <p:nvPicPr>
            <p:cNvPr id="600" name="Google Shape;600;p41"/>
            <p:cNvPicPr preferRelativeResize="0"/>
            <p:nvPr/>
          </p:nvPicPr>
          <p:blipFill rotWithShape="1">
            <a:blip r:embed="rId4">
              <a:alphaModFix/>
            </a:blip>
            <a:srcRect r="26959"/>
            <a:stretch/>
          </p:blipFill>
          <p:spPr>
            <a:xfrm>
              <a:off x="1011550" y="6271575"/>
              <a:ext cx="1241626" cy="429126"/>
            </a:xfrm>
            <a:prstGeom prst="rect">
              <a:avLst/>
            </a:prstGeom>
            <a:noFill/>
            <a:ln>
              <a:noFill/>
            </a:ln>
          </p:spPr>
        </p:pic>
      </p:grpSp>
      <p:cxnSp>
        <p:nvCxnSpPr>
          <p:cNvPr id="601" name="Google Shape;601;p41"/>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8" name="TextBox 7">
            <a:extLst>
              <a:ext uri="{FF2B5EF4-FFF2-40B4-BE49-F238E27FC236}">
                <a16:creationId xmlns:a16="http://schemas.microsoft.com/office/drawing/2014/main" id="{23F2537D-DD2D-BBD4-6AD9-8C519C49B511}"/>
              </a:ext>
            </a:extLst>
          </p:cNvPr>
          <p:cNvSpPr txBox="1"/>
          <p:nvPr/>
        </p:nvSpPr>
        <p:spPr>
          <a:xfrm>
            <a:off x="4871449" y="4600769"/>
            <a:ext cx="675320" cy="630942"/>
          </a:xfrm>
          <a:prstGeom prst="rect">
            <a:avLst/>
          </a:prstGeom>
          <a:noFill/>
        </p:spPr>
        <p:txBody>
          <a:bodyPr wrap="square" rtlCol="0">
            <a:spAutoFit/>
          </a:bodyPr>
          <a:lstStyle/>
          <a:p>
            <a:pPr algn="ctr"/>
            <a:r>
              <a:rPr lang="en-NZ" sz="700" b="1" dirty="0">
                <a:solidFill>
                  <a:schemeClr val="lt1"/>
                </a:solidFill>
                <a:latin typeface="Georgia"/>
                <a:ea typeface="HGMaruGothicMPRO" panose="020B0400000000000000" pitchFamily="34" charset="-128"/>
                <a:cs typeface="Georgia"/>
                <a:sym typeface="Georgia"/>
              </a:rPr>
              <a:t>0. </a:t>
            </a:r>
            <a:r>
              <a:rPr lang="en-NZ" sz="700" dirty="0">
                <a:solidFill>
                  <a:schemeClr val="lt1"/>
                </a:solidFill>
                <a:latin typeface="Georgia"/>
                <a:ea typeface="HGMaruGothicMPRO" panose="020B0400000000000000" pitchFamily="34" charset="-128"/>
                <a:cs typeface="Georgia"/>
                <a:sym typeface="Georgia"/>
              </a:rPr>
              <a:t>Prioritised action </a:t>
            </a:r>
          </a:p>
          <a:p>
            <a:endParaRPr lang="en-NZ" dirty="0"/>
          </a:p>
        </p:txBody>
      </p:sp>
      <p:sp>
        <p:nvSpPr>
          <p:cNvPr id="9" name="TextBox 8">
            <a:extLst>
              <a:ext uri="{FF2B5EF4-FFF2-40B4-BE49-F238E27FC236}">
                <a16:creationId xmlns:a16="http://schemas.microsoft.com/office/drawing/2014/main" id="{87D6D8F5-CE55-570C-4572-172CC49759C0}"/>
              </a:ext>
            </a:extLst>
          </p:cNvPr>
          <p:cNvSpPr txBox="1"/>
          <p:nvPr/>
        </p:nvSpPr>
        <p:spPr>
          <a:xfrm>
            <a:off x="5726327" y="4654630"/>
            <a:ext cx="675320" cy="523220"/>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r>
              <a:rPr lang="en-NZ" sz="700" dirty="0">
                <a:solidFill>
                  <a:srgbClr val="144B58"/>
                </a:solidFill>
                <a:latin typeface="Georgia"/>
                <a:ea typeface="HGMaruGothicMPRO" panose="020B0400000000000000" pitchFamily="34" charset="-128"/>
                <a:cs typeface="Georgia"/>
                <a:sym typeface="Georgia"/>
              </a:rPr>
              <a:t>1. Decision making </a:t>
            </a:r>
          </a:p>
          <a:p>
            <a:endParaRPr lang="en-NZ" dirty="0">
              <a:solidFill>
                <a:schemeClr val="tx1"/>
              </a:solidFill>
            </a:endParaRPr>
          </a:p>
        </p:txBody>
      </p:sp>
      <p:sp>
        <p:nvSpPr>
          <p:cNvPr id="10" name="TextBox 9">
            <a:extLst>
              <a:ext uri="{FF2B5EF4-FFF2-40B4-BE49-F238E27FC236}">
                <a16:creationId xmlns:a16="http://schemas.microsoft.com/office/drawing/2014/main" id="{2F912FC3-AD35-9062-D5B6-265FD74F7F8F}"/>
              </a:ext>
            </a:extLst>
          </p:cNvPr>
          <p:cNvSpPr txBox="1"/>
          <p:nvPr/>
        </p:nvSpPr>
        <p:spPr>
          <a:xfrm>
            <a:off x="6561595" y="4439186"/>
            <a:ext cx="675320" cy="738664"/>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br>
              <a:rPr lang="en-NZ" sz="700" dirty="0">
                <a:solidFill>
                  <a:srgbClr val="144B58"/>
                </a:solidFill>
                <a:latin typeface="Georgia"/>
                <a:ea typeface="HGMaruGothicMPRO" panose="020B0400000000000000" pitchFamily="34" charset="-128"/>
                <a:cs typeface="Georgia"/>
                <a:sym typeface="Georgia"/>
              </a:rPr>
            </a:br>
            <a:r>
              <a:rPr lang="en-NZ" sz="700" dirty="0">
                <a:solidFill>
                  <a:srgbClr val="144B58"/>
                </a:solidFill>
                <a:latin typeface="Georgia"/>
                <a:ea typeface="HGMaruGothicMPRO" panose="020B0400000000000000" pitchFamily="34" charset="-128"/>
                <a:cs typeface="Georgia"/>
                <a:sym typeface="Georgia"/>
              </a:rPr>
              <a:t>2. Courageous leadership </a:t>
            </a:r>
          </a:p>
          <a:p>
            <a:endParaRPr lang="en-NZ" dirty="0">
              <a:solidFill>
                <a:schemeClr val="tx1"/>
              </a:solidFill>
            </a:endParaRPr>
          </a:p>
        </p:txBody>
      </p:sp>
      <p:sp>
        <p:nvSpPr>
          <p:cNvPr id="11" name="TextBox 10">
            <a:extLst>
              <a:ext uri="{FF2B5EF4-FFF2-40B4-BE49-F238E27FC236}">
                <a16:creationId xmlns:a16="http://schemas.microsoft.com/office/drawing/2014/main" id="{2A3C01D7-6B69-600C-C8C4-107B2E12AFE9}"/>
              </a:ext>
            </a:extLst>
          </p:cNvPr>
          <p:cNvSpPr txBox="1"/>
          <p:nvPr/>
        </p:nvSpPr>
        <p:spPr>
          <a:xfrm>
            <a:off x="7412128" y="4562209"/>
            <a:ext cx="675320" cy="630942"/>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r>
              <a:rPr lang="en-NZ" sz="700" dirty="0">
                <a:solidFill>
                  <a:srgbClr val="144B58"/>
                </a:solidFill>
                <a:latin typeface="Georgia"/>
                <a:ea typeface="HGMaruGothicMPRO" panose="020B0400000000000000" pitchFamily="34" charset="-128"/>
                <a:cs typeface="Georgia"/>
                <a:sym typeface="Georgia"/>
              </a:rPr>
              <a:t>3. Advancing knowledge</a:t>
            </a:r>
          </a:p>
          <a:p>
            <a:endParaRPr lang="en-NZ" dirty="0">
              <a:solidFill>
                <a:schemeClr val="tx1"/>
              </a:solidFill>
            </a:endParaRPr>
          </a:p>
        </p:txBody>
      </p:sp>
      <p:sp>
        <p:nvSpPr>
          <p:cNvPr id="12" name="TextBox 11">
            <a:extLst>
              <a:ext uri="{FF2B5EF4-FFF2-40B4-BE49-F238E27FC236}">
                <a16:creationId xmlns:a16="http://schemas.microsoft.com/office/drawing/2014/main" id="{6CAA0B5F-C5CE-5E78-E6C1-4E467B0E666F}"/>
              </a:ext>
            </a:extLst>
          </p:cNvPr>
          <p:cNvSpPr txBox="1"/>
          <p:nvPr/>
        </p:nvSpPr>
        <p:spPr>
          <a:xfrm>
            <a:off x="8247396" y="4653248"/>
            <a:ext cx="675320" cy="523220"/>
          </a:xfrm>
          <a:prstGeom prst="rect">
            <a:avLst/>
          </a:prstGeom>
          <a:noFill/>
        </p:spPr>
        <p:txBody>
          <a:bodyPr wrap="square" rtlCol="0">
            <a:spAutoFit/>
          </a:bodyPr>
          <a:lstStyle/>
          <a:p>
            <a:pPr marL="0" marR="0" lvl="0" indent="0" algn="ctr" rtl="0">
              <a:spcBef>
                <a:spcPts val="0"/>
              </a:spcBef>
              <a:spcAft>
                <a:spcPts val="0"/>
              </a:spcAft>
              <a:buNone/>
            </a:pPr>
            <a:r>
              <a:rPr lang="en-NZ" sz="700" dirty="0">
                <a:solidFill>
                  <a:srgbClr val="144B58"/>
                </a:solidFill>
                <a:latin typeface="Georgia"/>
                <a:ea typeface="HGMaruGothicMPRO" panose="020B0400000000000000" pitchFamily="34" charset="-128"/>
                <a:cs typeface="Georgia"/>
                <a:sym typeface="Georgia"/>
              </a:rPr>
              <a:t>4. Directed investment</a:t>
            </a:r>
            <a:endParaRPr lang="en-NZ" sz="700" i="1" dirty="0">
              <a:solidFill>
                <a:srgbClr val="144B58"/>
              </a:solidFill>
              <a:latin typeface="Georgia"/>
              <a:ea typeface="HGMaruGothicMPRO" panose="020B0400000000000000" pitchFamily="34" charset="-128"/>
              <a:cs typeface="Georgia"/>
              <a:sym typeface="Georgia"/>
            </a:endParaRPr>
          </a:p>
          <a:p>
            <a:endParaRPr lang="en-NZ"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cxnSp>
        <p:nvCxnSpPr>
          <p:cNvPr id="606" name="Google Shape;606;p42"/>
          <p:cNvCxnSpPr/>
          <p:nvPr/>
        </p:nvCxnSpPr>
        <p:spPr>
          <a:xfrm>
            <a:off x="15700" y="4759275"/>
            <a:ext cx="9051900" cy="0"/>
          </a:xfrm>
          <a:prstGeom prst="straightConnector1">
            <a:avLst/>
          </a:prstGeom>
          <a:noFill/>
          <a:ln w="9525" cap="flat" cmpd="sng">
            <a:solidFill>
              <a:srgbClr val="579771"/>
            </a:solidFill>
            <a:prstDash val="solid"/>
            <a:round/>
            <a:headEnd type="none" w="med" len="med"/>
            <a:tailEnd type="none" w="med" len="med"/>
          </a:ln>
        </p:spPr>
      </p:cxnSp>
      <p:grpSp>
        <p:nvGrpSpPr>
          <p:cNvPr id="607" name="Google Shape;607;p42"/>
          <p:cNvGrpSpPr/>
          <p:nvPr/>
        </p:nvGrpSpPr>
        <p:grpSpPr>
          <a:xfrm>
            <a:off x="4908590" y="4498044"/>
            <a:ext cx="590918" cy="579216"/>
            <a:chOff x="724100" y="1724650"/>
            <a:chExt cx="1000200" cy="1000200"/>
          </a:xfrm>
        </p:grpSpPr>
        <p:sp>
          <p:nvSpPr>
            <p:cNvPr id="608" name="Google Shape;608;p42"/>
            <p:cNvSpPr/>
            <p:nvPr/>
          </p:nvSpPr>
          <p:spPr>
            <a:xfrm>
              <a:off x="724100" y="172465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09" name="Google Shape;609;p42"/>
            <p:cNvSpPr/>
            <p:nvPr/>
          </p:nvSpPr>
          <p:spPr>
            <a:xfrm>
              <a:off x="766950"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sz="700" dirty="0">
                <a:solidFill>
                  <a:srgbClr val="345A43"/>
                </a:solidFill>
                <a:latin typeface="Georgia"/>
                <a:ea typeface="Georgia"/>
                <a:cs typeface="Georgia"/>
                <a:sym typeface="Georgia"/>
              </a:endParaRPr>
            </a:p>
          </p:txBody>
        </p:sp>
      </p:grpSp>
      <p:grpSp>
        <p:nvGrpSpPr>
          <p:cNvPr id="610" name="Google Shape;610;p42"/>
          <p:cNvGrpSpPr/>
          <p:nvPr/>
        </p:nvGrpSpPr>
        <p:grpSpPr>
          <a:xfrm>
            <a:off x="5756969" y="4498044"/>
            <a:ext cx="590918" cy="579216"/>
            <a:chOff x="2274025" y="1725600"/>
            <a:chExt cx="1000200" cy="1000200"/>
          </a:xfrm>
        </p:grpSpPr>
        <p:sp>
          <p:nvSpPr>
            <p:cNvPr id="611" name="Google Shape;611;p42"/>
            <p:cNvSpPr/>
            <p:nvPr/>
          </p:nvSpPr>
          <p:spPr>
            <a:xfrm>
              <a:off x="2274025"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12" name="Google Shape;612;p42"/>
            <p:cNvSpPr/>
            <p:nvPr/>
          </p:nvSpPr>
          <p:spPr>
            <a:xfrm>
              <a:off x="2325449" y="1771650"/>
              <a:ext cx="908100" cy="908100"/>
            </a:xfrm>
            <a:prstGeom prst="ellipse">
              <a:avLst/>
            </a:prstGeom>
            <a:solidFill>
              <a:srgbClr val="345A43"/>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sz="700" dirty="0">
                <a:solidFill>
                  <a:schemeClr val="lt1"/>
                </a:solidFill>
                <a:latin typeface="Georgia"/>
                <a:ea typeface="Georgia"/>
                <a:cs typeface="Georgia"/>
                <a:sym typeface="Georgia"/>
              </a:endParaRPr>
            </a:p>
          </p:txBody>
        </p:sp>
      </p:grpSp>
      <p:grpSp>
        <p:nvGrpSpPr>
          <p:cNvPr id="613" name="Google Shape;613;p42"/>
          <p:cNvGrpSpPr/>
          <p:nvPr/>
        </p:nvGrpSpPr>
        <p:grpSpPr>
          <a:xfrm>
            <a:off x="7451379" y="4498044"/>
            <a:ext cx="590918" cy="579216"/>
            <a:chOff x="6006750" y="1725600"/>
            <a:chExt cx="1000200" cy="1000200"/>
          </a:xfrm>
        </p:grpSpPr>
        <p:sp>
          <p:nvSpPr>
            <p:cNvPr id="614" name="Google Shape;614;p42"/>
            <p:cNvSpPr/>
            <p:nvPr/>
          </p:nvSpPr>
          <p:spPr>
            <a:xfrm>
              <a:off x="600675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15" name="Google Shape;615;p42"/>
            <p:cNvSpPr/>
            <p:nvPr/>
          </p:nvSpPr>
          <p:spPr>
            <a:xfrm>
              <a:off x="605278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dirty="0">
                <a:solidFill>
                  <a:srgbClr val="144B58"/>
                </a:solidFill>
                <a:latin typeface="Georgia"/>
                <a:ea typeface="Georgia"/>
                <a:cs typeface="Georgia"/>
                <a:sym typeface="Georgia"/>
              </a:endParaRPr>
            </a:p>
            <a:p>
              <a:pPr marL="0" marR="0" lvl="0" indent="0" algn="ctr" rtl="0">
                <a:spcBef>
                  <a:spcPts val="0"/>
                </a:spcBef>
                <a:spcAft>
                  <a:spcPts val="0"/>
                </a:spcAft>
                <a:buNone/>
              </a:pPr>
              <a:endParaRPr sz="700" dirty="0">
                <a:solidFill>
                  <a:srgbClr val="144B58"/>
                </a:solidFill>
                <a:latin typeface="Georgia"/>
                <a:ea typeface="Georgia"/>
                <a:cs typeface="Georgia"/>
                <a:sym typeface="Georgia"/>
              </a:endParaRPr>
            </a:p>
          </p:txBody>
        </p:sp>
      </p:grpSp>
      <p:grpSp>
        <p:nvGrpSpPr>
          <p:cNvPr id="616" name="Google Shape;616;p42"/>
          <p:cNvGrpSpPr/>
          <p:nvPr/>
        </p:nvGrpSpPr>
        <p:grpSpPr>
          <a:xfrm>
            <a:off x="8298990" y="4498044"/>
            <a:ext cx="590918" cy="579216"/>
            <a:chOff x="7367750" y="1725600"/>
            <a:chExt cx="1000200" cy="1000200"/>
          </a:xfrm>
        </p:grpSpPr>
        <p:sp>
          <p:nvSpPr>
            <p:cNvPr id="617" name="Google Shape;617;p42"/>
            <p:cNvSpPr/>
            <p:nvPr/>
          </p:nvSpPr>
          <p:spPr>
            <a:xfrm>
              <a:off x="7367750" y="1725600"/>
              <a:ext cx="1000200" cy="1000200"/>
            </a:xfrm>
            <a:prstGeom prst="ellipse">
              <a:avLst/>
            </a:prstGeom>
            <a:solidFill>
              <a:schemeClr val="lt1"/>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18" name="Google Shape;618;p42"/>
            <p:cNvSpPr/>
            <p:nvPr/>
          </p:nvSpPr>
          <p:spPr>
            <a:xfrm>
              <a:off x="7417950"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i="1" dirty="0">
                <a:solidFill>
                  <a:srgbClr val="144B58"/>
                </a:solidFill>
                <a:latin typeface="Georgia"/>
                <a:ea typeface="Georgia"/>
                <a:cs typeface="Georgia"/>
                <a:sym typeface="Georgia"/>
              </a:endParaRPr>
            </a:p>
          </p:txBody>
        </p:sp>
      </p:grpSp>
      <p:grpSp>
        <p:nvGrpSpPr>
          <p:cNvPr id="619" name="Google Shape;619;p42"/>
          <p:cNvGrpSpPr/>
          <p:nvPr/>
        </p:nvGrpSpPr>
        <p:grpSpPr>
          <a:xfrm>
            <a:off x="6603803" y="4498044"/>
            <a:ext cx="590918" cy="579216"/>
            <a:chOff x="3571800" y="1725600"/>
            <a:chExt cx="1000200" cy="1000200"/>
          </a:xfrm>
        </p:grpSpPr>
        <p:sp>
          <p:nvSpPr>
            <p:cNvPr id="620" name="Google Shape;620;p42"/>
            <p:cNvSpPr/>
            <p:nvPr/>
          </p:nvSpPr>
          <p:spPr>
            <a:xfrm>
              <a:off x="357180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21" name="Google Shape;621;p42"/>
            <p:cNvSpPr/>
            <p:nvPr/>
          </p:nvSpPr>
          <p:spPr>
            <a:xfrm>
              <a:off x="361783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dirty="0">
                <a:solidFill>
                  <a:srgbClr val="144B58"/>
                </a:solidFill>
                <a:latin typeface="Georgia"/>
                <a:ea typeface="Georgia"/>
                <a:cs typeface="Georgia"/>
                <a:sym typeface="Georgia"/>
              </a:endParaRPr>
            </a:p>
          </p:txBody>
        </p:sp>
      </p:grpSp>
      <p:sp>
        <p:nvSpPr>
          <p:cNvPr id="622" name="Google Shape;622;p42"/>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Georgia"/>
                <a:ea typeface="Georgia"/>
                <a:cs typeface="Georgia"/>
                <a:sym typeface="Georgia"/>
              </a:rPr>
              <a:t>2. Decision making that prioritises nature and biodiversity</a:t>
            </a:r>
            <a:endParaRPr sz="1900">
              <a:solidFill>
                <a:schemeClr val="dk1"/>
              </a:solidFill>
              <a:latin typeface="Georgia"/>
              <a:ea typeface="Georgia"/>
              <a:cs typeface="Georgia"/>
              <a:sym typeface="Georgia"/>
            </a:endParaRPr>
          </a:p>
        </p:txBody>
      </p:sp>
      <p:graphicFrame>
        <p:nvGraphicFramePr>
          <p:cNvPr id="623" name="Google Shape;623;p42"/>
          <p:cNvGraphicFramePr/>
          <p:nvPr/>
        </p:nvGraphicFramePr>
        <p:xfrm>
          <a:off x="667538" y="1232739"/>
          <a:ext cx="7808900" cy="2678025"/>
        </p:xfrm>
        <a:graphic>
          <a:graphicData uri="http://schemas.openxmlformats.org/drawingml/2006/table">
            <a:tbl>
              <a:tblPr>
                <a:noFill/>
                <a:tableStyleId>{69A9AD6F-F232-454A-84FF-8CDB4956B5D8}</a:tableStyleId>
              </a:tblPr>
              <a:tblGrid>
                <a:gridCol w="1302075">
                  <a:extLst>
                    <a:ext uri="{9D8B030D-6E8A-4147-A177-3AD203B41FA5}">
                      <a16:colId xmlns:a16="http://schemas.microsoft.com/office/drawing/2014/main" val="20000"/>
                    </a:ext>
                  </a:extLst>
                </a:gridCol>
                <a:gridCol w="4388175">
                  <a:extLst>
                    <a:ext uri="{9D8B030D-6E8A-4147-A177-3AD203B41FA5}">
                      <a16:colId xmlns:a16="http://schemas.microsoft.com/office/drawing/2014/main" val="20001"/>
                    </a:ext>
                  </a:extLst>
                </a:gridCol>
                <a:gridCol w="2118650">
                  <a:extLst>
                    <a:ext uri="{9D8B030D-6E8A-4147-A177-3AD203B41FA5}">
                      <a16:colId xmlns:a16="http://schemas.microsoft.com/office/drawing/2014/main" val="20002"/>
                    </a:ext>
                  </a:extLst>
                </a:gridCol>
              </a:tblGrid>
              <a:tr h="574925">
                <a:tc>
                  <a:txBody>
                    <a:bodyPr/>
                    <a:lstStyle/>
                    <a:p>
                      <a:pPr marL="0" lvl="0" indent="0" algn="ctr" rtl="0">
                        <a:spcBef>
                          <a:spcPts val="0"/>
                        </a:spcBef>
                        <a:spcAft>
                          <a:spcPts val="0"/>
                        </a:spcAft>
                        <a:buNone/>
                      </a:pPr>
                      <a:r>
                        <a:rPr lang="en" b="1">
                          <a:solidFill>
                            <a:srgbClr val="FFFFFF"/>
                          </a:solidFill>
                        </a:rPr>
                        <a:t>Objective</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tc>
                  <a:txBody>
                    <a:bodyPr/>
                    <a:lstStyle/>
                    <a:p>
                      <a:pPr marL="0" lvl="0" indent="0" algn="ctr" rtl="0">
                        <a:spcBef>
                          <a:spcPts val="0"/>
                        </a:spcBef>
                        <a:spcAft>
                          <a:spcPts val="0"/>
                        </a:spcAft>
                        <a:buNone/>
                      </a:pPr>
                      <a:r>
                        <a:rPr lang="en" b="1">
                          <a:solidFill>
                            <a:srgbClr val="FFFFFF"/>
                          </a:solidFill>
                        </a:rPr>
                        <a:t>Actions</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tc>
                  <a:txBody>
                    <a:bodyPr/>
                    <a:lstStyle/>
                    <a:p>
                      <a:pPr marL="0" lvl="0" indent="0" algn="ctr" rtl="0">
                        <a:spcBef>
                          <a:spcPts val="0"/>
                        </a:spcBef>
                        <a:spcAft>
                          <a:spcPts val="0"/>
                        </a:spcAft>
                        <a:buNone/>
                      </a:pPr>
                      <a:r>
                        <a:rPr lang="en" b="1">
                          <a:solidFill>
                            <a:srgbClr val="FFFFFF"/>
                          </a:solidFill>
                        </a:rPr>
                        <a:t>Impact</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extLst>
                  <a:ext uri="{0D108BD9-81ED-4DB2-BD59-A6C34878D82A}">
                    <a16:rowId xmlns:a16="http://schemas.microsoft.com/office/drawing/2014/main" val="10000"/>
                  </a:ext>
                </a:extLst>
              </a:tr>
              <a:tr h="2103100">
                <a:tc>
                  <a:txBody>
                    <a:bodyPr/>
                    <a:lstStyle/>
                    <a:p>
                      <a:pPr marL="0" lvl="0" indent="0" algn="l" rtl="0">
                        <a:spcBef>
                          <a:spcPts val="0"/>
                        </a:spcBef>
                        <a:spcAft>
                          <a:spcPts val="0"/>
                        </a:spcAft>
                        <a:buClr>
                          <a:schemeClr val="dk1"/>
                        </a:buClr>
                        <a:buFont typeface="Arial"/>
                        <a:buNone/>
                      </a:pPr>
                      <a:r>
                        <a:rPr lang="en">
                          <a:solidFill>
                            <a:schemeClr val="dk1"/>
                          </a:solidFill>
                        </a:rPr>
                        <a:t>Prioritise nature and biodiversity in decision making</a:t>
                      </a:r>
                      <a:endParaRPr>
                        <a:solidFill>
                          <a:srgbClr val="000000"/>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AFD1BD"/>
                    </a:solidFill>
                  </a:tcPr>
                </a:tc>
                <a:tc>
                  <a:txBody>
                    <a:bodyPr/>
                    <a:lstStyle/>
                    <a:p>
                      <a:pPr marL="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Char char="●"/>
                      </a:pPr>
                      <a:r>
                        <a:rPr lang="en"/>
                        <a:t>Gather data</a:t>
                      </a:r>
                      <a:endParaRPr/>
                    </a:p>
                    <a:p>
                      <a:pPr marL="457200" lvl="0" indent="0" algn="l" rtl="0">
                        <a:spcBef>
                          <a:spcPts val="0"/>
                        </a:spcBef>
                        <a:spcAft>
                          <a:spcPts val="0"/>
                        </a:spcAft>
                        <a:buNone/>
                      </a:pPr>
                      <a:endParaRPr/>
                    </a:p>
                    <a:p>
                      <a:pPr marL="457200" lvl="0" indent="-317500" algn="l" rtl="0">
                        <a:spcBef>
                          <a:spcPts val="0"/>
                        </a:spcBef>
                        <a:spcAft>
                          <a:spcPts val="0"/>
                        </a:spcAft>
                        <a:buClr>
                          <a:srgbClr val="000000"/>
                        </a:buClr>
                        <a:buSzPts val="1400"/>
                        <a:buChar char="●"/>
                      </a:pPr>
                      <a:r>
                        <a:rPr lang="en"/>
                        <a:t>Agree indicators to measure, track and report progress</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a:t>Data leveraged to impact nature and biodiversity in climate change adaptation</a:t>
                      </a:r>
                      <a:endParaRPr>
                        <a:solidFill>
                          <a:srgbClr val="000000"/>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grpSp>
        <p:nvGrpSpPr>
          <p:cNvPr id="624" name="Google Shape;624;p42"/>
          <p:cNvGrpSpPr/>
          <p:nvPr/>
        </p:nvGrpSpPr>
        <p:grpSpPr>
          <a:xfrm>
            <a:off x="85413" y="4799559"/>
            <a:ext cx="1130333" cy="263337"/>
            <a:chOff x="174975" y="6271572"/>
            <a:chExt cx="2078200" cy="484254"/>
          </a:xfrm>
        </p:grpSpPr>
        <p:pic>
          <p:nvPicPr>
            <p:cNvPr id="625" name="Google Shape;625;p42"/>
            <p:cNvPicPr preferRelativeResize="0"/>
            <p:nvPr/>
          </p:nvPicPr>
          <p:blipFill>
            <a:blip r:embed="rId3">
              <a:alphaModFix/>
            </a:blip>
            <a:stretch>
              <a:fillRect/>
            </a:stretch>
          </p:blipFill>
          <p:spPr>
            <a:xfrm>
              <a:off x="174975" y="6271572"/>
              <a:ext cx="638925" cy="484254"/>
            </a:xfrm>
            <a:prstGeom prst="rect">
              <a:avLst/>
            </a:prstGeom>
            <a:noFill/>
            <a:ln>
              <a:noFill/>
            </a:ln>
          </p:spPr>
        </p:pic>
        <p:pic>
          <p:nvPicPr>
            <p:cNvPr id="626" name="Google Shape;626;p42"/>
            <p:cNvPicPr preferRelativeResize="0"/>
            <p:nvPr/>
          </p:nvPicPr>
          <p:blipFill rotWithShape="1">
            <a:blip r:embed="rId4">
              <a:alphaModFix/>
            </a:blip>
            <a:srcRect r="26959"/>
            <a:stretch/>
          </p:blipFill>
          <p:spPr>
            <a:xfrm>
              <a:off x="1011550" y="6271575"/>
              <a:ext cx="1241626" cy="429126"/>
            </a:xfrm>
            <a:prstGeom prst="rect">
              <a:avLst/>
            </a:prstGeom>
            <a:noFill/>
            <a:ln>
              <a:noFill/>
            </a:ln>
          </p:spPr>
        </p:pic>
      </p:grpSp>
      <p:cxnSp>
        <p:nvCxnSpPr>
          <p:cNvPr id="627" name="Google Shape;627;p42"/>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2" name="TextBox 1">
            <a:extLst>
              <a:ext uri="{FF2B5EF4-FFF2-40B4-BE49-F238E27FC236}">
                <a16:creationId xmlns:a16="http://schemas.microsoft.com/office/drawing/2014/main" id="{3C268962-140C-7C1A-E282-E0BE766CF22A}"/>
              </a:ext>
            </a:extLst>
          </p:cNvPr>
          <p:cNvSpPr txBox="1"/>
          <p:nvPr/>
        </p:nvSpPr>
        <p:spPr>
          <a:xfrm>
            <a:off x="4871449" y="4600769"/>
            <a:ext cx="675320" cy="630942"/>
          </a:xfrm>
          <a:prstGeom prst="rect">
            <a:avLst/>
          </a:prstGeom>
          <a:noFill/>
        </p:spPr>
        <p:txBody>
          <a:bodyPr wrap="square" rtlCol="0">
            <a:spAutoFit/>
          </a:bodyPr>
          <a:lstStyle/>
          <a:p>
            <a:pPr algn="ctr"/>
            <a:r>
              <a:rPr lang="en-NZ" sz="700" b="1" dirty="0">
                <a:solidFill>
                  <a:schemeClr val="tx1"/>
                </a:solidFill>
                <a:latin typeface="Georgia"/>
                <a:ea typeface="HGMaruGothicMPRO" panose="020B0400000000000000" pitchFamily="34" charset="-128"/>
                <a:cs typeface="Georgia"/>
                <a:sym typeface="Georgia"/>
              </a:rPr>
              <a:t>0. </a:t>
            </a:r>
            <a:r>
              <a:rPr lang="en-NZ" sz="700" dirty="0">
                <a:solidFill>
                  <a:schemeClr val="tx1"/>
                </a:solidFill>
                <a:latin typeface="Georgia"/>
                <a:ea typeface="HGMaruGothicMPRO" panose="020B0400000000000000" pitchFamily="34" charset="-128"/>
                <a:cs typeface="Georgia"/>
                <a:sym typeface="Georgia"/>
              </a:rPr>
              <a:t>Prioritised action </a:t>
            </a:r>
          </a:p>
          <a:p>
            <a:endParaRPr lang="en-NZ" dirty="0"/>
          </a:p>
        </p:txBody>
      </p:sp>
      <p:sp>
        <p:nvSpPr>
          <p:cNvPr id="3" name="TextBox 2">
            <a:extLst>
              <a:ext uri="{FF2B5EF4-FFF2-40B4-BE49-F238E27FC236}">
                <a16:creationId xmlns:a16="http://schemas.microsoft.com/office/drawing/2014/main" id="{C35B81B7-48A7-E561-8C0A-AE1C8D6AEC14}"/>
              </a:ext>
            </a:extLst>
          </p:cNvPr>
          <p:cNvSpPr txBox="1"/>
          <p:nvPr/>
        </p:nvSpPr>
        <p:spPr>
          <a:xfrm>
            <a:off x="5726327" y="4654630"/>
            <a:ext cx="675320" cy="523220"/>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r>
              <a:rPr lang="en-NZ" sz="700" dirty="0">
                <a:solidFill>
                  <a:schemeClr val="bg1"/>
                </a:solidFill>
                <a:latin typeface="Georgia"/>
                <a:ea typeface="HGMaruGothicMPRO" panose="020B0400000000000000" pitchFamily="34" charset="-128"/>
                <a:cs typeface="Georgia"/>
                <a:sym typeface="Georgia"/>
              </a:rPr>
              <a:t>1. Decision making </a:t>
            </a:r>
          </a:p>
          <a:p>
            <a:endParaRPr lang="en-NZ" dirty="0">
              <a:solidFill>
                <a:schemeClr val="tx1"/>
              </a:solidFill>
            </a:endParaRPr>
          </a:p>
        </p:txBody>
      </p:sp>
      <p:sp>
        <p:nvSpPr>
          <p:cNvPr id="4" name="TextBox 3">
            <a:extLst>
              <a:ext uri="{FF2B5EF4-FFF2-40B4-BE49-F238E27FC236}">
                <a16:creationId xmlns:a16="http://schemas.microsoft.com/office/drawing/2014/main" id="{7548FD9B-C173-4C38-B519-74A074162845}"/>
              </a:ext>
            </a:extLst>
          </p:cNvPr>
          <p:cNvSpPr txBox="1"/>
          <p:nvPr/>
        </p:nvSpPr>
        <p:spPr>
          <a:xfrm>
            <a:off x="6561595" y="4439186"/>
            <a:ext cx="675320" cy="738664"/>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br>
              <a:rPr lang="en-NZ" sz="700" dirty="0">
                <a:solidFill>
                  <a:srgbClr val="144B58"/>
                </a:solidFill>
                <a:latin typeface="Georgia"/>
                <a:ea typeface="HGMaruGothicMPRO" panose="020B0400000000000000" pitchFamily="34" charset="-128"/>
                <a:cs typeface="Georgia"/>
                <a:sym typeface="Georgia"/>
              </a:rPr>
            </a:br>
            <a:r>
              <a:rPr lang="en-NZ" sz="700" dirty="0">
                <a:solidFill>
                  <a:srgbClr val="144B58"/>
                </a:solidFill>
                <a:latin typeface="Georgia"/>
                <a:ea typeface="HGMaruGothicMPRO" panose="020B0400000000000000" pitchFamily="34" charset="-128"/>
                <a:cs typeface="Georgia"/>
                <a:sym typeface="Georgia"/>
              </a:rPr>
              <a:t>2. Courageous leadership </a:t>
            </a:r>
          </a:p>
          <a:p>
            <a:endParaRPr lang="en-NZ" dirty="0">
              <a:solidFill>
                <a:schemeClr val="tx1"/>
              </a:solidFill>
            </a:endParaRPr>
          </a:p>
        </p:txBody>
      </p:sp>
      <p:sp>
        <p:nvSpPr>
          <p:cNvPr id="5" name="TextBox 4">
            <a:extLst>
              <a:ext uri="{FF2B5EF4-FFF2-40B4-BE49-F238E27FC236}">
                <a16:creationId xmlns:a16="http://schemas.microsoft.com/office/drawing/2014/main" id="{95979407-FB46-BFB3-DF3D-74FFA89D004D}"/>
              </a:ext>
            </a:extLst>
          </p:cNvPr>
          <p:cNvSpPr txBox="1"/>
          <p:nvPr/>
        </p:nvSpPr>
        <p:spPr>
          <a:xfrm>
            <a:off x="7412128" y="4562209"/>
            <a:ext cx="675320" cy="630942"/>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r>
              <a:rPr lang="en-NZ" sz="700" dirty="0">
                <a:solidFill>
                  <a:srgbClr val="144B58"/>
                </a:solidFill>
                <a:latin typeface="Georgia"/>
                <a:ea typeface="HGMaruGothicMPRO" panose="020B0400000000000000" pitchFamily="34" charset="-128"/>
                <a:cs typeface="Georgia"/>
                <a:sym typeface="Georgia"/>
              </a:rPr>
              <a:t>3. Advancing knowledge</a:t>
            </a:r>
          </a:p>
          <a:p>
            <a:endParaRPr lang="en-NZ" dirty="0">
              <a:solidFill>
                <a:schemeClr val="tx1"/>
              </a:solidFill>
            </a:endParaRPr>
          </a:p>
        </p:txBody>
      </p:sp>
      <p:sp>
        <p:nvSpPr>
          <p:cNvPr id="6" name="TextBox 5">
            <a:extLst>
              <a:ext uri="{FF2B5EF4-FFF2-40B4-BE49-F238E27FC236}">
                <a16:creationId xmlns:a16="http://schemas.microsoft.com/office/drawing/2014/main" id="{595B0570-758A-60FA-747D-BBD4DAC33AD4}"/>
              </a:ext>
            </a:extLst>
          </p:cNvPr>
          <p:cNvSpPr txBox="1"/>
          <p:nvPr/>
        </p:nvSpPr>
        <p:spPr>
          <a:xfrm>
            <a:off x="8247396" y="4653248"/>
            <a:ext cx="675320" cy="523220"/>
          </a:xfrm>
          <a:prstGeom prst="rect">
            <a:avLst/>
          </a:prstGeom>
          <a:noFill/>
        </p:spPr>
        <p:txBody>
          <a:bodyPr wrap="square" rtlCol="0">
            <a:spAutoFit/>
          </a:bodyPr>
          <a:lstStyle/>
          <a:p>
            <a:pPr marL="0" marR="0" lvl="0" indent="0" algn="ctr" rtl="0">
              <a:spcBef>
                <a:spcPts val="0"/>
              </a:spcBef>
              <a:spcAft>
                <a:spcPts val="0"/>
              </a:spcAft>
              <a:buNone/>
            </a:pPr>
            <a:r>
              <a:rPr lang="en-NZ" sz="700" dirty="0">
                <a:solidFill>
                  <a:srgbClr val="144B58"/>
                </a:solidFill>
                <a:latin typeface="Georgia"/>
                <a:ea typeface="HGMaruGothicMPRO" panose="020B0400000000000000" pitchFamily="34" charset="-128"/>
                <a:cs typeface="Georgia"/>
                <a:sym typeface="Georgia"/>
              </a:rPr>
              <a:t>4. Directed investment</a:t>
            </a:r>
            <a:endParaRPr lang="en-NZ" sz="700" i="1" dirty="0">
              <a:solidFill>
                <a:srgbClr val="144B58"/>
              </a:solidFill>
              <a:latin typeface="Georgia"/>
              <a:ea typeface="HGMaruGothicMPRO" panose="020B0400000000000000" pitchFamily="34" charset="-128"/>
              <a:cs typeface="Georgia"/>
              <a:sym typeface="Georgia"/>
            </a:endParaRPr>
          </a:p>
          <a:p>
            <a:endParaRPr lang="en-NZ"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36183" y="1"/>
            <a:ext cx="7607817" cy="5143211"/>
          </a:xfrm>
          <a:custGeom>
            <a:avLst/>
            <a:gdLst/>
            <a:ahLst/>
            <a:cxnLst/>
            <a:rect l="l" t="t" r="r" b="b"/>
            <a:pathLst>
              <a:path w="16727805" h="11308715">
                <a:moveTo>
                  <a:pt x="16727239" y="0"/>
                </a:moveTo>
                <a:lnTo>
                  <a:pt x="0" y="0"/>
                </a:lnTo>
                <a:lnTo>
                  <a:pt x="0" y="11308556"/>
                </a:lnTo>
                <a:lnTo>
                  <a:pt x="16727239" y="11308556"/>
                </a:lnTo>
                <a:lnTo>
                  <a:pt x="16727239" y="0"/>
                </a:lnTo>
                <a:close/>
              </a:path>
            </a:pathLst>
          </a:custGeom>
          <a:solidFill>
            <a:srgbClr val="7EA03F"/>
          </a:solidFill>
        </p:spPr>
        <p:txBody>
          <a:bodyPr wrap="square" lIns="0" tIns="0" rIns="0" bIns="0" rtlCol="0"/>
          <a:lstStyle/>
          <a:p>
            <a:endParaRPr sz="819"/>
          </a:p>
        </p:txBody>
      </p:sp>
      <p:pic>
        <p:nvPicPr>
          <p:cNvPr id="3" name="object 3"/>
          <p:cNvPicPr/>
          <p:nvPr/>
        </p:nvPicPr>
        <p:blipFill>
          <a:blip r:embed="rId3" cstate="print"/>
          <a:stretch>
            <a:fillRect/>
          </a:stretch>
        </p:blipFill>
        <p:spPr>
          <a:xfrm>
            <a:off x="3153033" y="351034"/>
            <a:ext cx="4373863" cy="4386107"/>
          </a:xfrm>
          <a:prstGeom prst="rect">
            <a:avLst/>
          </a:prstGeom>
        </p:spPr>
      </p:pic>
      <p:pic>
        <p:nvPicPr>
          <p:cNvPr id="4" name="object 4"/>
          <p:cNvPicPr/>
          <p:nvPr/>
        </p:nvPicPr>
        <p:blipFill>
          <a:blip r:embed="rId4" cstate="print"/>
          <a:stretch>
            <a:fillRect/>
          </a:stretch>
        </p:blipFill>
        <p:spPr>
          <a:xfrm>
            <a:off x="505034" y="351034"/>
            <a:ext cx="586527" cy="1347002"/>
          </a:xfrm>
          <a:prstGeom prst="rect">
            <a:avLst/>
          </a:prstGeom>
        </p:spPr>
      </p:pic>
      <p:sp>
        <p:nvSpPr>
          <p:cNvPr id="5" name="object 5"/>
          <p:cNvSpPr txBox="1"/>
          <p:nvPr/>
        </p:nvSpPr>
        <p:spPr>
          <a:xfrm>
            <a:off x="625173" y="1698036"/>
            <a:ext cx="346249" cy="2841236"/>
          </a:xfrm>
          <a:prstGeom prst="rect">
            <a:avLst/>
          </a:prstGeom>
        </p:spPr>
        <p:txBody>
          <a:bodyPr vert="vert270" wrap="square" lIns="0" tIns="50540" rIns="0" bIns="0" rtlCol="0">
            <a:spAutoFit/>
          </a:bodyPr>
          <a:lstStyle/>
          <a:p>
            <a:pPr marL="5776">
              <a:lnSpc>
                <a:spcPts val="2702"/>
              </a:lnSpc>
              <a:spcBef>
                <a:spcPts val="398"/>
              </a:spcBef>
            </a:pPr>
            <a:r>
              <a:rPr sz="2252" b="1" spc="23" dirty="0">
                <a:solidFill>
                  <a:srgbClr val="3D6C1F"/>
                </a:solidFill>
                <a:latin typeface="Chronicle Display Bold"/>
                <a:cs typeface="Chronicle Display Bold"/>
              </a:rPr>
              <a:t>The</a:t>
            </a:r>
            <a:r>
              <a:rPr sz="2252" b="1" spc="-86" dirty="0">
                <a:solidFill>
                  <a:srgbClr val="3D6C1F"/>
                </a:solidFill>
                <a:latin typeface="Chronicle Display Bold"/>
                <a:cs typeface="Chronicle Display Bold"/>
              </a:rPr>
              <a:t> </a:t>
            </a:r>
            <a:r>
              <a:rPr sz="2252" b="1" spc="-9" dirty="0">
                <a:solidFill>
                  <a:srgbClr val="3D6C1F"/>
                </a:solidFill>
                <a:latin typeface="Chronicle Display Bold"/>
                <a:cs typeface="Chronicle Display Bold"/>
              </a:rPr>
              <a:t>Aotearoa</a:t>
            </a:r>
            <a:r>
              <a:rPr sz="2252" b="1" spc="-84" dirty="0">
                <a:solidFill>
                  <a:srgbClr val="3D6C1F"/>
                </a:solidFill>
                <a:latin typeface="Chronicle Display Bold"/>
                <a:cs typeface="Chronicle Display Bold"/>
              </a:rPr>
              <a:t> </a:t>
            </a:r>
            <a:r>
              <a:rPr sz="2252" b="1" spc="-5" dirty="0">
                <a:solidFill>
                  <a:srgbClr val="3D6C1F"/>
                </a:solidFill>
                <a:latin typeface="Chronicle Display Bold"/>
                <a:cs typeface="Chronicle Display Bold"/>
              </a:rPr>
              <a:t>Circle</a:t>
            </a:r>
            <a:endParaRPr sz="2252" dirty="0">
              <a:latin typeface="Chronicle Display Bold"/>
              <a:cs typeface="Chronicle Display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cxnSp>
        <p:nvCxnSpPr>
          <p:cNvPr id="632" name="Google Shape;632;p43"/>
          <p:cNvCxnSpPr/>
          <p:nvPr/>
        </p:nvCxnSpPr>
        <p:spPr>
          <a:xfrm>
            <a:off x="15700" y="4759275"/>
            <a:ext cx="9051900" cy="0"/>
          </a:xfrm>
          <a:prstGeom prst="straightConnector1">
            <a:avLst/>
          </a:prstGeom>
          <a:noFill/>
          <a:ln w="9525" cap="flat" cmpd="sng">
            <a:solidFill>
              <a:srgbClr val="579771"/>
            </a:solidFill>
            <a:prstDash val="solid"/>
            <a:round/>
            <a:headEnd type="none" w="med" len="med"/>
            <a:tailEnd type="none" w="med" len="med"/>
          </a:ln>
        </p:spPr>
      </p:cxnSp>
      <p:grpSp>
        <p:nvGrpSpPr>
          <p:cNvPr id="633" name="Google Shape;633;p43"/>
          <p:cNvGrpSpPr/>
          <p:nvPr/>
        </p:nvGrpSpPr>
        <p:grpSpPr>
          <a:xfrm>
            <a:off x="4908590" y="4498044"/>
            <a:ext cx="590918" cy="579216"/>
            <a:chOff x="724100" y="1724650"/>
            <a:chExt cx="1000200" cy="1000200"/>
          </a:xfrm>
        </p:grpSpPr>
        <p:sp>
          <p:nvSpPr>
            <p:cNvPr id="634" name="Google Shape;634;p43"/>
            <p:cNvSpPr/>
            <p:nvPr/>
          </p:nvSpPr>
          <p:spPr>
            <a:xfrm>
              <a:off x="724100" y="172465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35" name="Google Shape;635;p43"/>
            <p:cNvSpPr/>
            <p:nvPr/>
          </p:nvSpPr>
          <p:spPr>
            <a:xfrm>
              <a:off x="766950"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sz="700" dirty="0">
                <a:solidFill>
                  <a:srgbClr val="345A43"/>
                </a:solidFill>
                <a:latin typeface="Georgia"/>
                <a:ea typeface="Georgia"/>
                <a:cs typeface="Georgia"/>
                <a:sym typeface="Georgia"/>
              </a:endParaRPr>
            </a:p>
          </p:txBody>
        </p:sp>
      </p:grpSp>
      <p:grpSp>
        <p:nvGrpSpPr>
          <p:cNvPr id="636" name="Google Shape;636;p43"/>
          <p:cNvGrpSpPr/>
          <p:nvPr/>
        </p:nvGrpSpPr>
        <p:grpSpPr>
          <a:xfrm>
            <a:off x="5756969" y="4498044"/>
            <a:ext cx="590918" cy="579216"/>
            <a:chOff x="2274025" y="1725600"/>
            <a:chExt cx="1000200" cy="1000200"/>
          </a:xfrm>
        </p:grpSpPr>
        <p:sp>
          <p:nvSpPr>
            <p:cNvPr id="637" name="Google Shape;637;p43"/>
            <p:cNvSpPr/>
            <p:nvPr/>
          </p:nvSpPr>
          <p:spPr>
            <a:xfrm>
              <a:off x="2274025"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38" name="Google Shape;638;p43"/>
            <p:cNvSpPr/>
            <p:nvPr/>
          </p:nvSpPr>
          <p:spPr>
            <a:xfrm>
              <a:off x="232544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sz="700" dirty="0">
                <a:solidFill>
                  <a:srgbClr val="144B58"/>
                </a:solidFill>
                <a:latin typeface="Georgia"/>
                <a:ea typeface="Georgia"/>
                <a:cs typeface="Georgia"/>
                <a:sym typeface="Georgia"/>
              </a:endParaRPr>
            </a:p>
          </p:txBody>
        </p:sp>
      </p:grpSp>
      <p:grpSp>
        <p:nvGrpSpPr>
          <p:cNvPr id="639" name="Google Shape;639;p43"/>
          <p:cNvGrpSpPr/>
          <p:nvPr/>
        </p:nvGrpSpPr>
        <p:grpSpPr>
          <a:xfrm>
            <a:off x="7451379" y="4498044"/>
            <a:ext cx="590918" cy="579216"/>
            <a:chOff x="6006750" y="1725600"/>
            <a:chExt cx="1000200" cy="1000200"/>
          </a:xfrm>
        </p:grpSpPr>
        <p:sp>
          <p:nvSpPr>
            <p:cNvPr id="640" name="Google Shape;640;p43"/>
            <p:cNvSpPr/>
            <p:nvPr/>
          </p:nvSpPr>
          <p:spPr>
            <a:xfrm>
              <a:off x="600675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41" name="Google Shape;641;p43"/>
            <p:cNvSpPr/>
            <p:nvPr/>
          </p:nvSpPr>
          <p:spPr>
            <a:xfrm>
              <a:off x="605278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dirty="0">
                <a:solidFill>
                  <a:srgbClr val="144B58"/>
                </a:solidFill>
                <a:latin typeface="Georgia"/>
                <a:ea typeface="Georgia"/>
                <a:cs typeface="Georgia"/>
                <a:sym typeface="Georgia"/>
              </a:endParaRPr>
            </a:p>
            <a:p>
              <a:pPr marL="0" marR="0" lvl="0" indent="0" algn="ctr" rtl="0">
                <a:spcBef>
                  <a:spcPts val="0"/>
                </a:spcBef>
                <a:spcAft>
                  <a:spcPts val="0"/>
                </a:spcAft>
                <a:buNone/>
              </a:pPr>
              <a:endParaRPr sz="700" dirty="0">
                <a:solidFill>
                  <a:srgbClr val="144B58"/>
                </a:solidFill>
                <a:latin typeface="Georgia"/>
                <a:ea typeface="Georgia"/>
                <a:cs typeface="Georgia"/>
                <a:sym typeface="Georgia"/>
              </a:endParaRPr>
            </a:p>
          </p:txBody>
        </p:sp>
      </p:grpSp>
      <p:grpSp>
        <p:nvGrpSpPr>
          <p:cNvPr id="642" name="Google Shape;642;p43"/>
          <p:cNvGrpSpPr/>
          <p:nvPr/>
        </p:nvGrpSpPr>
        <p:grpSpPr>
          <a:xfrm>
            <a:off x="8298990" y="4498044"/>
            <a:ext cx="590918" cy="579216"/>
            <a:chOff x="7367750" y="1725600"/>
            <a:chExt cx="1000200" cy="1000200"/>
          </a:xfrm>
        </p:grpSpPr>
        <p:sp>
          <p:nvSpPr>
            <p:cNvPr id="643" name="Google Shape;643;p43"/>
            <p:cNvSpPr/>
            <p:nvPr/>
          </p:nvSpPr>
          <p:spPr>
            <a:xfrm>
              <a:off x="7367750" y="1725600"/>
              <a:ext cx="1000200" cy="1000200"/>
            </a:xfrm>
            <a:prstGeom prst="ellipse">
              <a:avLst/>
            </a:prstGeom>
            <a:solidFill>
              <a:schemeClr val="lt1"/>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44" name="Google Shape;644;p43"/>
            <p:cNvSpPr/>
            <p:nvPr/>
          </p:nvSpPr>
          <p:spPr>
            <a:xfrm>
              <a:off x="7417950"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i="1" dirty="0">
                <a:solidFill>
                  <a:srgbClr val="144B58"/>
                </a:solidFill>
                <a:latin typeface="Georgia"/>
                <a:ea typeface="Georgia"/>
                <a:cs typeface="Georgia"/>
                <a:sym typeface="Georgia"/>
              </a:endParaRPr>
            </a:p>
          </p:txBody>
        </p:sp>
      </p:grpSp>
      <p:grpSp>
        <p:nvGrpSpPr>
          <p:cNvPr id="645" name="Google Shape;645;p43"/>
          <p:cNvGrpSpPr/>
          <p:nvPr/>
        </p:nvGrpSpPr>
        <p:grpSpPr>
          <a:xfrm>
            <a:off x="6603803" y="4498044"/>
            <a:ext cx="590918" cy="579216"/>
            <a:chOff x="3571800" y="1725600"/>
            <a:chExt cx="1000200" cy="1000200"/>
          </a:xfrm>
        </p:grpSpPr>
        <p:sp>
          <p:nvSpPr>
            <p:cNvPr id="646" name="Google Shape;646;p43"/>
            <p:cNvSpPr/>
            <p:nvPr/>
          </p:nvSpPr>
          <p:spPr>
            <a:xfrm>
              <a:off x="357180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47" name="Google Shape;647;p43"/>
            <p:cNvSpPr/>
            <p:nvPr/>
          </p:nvSpPr>
          <p:spPr>
            <a:xfrm>
              <a:off x="3617839" y="1771650"/>
              <a:ext cx="908100" cy="908100"/>
            </a:xfrm>
            <a:prstGeom prst="ellipse">
              <a:avLst/>
            </a:prstGeom>
            <a:solidFill>
              <a:srgbClr val="345A43"/>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dirty="0">
                <a:solidFill>
                  <a:srgbClr val="144B58"/>
                </a:solidFill>
                <a:latin typeface="Georgia"/>
                <a:ea typeface="Georgia"/>
                <a:cs typeface="Georgia"/>
                <a:sym typeface="Georgia"/>
              </a:endParaRPr>
            </a:p>
          </p:txBody>
        </p:sp>
      </p:grpSp>
      <p:graphicFrame>
        <p:nvGraphicFramePr>
          <p:cNvPr id="648" name="Google Shape;648;p43"/>
          <p:cNvGraphicFramePr/>
          <p:nvPr/>
        </p:nvGraphicFramePr>
        <p:xfrm>
          <a:off x="667538" y="1090689"/>
          <a:ext cx="7808900" cy="2891375"/>
        </p:xfrm>
        <a:graphic>
          <a:graphicData uri="http://schemas.openxmlformats.org/drawingml/2006/table">
            <a:tbl>
              <a:tblPr>
                <a:noFill/>
                <a:tableStyleId>{69A9AD6F-F232-454A-84FF-8CDB4956B5D8}</a:tableStyleId>
              </a:tblPr>
              <a:tblGrid>
                <a:gridCol w="1302075">
                  <a:extLst>
                    <a:ext uri="{9D8B030D-6E8A-4147-A177-3AD203B41FA5}">
                      <a16:colId xmlns:a16="http://schemas.microsoft.com/office/drawing/2014/main" val="20000"/>
                    </a:ext>
                  </a:extLst>
                </a:gridCol>
                <a:gridCol w="4388175">
                  <a:extLst>
                    <a:ext uri="{9D8B030D-6E8A-4147-A177-3AD203B41FA5}">
                      <a16:colId xmlns:a16="http://schemas.microsoft.com/office/drawing/2014/main" val="20001"/>
                    </a:ext>
                  </a:extLst>
                </a:gridCol>
                <a:gridCol w="2118650">
                  <a:extLst>
                    <a:ext uri="{9D8B030D-6E8A-4147-A177-3AD203B41FA5}">
                      <a16:colId xmlns:a16="http://schemas.microsoft.com/office/drawing/2014/main" val="20002"/>
                    </a:ext>
                  </a:extLst>
                </a:gridCol>
              </a:tblGrid>
              <a:tr h="574925">
                <a:tc>
                  <a:txBody>
                    <a:bodyPr/>
                    <a:lstStyle/>
                    <a:p>
                      <a:pPr marL="0" lvl="0" indent="0" algn="ctr" rtl="0">
                        <a:spcBef>
                          <a:spcPts val="0"/>
                        </a:spcBef>
                        <a:spcAft>
                          <a:spcPts val="0"/>
                        </a:spcAft>
                        <a:buNone/>
                      </a:pPr>
                      <a:r>
                        <a:rPr lang="en" b="1">
                          <a:solidFill>
                            <a:srgbClr val="FFFFFF"/>
                          </a:solidFill>
                        </a:rPr>
                        <a:t>Objective</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tc>
                  <a:txBody>
                    <a:bodyPr/>
                    <a:lstStyle/>
                    <a:p>
                      <a:pPr marL="0" lvl="0" indent="0" algn="ctr" rtl="0">
                        <a:spcBef>
                          <a:spcPts val="0"/>
                        </a:spcBef>
                        <a:spcAft>
                          <a:spcPts val="0"/>
                        </a:spcAft>
                        <a:buNone/>
                      </a:pPr>
                      <a:r>
                        <a:rPr lang="en" b="1">
                          <a:solidFill>
                            <a:srgbClr val="FFFFFF"/>
                          </a:solidFill>
                        </a:rPr>
                        <a:t>Actions</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tc>
                  <a:txBody>
                    <a:bodyPr/>
                    <a:lstStyle/>
                    <a:p>
                      <a:pPr marL="0" lvl="0" indent="0" algn="ctr" rtl="0">
                        <a:spcBef>
                          <a:spcPts val="0"/>
                        </a:spcBef>
                        <a:spcAft>
                          <a:spcPts val="0"/>
                        </a:spcAft>
                        <a:buNone/>
                      </a:pPr>
                      <a:r>
                        <a:rPr lang="en" b="1">
                          <a:solidFill>
                            <a:srgbClr val="FFFFFF"/>
                          </a:solidFill>
                        </a:rPr>
                        <a:t>Impact</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extLst>
                  <a:ext uri="{0D108BD9-81ED-4DB2-BD59-A6C34878D82A}">
                    <a16:rowId xmlns:a16="http://schemas.microsoft.com/office/drawing/2014/main" val="10000"/>
                  </a:ext>
                </a:extLst>
              </a:tr>
              <a:tr h="2103100">
                <a:tc>
                  <a:txBody>
                    <a:bodyPr/>
                    <a:lstStyle/>
                    <a:p>
                      <a:pPr marL="0" lvl="0" indent="0" algn="l" rtl="0">
                        <a:spcBef>
                          <a:spcPts val="0"/>
                        </a:spcBef>
                        <a:spcAft>
                          <a:spcPts val="0"/>
                        </a:spcAft>
                        <a:buNone/>
                      </a:pPr>
                      <a:r>
                        <a:rPr lang="en">
                          <a:solidFill>
                            <a:schemeClr val="dk1"/>
                          </a:solidFill>
                        </a:rPr>
                        <a:t>Coordination to support and guide adaptation and proactive planning</a:t>
                      </a:r>
                      <a:endParaRPr>
                        <a:solidFill>
                          <a:srgbClr val="000000"/>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AFD1BD"/>
                    </a:solidFill>
                  </a:tcPr>
                </a:tc>
                <a:tc>
                  <a:txBody>
                    <a:bodyPr/>
                    <a:lstStyle/>
                    <a:p>
                      <a:pPr marL="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Char char="●"/>
                      </a:pPr>
                      <a:r>
                        <a:rPr lang="en">
                          <a:solidFill>
                            <a:schemeClr val="dk1"/>
                          </a:solidFill>
                        </a:rPr>
                        <a:t>Develop transition plans, climate change assessment criteria and integrated planning</a:t>
                      </a:r>
                      <a:endParaRPr>
                        <a:solidFill>
                          <a:schemeClr val="dk1"/>
                        </a:solidFill>
                      </a:endParaRPr>
                    </a:p>
                    <a:p>
                      <a:pPr marL="457200" lvl="0" indent="0" algn="l" rtl="0">
                        <a:spcBef>
                          <a:spcPts val="0"/>
                        </a:spcBef>
                        <a:spcAft>
                          <a:spcPts val="0"/>
                        </a:spcAft>
                        <a:buNone/>
                      </a:pPr>
                      <a:endParaRPr/>
                    </a:p>
                    <a:p>
                      <a:pPr marL="457200" lvl="0" indent="-317500" algn="l" rtl="0">
                        <a:spcBef>
                          <a:spcPts val="0"/>
                        </a:spcBef>
                        <a:spcAft>
                          <a:spcPts val="0"/>
                        </a:spcAft>
                        <a:buClr>
                          <a:srgbClr val="000000"/>
                        </a:buClr>
                        <a:buSzPts val="1400"/>
                        <a:buChar char="●"/>
                      </a:pPr>
                      <a:r>
                        <a:rPr lang="en"/>
                        <a:t>Governance group established</a:t>
                      </a:r>
                      <a:endParaRPr/>
                    </a:p>
                    <a:p>
                      <a:pPr marL="457200" lvl="0" indent="0" algn="l" rtl="0">
                        <a:spcBef>
                          <a:spcPts val="0"/>
                        </a:spcBef>
                        <a:spcAft>
                          <a:spcPts val="0"/>
                        </a:spcAft>
                        <a:buNone/>
                      </a:pPr>
                      <a:endParaRPr/>
                    </a:p>
                    <a:p>
                      <a:pPr marL="457200" lvl="0" indent="-317500" algn="l" rtl="0">
                        <a:spcBef>
                          <a:spcPts val="0"/>
                        </a:spcBef>
                        <a:spcAft>
                          <a:spcPts val="0"/>
                        </a:spcAft>
                        <a:buClr>
                          <a:srgbClr val="000000"/>
                        </a:buClr>
                        <a:buSzPts val="1400"/>
                        <a:buChar char="●"/>
                      </a:pPr>
                      <a:r>
                        <a:rPr lang="en"/>
                        <a:t>Advisory body created</a:t>
                      </a:r>
                      <a:endParaRPr/>
                    </a:p>
                    <a:p>
                      <a:pPr marL="457200" lvl="0" indent="0" algn="l" rtl="0">
                        <a:spcBef>
                          <a:spcPts val="0"/>
                        </a:spcBef>
                        <a:spcAft>
                          <a:spcPts val="0"/>
                        </a:spcAft>
                        <a:buNone/>
                      </a:pPr>
                      <a:endParaRPr/>
                    </a:p>
                    <a:p>
                      <a:pPr marL="457200" lvl="0" indent="-317500" algn="l" rtl="0">
                        <a:spcBef>
                          <a:spcPts val="0"/>
                        </a:spcBef>
                        <a:spcAft>
                          <a:spcPts val="0"/>
                        </a:spcAft>
                        <a:buClr>
                          <a:srgbClr val="000000"/>
                        </a:buClr>
                        <a:buSzPts val="1400"/>
                        <a:buChar char="●"/>
                      </a:pPr>
                      <a:r>
                        <a:rPr lang="en"/>
                        <a:t>Implementation of actions including data, toolkits, and guidelines</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a:t>Tourism sector participants have transition plans in place</a:t>
                      </a:r>
                      <a:endParaRPr/>
                    </a:p>
                    <a:p>
                      <a:pPr marL="0" lvl="0" indent="0" algn="l" rtl="0">
                        <a:spcBef>
                          <a:spcPts val="0"/>
                        </a:spcBef>
                        <a:spcAft>
                          <a:spcPts val="0"/>
                        </a:spcAft>
                        <a:buNone/>
                      </a:pPr>
                      <a:endParaRPr/>
                    </a:p>
                    <a:p>
                      <a:pPr marL="0" lvl="0" indent="0" algn="l" rtl="0">
                        <a:spcBef>
                          <a:spcPts val="0"/>
                        </a:spcBef>
                        <a:spcAft>
                          <a:spcPts val="0"/>
                        </a:spcAft>
                        <a:buNone/>
                      </a:pPr>
                      <a:r>
                        <a:rPr lang="en"/>
                        <a:t>Centralised guidance to drive climate adaptation action</a:t>
                      </a:r>
                      <a:endParaRPr>
                        <a:solidFill>
                          <a:srgbClr val="000000"/>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649" name="Google Shape;649;p43"/>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Georgia"/>
                <a:ea typeface="Georgia"/>
                <a:cs typeface="Georgia"/>
                <a:sym typeface="Georgia"/>
              </a:rPr>
              <a:t>3. Building system resilience through courageous leadership</a:t>
            </a:r>
            <a:endParaRPr sz="1900">
              <a:solidFill>
                <a:schemeClr val="dk1"/>
              </a:solidFill>
              <a:latin typeface="Georgia"/>
              <a:ea typeface="Georgia"/>
              <a:cs typeface="Georgia"/>
              <a:sym typeface="Georgia"/>
            </a:endParaRPr>
          </a:p>
        </p:txBody>
      </p:sp>
      <p:grpSp>
        <p:nvGrpSpPr>
          <p:cNvPr id="650" name="Google Shape;650;p43"/>
          <p:cNvGrpSpPr/>
          <p:nvPr/>
        </p:nvGrpSpPr>
        <p:grpSpPr>
          <a:xfrm>
            <a:off x="85413" y="4799559"/>
            <a:ext cx="1130333" cy="263337"/>
            <a:chOff x="174975" y="6271572"/>
            <a:chExt cx="2078200" cy="484254"/>
          </a:xfrm>
        </p:grpSpPr>
        <p:pic>
          <p:nvPicPr>
            <p:cNvPr id="651" name="Google Shape;651;p43"/>
            <p:cNvPicPr preferRelativeResize="0"/>
            <p:nvPr/>
          </p:nvPicPr>
          <p:blipFill>
            <a:blip r:embed="rId3">
              <a:alphaModFix/>
            </a:blip>
            <a:stretch>
              <a:fillRect/>
            </a:stretch>
          </p:blipFill>
          <p:spPr>
            <a:xfrm>
              <a:off x="174975" y="6271572"/>
              <a:ext cx="638925" cy="484254"/>
            </a:xfrm>
            <a:prstGeom prst="rect">
              <a:avLst/>
            </a:prstGeom>
            <a:noFill/>
            <a:ln>
              <a:noFill/>
            </a:ln>
          </p:spPr>
        </p:pic>
        <p:pic>
          <p:nvPicPr>
            <p:cNvPr id="652" name="Google Shape;652;p43"/>
            <p:cNvPicPr preferRelativeResize="0"/>
            <p:nvPr/>
          </p:nvPicPr>
          <p:blipFill rotWithShape="1">
            <a:blip r:embed="rId4">
              <a:alphaModFix/>
            </a:blip>
            <a:srcRect r="26959"/>
            <a:stretch/>
          </p:blipFill>
          <p:spPr>
            <a:xfrm>
              <a:off x="1011550" y="6271575"/>
              <a:ext cx="1241626" cy="429126"/>
            </a:xfrm>
            <a:prstGeom prst="rect">
              <a:avLst/>
            </a:prstGeom>
            <a:noFill/>
            <a:ln>
              <a:noFill/>
            </a:ln>
          </p:spPr>
        </p:pic>
      </p:grpSp>
      <p:cxnSp>
        <p:nvCxnSpPr>
          <p:cNvPr id="653" name="Google Shape;653;p43"/>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2" name="TextBox 1">
            <a:extLst>
              <a:ext uri="{FF2B5EF4-FFF2-40B4-BE49-F238E27FC236}">
                <a16:creationId xmlns:a16="http://schemas.microsoft.com/office/drawing/2014/main" id="{66345F48-0DE2-FB54-4BBC-BF432990FA9A}"/>
              </a:ext>
            </a:extLst>
          </p:cNvPr>
          <p:cNvSpPr txBox="1"/>
          <p:nvPr/>
        </p:nvSpPr>
        <p:spPr>
          <a:xfrm>
            <a:off x="4871449" y="4600769"/>
            <a:ext cx="675320" cy="630942"/>
          </a:xfrm>
          <a:prstGeom prst="rect">
            <a:avLst/>
          </a:prstGeom>
          <a:noFill/>
        </p:spPr>
        <p:txBody>
          <a:bodyPr wrap="square" rtlCol="0">
            <a:spAutoFit/>
          </a:bodyPr>
          <a:lstStyle/>
          <a:p>
            <a:pPr algn="ctr"/>
            <a:r>
              <a:rPr lang="en-NZ" sz="700" b="1" dirty="0">
                <a:solidFill>
                  <a:schemeClr val="tx1"/>
                </a:solidFill>
                <a:latin typeface="Georgia"/>
                <a:ea typeface="HGMaruGothicMPRO" panose="020B0400000000000000" pitchFamily="34" charset="-128"/>
                <a:cs typeface="Georgia"/>
                <a:sym typeface="Georgia"/>
              </a:rPr>
              <a:t>0. </a:t>
            </a:r>
            <a:r>
              <a:rPr lang="en-NZ" sz="700" dirty="0">
                <a:solidFill>
                  <a:schemeClr val="tx1"/>
                </a:solidFill>
                <a:latin typeface="Georgia"/>
                <a:ea typeface="HGMaruGothicMPRO" panose="020B0400000000000000" pitchFamily="34" charset="-128"/>
                <a:cs typeface="Georgia"/>
                <a:sym typeface="Georgia"/>
              </a:rPr>
              <a:t>Prioritised action </a:t>
            </a:r>
          </a:p>
          <a:p>
            <a:endParaRPr lang="en-NZ" dirty="0"/>
          </a:p>
        </p:txBody>
      </p:sp>
      <p:sp>
        <p:nvSpPr>
          <p:cNvPr id="3" name="TextBox 2">
            <a:extLst>
              <a:ext uri="{FF2B5EF4-FFF2-40B4-BE49-F238E27FC236}">
                <a16:creationId xmlns:a16="http://schemas.microsoft.com/office/drawing/2014/main" id="{F124F0FF-C7FD-7F20-093D-807EA7D1C3A1}"/>
              </a:ext>
            </a:extLst>
          </p:cNvPr>
          <p:cNvSpPr txBox="1"/>
          <p:nvPr/>
        </p:nvSpPr>
        <p:spPr>
          <a:xfrm>
            <a:off x="5726327" y="4654630"/>
            <a:ext cx="675320" cy="523220"/>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r>
              <a:rPr lang="en-NZ" sz="700" dirty="0">
                <a:solidFill>
                  <a:srgbClr val="144B58"/>
                </a:solidFill>
                <a:latin typeface="Georgia"/>
                <a:ea typeface="HGMaruGothicMPRO" panose="020B0400000000000000" pitchFamily="34" charset="-128"/>
                <a:cs typeface="Georgia"/>
                <a:sym typeface="Georgia"/>
              </a:rPr>
              <a:t>1. Decision making </a:t>
            </a:r>
          </a:p>
          <a:p>
            <a:endParaRPr lang="en-NZ" dirty="0">
              <a:solidFill>
                <a:schemeClr val="tx1"/>
              </a:solidFill>
            </a:endParaRPr>
          </a:p>
        </p:txBody>
      </p:sp>
      <p:sp>
        <p:nvSpPr>
          <p:cNvPr id="4" name="TextBox 3">
            <a:extLst>
              <a:ext uri="{FF2B5EF4-FFF2-40B4-BE49-F238E27FC236}">
                <a16:creationId xmlns:a16="http://schemas.microsoft.com/office/drawing/2014/main" id="{26C32EAE-18E5-EFE1-9311-9DB395C56B1B}"/>
              </a:ext>
            </a:extLst>
          </p:cNvPr>
          <p:cNvSpPr txBox="1"/>
          <p:nvPr/>
        </p:nvSpPr>
        <p:spPr>
          <a:xfrm>
            <a:off x="6561595" y="4439186"/>
            <a:ext cx="675320" cy="738664"/>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br>
              <a:rPr lang="en-NZ" sz="700" dirty="0">
                <a:solidFill>
                  <a:schemeClr val="bg1"/>
                </a:solidFill>
                <a:latin typeface="Georgia"/>
                <a:ea typeface="HGMaruGothicMPRO" panose="020B0400000000000000" pitchFamily="34" charset="-128"/>
                <a:cs typeface="Georgia"/>
                <a:sym typeface="Georgia"/>
              </a:rPr>
            </a:br>
            <a:r>
              <a:rPr lang="en-NZ" sz="700" dirty="0">
                <a:solidFill>
                  <a:schemeClr val="bg1"/>
                </a:solidFill>
                <a:latin typeface="Georgia"/>
                <a:ea typeface="HGMaruGothicMPRO" panose="020B0400000000000000" pitchFamily="34" charset="-128"/>
                <a:cs typeface="Georgia"/>
                <a:sym typeface="Georgia"/>
              </a:rPr>
              <a:t>2. Courageous leadership </a:t>
            </a:r>
          </a:p>
          <a:p>
            <a:endParaRPr lang="en-NZ" dirty="0">
              <a:solidFill>
                <a:schemeClr val="tx1"/>
              </a:solidFill>
            </a:endParaRPr>
          </a:p>
        </p:txBody>
      </p:sp>
      <p:sp>
        <p:nvSpPr>
          <p:cNvPr id="5" name="TextBox 4">
            <a:extLst>
              <a:ext uri="{FF2B5EF4-FFF2-40B4-BE49-F238E27FC236}">
                <a16:creationId xmlns:a16="http://schemas.microsoft.com/office/drawing/2014/main" id="{A9FAA2CB-7F7F-4AC4-10DC-E2AC367A1D05}"/>
              </a:ext>
            </a:extLst>
          </p:cNvPr>
          <p:cNvSpPr txBox="1"/>
          <p:nvPr/>
        </p:nvSpPr>
        <p:spPr>
          <a:xfrm>
            <a:off x="7412128" y="4562209"/>
            <a:ext cx="675320" cy="630942"/>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r>
              <a:rPr lang="en-NZ" sz="700" dirty="0">
                <a:solidFill>
                  <a:srgbClr val="144B58"/>
                </a:solidFill>
                <a:latin typeface="Georgia"/>
                <a:ea typeface="HGMaruGothicMPRO" panose="020B0400000000000000" pitchFamily="34" charset="-128"/>
                <a:cs typeface="Georgia"/>
                <a:sym typeface="Georgia"/>
              </a:rPr>
              <a:t>3. Advancing knowledge</a:t>
            </a:r>
          </a:p>
          <a:p>
            <a:endParaRPr lang="en-NZ" dirty="0">
              <a:solidFill>
                <a:schemeClr val="tx1"/>
              </a:solidFill>
            </a:endParaRPr>
          </a:p>
        </p:txBody>
      </p:sp>
      <p:sp>
        <p:nvSpPr>
          <p:cNvPr id="6" name="TextBox 5">
            <a:extLst>
              <a:ext uri="{FF2B5EF4-FFF2-40B4-BE49-F238E27FC236}">
                <a16:creationId xmlns:a16="http://schemas.microsoft.com/office/drawing/2014/main" id="{4780655D-EC4B-1EED-FD1D-737DDA08704F}"/>
              </a:ext>
            </a:extLst>
          </p:cNvPr>
          <p:cNvSpPr txBox="1"/>
          <p:nvPr/>
        </p:nvSpPr>
        <p:spPr>
          <a:xfrm>
            <a:off x="8247396" y="4653248"/>
            <a:ext cx="675320" cy="523220"/>
          </a:xfrm>
          <a:prstGeom prst="rect">
            <a:avLst/>
          </a:prstGeom>
          <a:noFill/>
        </p:spPr>
        <p:txBody>
          <a:bodyPr wrap="square" rtlCol="0">
            <a:spAutoFit/>
          </a:bodyPr>
          <a:lstStyle/>
          <a:p>
            <a:pPr marL="0" marR="0" lvl="0" indent="0" algn="ctr" rtl="0">
              <a:spcBef>
                <a:spcPts val="0"/>
              </a:spcBef>
              <a:spcAft>
                <a:spcPts val="0"/>
              </a:spcAft>
              <a:buNone/>
            </a:pPr>
            <a:r>
              <a:rPr lang="en-NZ" sz="700" dirty="0">
                <a:solidFill>
                  <a:srgbClr val="144B58"/>
                </a:solidFill>
                <a:latin typeface="Georgia"/>
                <a:ea typeface="HGMaruGothicMPRO" panose="020B0400000000000000" pitchFamily="34" charset="-128"/>
                <a:cs typeface="Georgia"/>
                <a:sym typeface="Georgia"/>
              </a:rPr>
              <a:t>4. Directed investment</a:t>
            </a:r>
            <a:endParaRPr lang="en-NZ" sz="700" i="1" dirty="0">
              <a:solidFill>
                <a:srgbClr val="144B58"/>
              </a:solidFill>
              <a:latin typeface="Georgia"/>
              <a:ea typeface="HGMaruGothicMPRO" panose="020B0400000000000000" pitchFamily="34" charset="-128"/>
              <a:cs typeface="Georgia"/>
              <a:sym typeface="Georgia"/>
            </a:endParaRPr>
          </a:p>
          <a:p>
            <a:endParaRPr lang="en-NZ"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cxnSp>
        <p:nvCxnSpPr>
          <p:cNvPr id="658" name="Google Shape;658;p44"/>
          <p:cNvCxnSpPr/>
          <p:nvPr/>
        </p:nvCxnSpPr>
        <p:spPr>
          <a:xfrm>
            <a:off x="15700" y="4759275"/>
            <a:ext cx="9051900" cy="0"/>
          </a:xfrm>
          <a:prstGeom prst="straightConnector1">
            <a:avLst/>
          </a:prstGeom>
          <a:noFill/>
          <a:ln w="9525" cap="flat" cmpd="sng">
            <a:solidFill>
              <a:srgbClr val="579771"/>
            </a:solidFill>
            <a:prstDash val="solid"/>
            <a:round/>
            <a:headEnd type="none" w="med" len="med"/>
            <a:tailEnd type="none" w="med" len="med"/>
          </a:ln>
        </p:spPr>
      </p:cxnSp>
      <p:grpSp>
        <p:nvGrpSpPr>
          <p:cNvPr id="659" name="Google Shape;659;p44"/>
          <p:cNvGrpSpPr/>
          <p:nvPr/>
        </p:nvGrpSpPr>
        <p:grpSpPr>
          <a:xfrm>
            <a:off x="4908590" y="4498044"/>
            <a:ext cx="590918" cy="579216"/>
            <a:chOff x="724100" y="1724650"/>
            <a:chExt cx="1000200" cy="1000200"/>
          </a:xfrm>
        </p:grpSpPr>
        <p:sp>
          <p:nvSpPr>
            <p:cNvPr id="660" name="Google Shape;660;p44"/>
            <p:cNvSpPr/>
            <p:nvPr/>
          </p:nvSpPr>
          <p:spPr>
            <a:xfrm>
              <a:off x="724100" y="172465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61" name="Google Shape;661;p44"/>
            <p:cNvSpPr/>
            <p:nvPr/>
          </p:nvSpPr>
          <p:spPr>
            <a:xfrm>
              <a:off x="766950"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sz="700" dirty="0">
                <a:solidFill>
                  <a:srgbClr val="345A43"/>
                </a:solidFill>
                <a:latin typeface="Georgia"/>
                <a:ea typeface="Georgia"/>
                <a:cs typeface="Georgia"/>
                <a:sym typeface="Georgia"/>
              </a:endParaRPr>
            </a:p>
          </p:txBody>
        </p:sp>
      </p:grpSp>
      <p:grpSp>
        <p:nvGrpSpPr>
          <p:cNvPr id="662" name="Google Shape;662;p44"/>
          <p:cNvGrpSpPr/>
          <p:nvPr/>
        </p:nvGrpSpPr>
        <p:grpSpPr>
          <a:xfrm>
            <a:off x="5756969" y="4498044"/>
            <a:ext cx="590918" cy="579216"/>
            <a:chOff x="2274025" y="1725600"/>
            <a:chExt cx="1000200" cy="1000200"/>
          </a:xfrm>
        </p:grpSpPr>
        <p:sp>
          <p:nvSpPr>
            <p:cNvPr id="663" name="Google Shape;663;p44"/>
            <p:cNvSpPr/>
            <p:nvPr/>
          </p:nvSpPr>
          <p:spPr>
            <a:xfrm>
              <a:off x="2274025"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64" name="Google Shape;664;p44"/>
            <p:cNvSpPr/>
            <p:nvPr/>
          </p:nvSpPr>
          <p:spPr>
            <a:xfrm>
              <a:off x="232544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sz="700" dirty="0">
                <a:solidFill>
                  <a:srgbClr val="144B58"/>
                </a:solidFill>
                <a:latin typeface="Georgia"/>
                <a:ea typeface="Georgia"/>
                <a:cs typeface="Georgia"/>
                <a:sym typeface="Georgia"/>
              </a:endParaRPr>
            </a:p>
          </p:txBody>
        </p:sp>
      </p:grpSp>
      <p:grpSp>
        <p:nvGrpSpPr>
          <p:cNvPr id="665" name="Google Shape;665;p44"/>
          <p:cNvGrpSpPr/>
          <p:nvPr/>
        </p:nvGrpSpPr>
        <p:grpSpPr>
          <a:xfrm>
            <a:off x="7451379" y="4498044"/>
            <a:ext cx="590918" cy="579216"/>
            <a:chOff x="6006750" y="1725600"/>
            <a:chExt cx="1000200" cy="1000200"/>
          </a:xfrm>
        </p:grpSpPr>
        <p:sp>
          <p:nvSpPr>
            <p:cNvPr id="666" name="Google Shape;666;p44"/>
            <p:cNvSpPr/>
            <p:nvPr/>
          </p:nvSpPr>
          <p:spPr>
            <a:xfrm>
              <a:off x="600675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67" name="Google Shape;667;p44"/>
            <p:cNvSpPr/>
            <p:nvPr/>
          </p:nvSpPr>
          <p:spPr>
            <a:xfrm>
              <a:off x="6052789" y="1771650"/>
              <a:ext cx="908100" cy="908100"/>
            </a:xfrm>
            <a:prstGeom prst="ellipse">
              <a:avLst/>
            </a:prstGeom>
            <a:solidFill>
              <a:srgbClr val="345A43"/>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dirty="0">
                <a:solidFill>
                  <a:schemeClr val="lt1"/>
                </a:solidFill>
                <a:latin typeface="Georgia"/>
                <a:ea typeface="Georgia"/>
                <a:cs typeface="Georgia"/>
                <a:sym typeface="Georgia"/>
              </a:endParaRPr>
            </a:p>
            <a:p>
              <a:pPr marL="0" marR="0" lvl="0" indent="0" algn="ctr" rtl="0">
                <a:spcBef>
                  <a:spcPts val="0"/>
                </a:spcBef>
                <a:spcAft>
                  <a:spcPts val="0"/>
                </a:spcAft>
                <a:buNone/>
              </a:pPr>
              <a:endParaRPr sz="700" dirty="0">
                <a:solidFill>
                  <a:srgbClr val="144B58"/>
                </a:solidFill>
                <a:latin typeface="Georgia"/>
                <a:ea typeface="Georgia"/>
                <a:cs typeface="Georgia"/>
                <a:sym typeface="Georgia"/>
              </a:endParaRPr>
            </a:p>
          </p:txBody>
        </p:sp>
      </p:grpSp>
      <p:grpSp>
        <p:nvGrpSpPr>
          <p:cNvPr id="668" name="Google Shape;668;p44"/>
          <p:cNvGrpSpPr/>
          <p:nvPr/>
        </p:nvGrpSpPr>
        <p:grpSpPr>
          <a:xfrm>
            <a:off x="8298990" y="4498044"/>
            <a:ext cx="590918" cy="579216"/>
            <a:chOff x="7367750" y="1725600"/>
            <a:chExt cx="1000200" cy="1000200"/>
          </a:xfrm>
        </p:grpSpPr>
        <p:sp>
          <p:nvSpPr>
            <p:cNvPr id="669" name="Google Shape;669;p44"/>
            <p:cNvSpPr/>
            <p:nvPr/>
          </p:nvSpPr>
          <p:spPr>
            <a:xfrm>
              <a:off x="7367750" y="1725600"/>
              <a:ext cx="1000200" cy="1000200"/>
            </a:xfrm>
            <a:prstGeom prst="ellipse">
              <a:avLst/>
            </a:prstGeom>
            <a:solidFill>
              <a:schemeClr val="lt1"/>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70" name="Google Shape;670;p44"/>
            <p:cNvSpPr/>
            <p:nvPr/>
          </p:nvSpPr>
          <p:spPr>
            <a:xfrm>
              <a:off x="7417950"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i="1" dirty="0">
                <a:solidFill>
                  <a:srgbClr val="144B58"/>
                </a:solidFill>
                <a:latin typeface="Georgia"/>
                <a:ea typeface="Georgia"/>
                <a:cs typeface="Georgia"/>
                <a:sym typeface="Georgia"/>
              </a:endParaRPr>
            </a:p>
          </p:txBody>
        </p:sp>
      </p:grpSp>
      <p:grpSp>
        <p:nvGrpSpPr>
          <p:cNvPr id="671" name="Google Shape;671;p44"/>
          <p:cNvGrpSpPr/>
          <p:nvPr/>
        </p:nvGrpSpPr>
        <p:grpSpPr>
          <a:xfrm>
            <a:off x="6603803" y="4498044"/>
            <a:ext cx="590918" cy="579216"/>
            <a:chOff x="3571800" y="1725600"/>
            <a:chExt cx="1000200" cy="1000200"/>
          </a:xfrm>
        </p:grpSpPr>
        <p:sp>
          <p:nvSpPr>
            <p:cNvPr id="672" name="Google Shape;672;p44"/>
            <p:cNvSpPr/>
            <p:nvPr/>
          </p:nvSpPr>
          <p:spPr>
            <a:xfrm>
              <a:off x="357180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73" name="Google Shape;673;p44"/>
            <p:cNvSpPr/>
            <p:nvPr/>
          </p:nvSpPr>
          <p:spPr>
            <a:xfrm>
              <a:off x="361783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dirty="0">
                <a:solidFill>
                  <a:srgbClr val="144B58"/>
                </a:solidFill>
                <a:latin typeface="Georgia"/>
                <a:ea typeface="Georgia"/>
                <a:cs typeface="Georgia"/>
                <a:sym typeface="Georgia"/>
              </a:endParaRPr>
            </a:p>
          </p:txBody>
        </p:sp>
      </p:grpSp>
      <p:graphicFrame>
        <p:nvGraphicFramePr>
          <p:cNvPr id="674" name="Google Shape;674;p44"/>
          <p:cNvGraphicFramePr/>
          <p:nvPr/>
        </p:nvGraphicFramePr>
        <p:xfrm>
          <a:off x="667538" y="1232739"/>
          <a:ext cx="7808900" cy="2678025"/>
        </p:xfrm>
        <a:graphic>
          <a:graphicData uri="http://schemas.openxmlformats.org/drawingml/2006/table">
            <a:tbl>
              <a:tblPr>
                <a:noFill/>
                <a:tableStyleId>{69A9AD6F-F232-454A-84FF-8CDB4956B5D8}</a:tableStyleId>
              </a:tblPr>
              <a:tblGrid>
                <a:gridCol w="1331975">
                  <a:extLst>
                    <a:ext uri="{9D8B030D-6E8A-4147-A177-3AD203B41FA5}">
                      <a16:colId xmlns:a16="http://schemas.microsoft.com/office/drawing/2014/main" val="20000"/>
                    </a:ext>
                  </a:extLst>
                </a:gridCol>
                <a:gridCol w="4358275">
                  <a:extLst>
                    <a:ext uri="{9D8B030D-6E8A-4147-A177-3AD203B41FA5}">
                      <a16:colId xmlns:a16="http://schemas.microsoft.com/office/drawing/2014/main" val="20001"/>
                    </a:ext>
                  </a:extLst>
                </a:gridCol>
                <a:gridCol w="2118650">
                  <a:extLst>
                    <a:ext uri="{9D8B030D-6E8A-4147-A177-3AD203B41FA5}">
                      <a16:colId xmlns:a16="http://schemas.microsoft.com/office/drawing/2014/main" val="20002"/>
                    </a:ext>
                  </a:extLst>
                </a:gridCol>
              </a:tblGrid>
              <a:tr h="574925">
                <a:tc>
                  <a:txBody>
                    <a:bodyPr/>
                    <a:lstStyle/>
                    <a:p>
                      <a:pPr marL="0" lvl="0" indent="0" algn="ctr" rtl="0">
                        <a:spcBef>
                          <a:spcPts val="0"/>
                        </a:spcBef>
                        <a:spcAft>
                          <a:spcPts val="0"/>
                        </a:spcAft>
                        <a:buNone/>
                      </a:pPr>
                      <a:r>
                        <a:rPr lang="en" b="1">
                          <a:solidFill>
                            <a:srgbClr val="FFFFFF"/>
                          </a:solidFill>
                        </a:rPr>
                        <a:t>Objective</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tc>
                  <a:txBody>
                    <a:bodyPr/>
                    <a:lstStyle/>
                    <a:p>
                      <a:pPr marL="0" lvl="0" indent="0" algn="ctr" rtl="0">
                        <a:spcBef>
                          <a:spcPts val="0"/>
                        </a:spcBef>
                        <a:spcAft>
                          <a:spcPts val="0"/>
                        </a:spcAft>
                        <a:buNone/>
                      </a:pPr>
                      <a:r>
                        <a:rPr lang="en" b="1">
                          <a:solidFill>
                            <a:srgbClr val="FFFFFF"/>
                          </a:solidFill>
                        </a:rPr>
                        <a:t>Actions</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tc>
                  <a:txBody>
                    <a:bodyPr/>
                    <a:lstStyle/>
                    <a:p>
                      <a:pPr marL="0" lvl="0" indent="0" algn="ctr" rtl="0">
                        <a:spcBef>
                          <a:spcPts val="0"/>
                        </a:spcBef>
                        <a:spcAft>
                          <a:spcPts val="0"/>
                        </a:spcAft>
                        <a:buNone/>
                      </a:pPr>
                      <a:r>
                        <a:rPr lang="en" b="1">
                          <a:solidFill>
                            <a:srgbClr val="FFFFFF"/>
                          </a:solidFill>
                        </a:rPr>
                        <a:t>Impact</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extLst>
                  <a:ext uri="{0D108BD9-81ED-4DB2-BD59-A6C34878D82A}">
                    <a16:rowId xmlns:a16="http://schemas.microsoft.com/office/drawing/2014/main" val="10000"/>
                  </a:ext>
                </a:extLst>
              </a:tr>
              <a:tr h="2103100">
                <a:tc>
                  <a:txBody>
                    <a:bodyPr/>
                    <a:lstStyle/>
                    <a:p>
                      <a:pPr marL="0" lvl="0" indent="0" algn="l" rtl="0">
                        <a:spcBef>
                          <a:spcPts val="0"/>
                        </a:spcBef>
                        <a:spcAft>
                          <a:spcPts val="0"/>
                        </a:spcAft>
                        <a:buNone/>
                      </a:pPr>
                      <a:r>
                        <a:rPr lang="en">
                          <a:solidFill>
                            <a:schemeClr val="dk1"/>
                          </a:solidFill>
                        </a:rPr>
                        <a:t>Empowerment through skills and knowledge</a:t>
                      </a:r>
                      <a:endParaRPr>
                        <a:solidFill>
                          <a:srgbClr val="000000"/>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AFD1BD"/>
                    </a:solidFill>
                  </a:tcPr>
                </a:tc>
                <a:tc>
                  <a:txBody>
                    <a:bodyPr/>
                    <a:lstStyle/>
                    <a:p>
                      <a:pPr marL="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Char char="●"/>
                      </a:pPr>
                      <a:r>
                        <a:rPr lang="en"/>
                        <a:t>Create climate data toolkits</a:t>
                      </a:r>
                      <a:endParaRPr/>
                    </a:p>
                    <a:p>
                      <a:pPr marL="457200" lvl="0" indent="0" algn="l" rtl="0">
                        <a:spcBef>
                          <a:spcPts val="0"/>
                        </a:spcBef>
                        <a:spcAft>
                          <a:spcPts val="0"/>
                        </a:spcAft>
                        <a:buNone/>
                      </a:pPr>
                      <a:endParaRPr/>
                    </a:p>
                    <a:p>
                      <a:pPr marL="457200" lvl="0" indent="-317500" algn="l" rtl="0">
                        <a:spcBef>
                          <a:spcPts val="0"/>
                        </a:spcBef>
                        <a:spcAft>
                          <a:spcPts val="0"/>
                        </a:spcAft>
                        <a:buClr>
                          <a:srgbClr val="000000"/>
                        </a:buClr>
                        <a:buSzPts val="1400"/>
                        <a:buChar char="●"/>
                      </a:pPr>
                      <a:r>
                        <a:rPr lang="en"/>
                        <a:t>Develop a digital and in-person education programme</a:t>
                      </a:r>
                      <a:endParaRPr/>
                    </a:p>
                    <a:p>
                      <a:pPr marL="457200" lvl="0" indent="0" algn="l" rtl="0">
                        <a:spcBef>
                          <a:spcPts val="0"/>
                        </a:spcBef>
                        <a:spcAft>
                          <a:spcPts val="0"/>
                        </a:spcAft>
                        <a:buNone/>
                      </a:pPr>
                      <a:endParaRPr/>
                    </a:p>
                    <a:p>
                      <a:pPr marL="457200" lvl="0" indent="-317500" algn="l" rtl="0">
                        <a:spcBef>
                          <a:spcPts val="0"/>
                        </a:spcBef>
                        <a:spcAft>
                          <a:spcPts val="0"/>
                        </a:spcAft>
                        <a:buClr>
                          <a:srgbClr val="000000"/>
                        </a:buClr>
                        <a:buSzPts val="1400"/>
                        <a:buChar char="●"/>
                      </a:pPr>
                      <a:r>
                        <a:rPr lang="en"/>
                        <a:t>Integrate with industry groups and health &amp; safety measures</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a:t>Enhanced understanding and assessment for adaptation</a:t>
                      </a:r>
                      <a:endParaRPr>
                        <a:solidFill>
                          <a:srgbClr val="000000"/>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675" name="Google Shape;675;p44"/>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Georgia"/>
                <a:ea typeface="Georgia"/>
                <a:cs typeface="Georgia"/>
                <a:sym typeface="Georgia"/>
              </a:rPr>
              <a:t>3. Advancing knowledge, skills and capability </a:t>
            </a:r>
            <a:endParaRPr sz="1900">
              <a:solidFill>
                <a:schemeClr val="dk1"/>
              </a:solidFill>
              <a:latin typeface="Georgia"/>
              <a:ea typeface="Georgia"/>
              <a:cs typeface="Georgia"/>
              <a:sym typeface="Georgia"/>
            </a:endParaRPr>
          </a:p>
        </p:txBody>
      </p:sp>
      <p:grpSp>
        <p:nvGrpSpPr>
          <p:cNvPr id="676" name="Google Shape;676;p44"/>
          <p:cNvGrpSpPr/>
          <p:nvPr/>
        </p:nvGrpSpPr>
        <p:grpSpPr>
          <a:xfrm>
            <a:off x="85413" y="4799559"/>
            <a:ext cx="1130333" cy="263337"/>
            <a:chOff x="174975" y="6271572"/>
            <a:chExt cx="2078200" cy="484254"/>
          </a:xfrm>
        </p:grpSpPr>
        <p:pic>
          <p:nvPicPr>
            <p:cNvPr id="677" name="Google Shape;677;p44"/>
            <p:cNvPicPr preferRelativeResize="0"/>
            <p:nvPr/>
          </p:nvPicPr>
          <p:blipFill>
            <a:blip r:embed="rId3">
              <a:alphaModFix/>
            </a:blip>
            <a:stretch>
              <a:fillRect/>
            </a:stretch>
          </p:blipFill>
          <p:spPr>
            <a:xfrm>
              <a:off x="174975" y="6271572"/>
              <a:ext cx="638925" cy="484254"/>
            </a:xfrm>
            <a:prstGeom prst="rect">
              <a:avLst/>
            </a:prstGeom>
            <a:noFill/>
            <a:ln>
              <a:noFill/>
            </a:ln>
          </p:spPr>
        </p:pic>
        <p:pic>
          <p:nvPicPr>
            <p:cNvPr id="678" name="Google Shape;678;p44"/>
            <p:cNvPicPr preferRelativeResize="0"/>
            <p:nvPr/>
          </p:nvPicPr>
          <p:blipFill rotWithShape="1">
            <a:blip r:embed="rId4">
              <a:alphaModFix/>
            </a:blip>
            <a:srcRect r="26959"/>
            <a:stretch/>
          </p:blipFill>
          <p:spPr>
            <a:xfrm>
              <a:off x="1011550" y="6271575"/>
              <a:ext cx="1241626" cy="429126"/>
            </a:xfrm>
            <a:prstGeom prst="rect">
              <a:avLst/>
            </a:prstGeom>
            <a:noFill/>
            <a:ln>
              <a:noFill/>
            </a:ln>
          </p:spPr>
        </p:pic>
      </p:grpSp>
      <p:cxnSp>
        <p:nvCxnSpPr>
          <p:cNvPr id="679" name="Google Shape;679;p44"/>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2" name="TextBox 1">
            <a:extLst>
              <a:ext uri="{FF2B5EF4-FFF2-40B4-BE49-F238E27FC236}">
                <a16:creationId xmlns:a16="http://schemas.microsoft.com/office/drawing/2014/main" id="{8212EB46-EAB8-A670-F522-E9EBB6399A8A}"/>
              </a:ext>
            </a:extLst>
          </p:cNvPr>
          <p:cNvSpPr txBox="1"/>
          <p:nvPr/>
        </p:nvSpPr>
        <p:spPr>
          <a:xfrm>
            <a:off x="4871449" y="4600769"/>
            <a:ext cx="675320" cy="630942"/>
          </a:xfrm>
          <a:prstGeom prst="rect">
            <a:avLst/>
          </a:prstGeom>
          <a:noFill/>
        </p:spPr>
        <p:txBody>
          <a:bodyPr wrap="square" rtlCol="0">
            <a:spAutoFit/>
          </a:bodyPr>
          <a:lstStyle/>
          <a:p>
            <a:pPr algn="ctr"/>
            <a:r>
              <a:rPr lang="en-NZ" sz="700" b="1" dirty="0">
                <a:solidFill>
                  <a:schemeClr val="tx1"/>
                </a:solidFill>
                <a:latin typeface="Georgia"/>
                <a:ea typeface="HGMaruGothicMPRO" panose="020B0400000000000000" pitchFamily="34" charset="-128"/>
                <a:cs typeface="Georgia"/>
                <a:sym typeface="Georgia"/>
              </a:rPr>
              <a:t>0. </a:t>
            </a:r>
            <a:r>
              <a:rPr lang="en-NZ" sz="700" dirty="0">
                <a:solidFill>
                  <a:schemeClr val="tx1"/>
                </a:solidFill>
                <a:latin typeface="Georgia"/>
                <a:ea typeface="HGMaruGothicMPRO" panose="020B0400000000000000" pitchFamily="34" charset="-128"/>
                <a:cs typeface="Georgia"/>
                <a:sym typeface="Georgia"/>
              </a:rPr>
              <a:t>Prioritised action </a:t>
            </a:r>
          </a:p>
          <a:p>
            <a:endParaRPr lang="en-NZ" dirty="0"/>
          </a:p>
        </p:txBody>
      </p:sp>
      <p:sp>
        <p:nvSpPr>
          <p:cNvPr id="3" name="TextBox 2">
            <a:extLst>
              <a:ext uri="{FF2B5EF4-FFF2-40B4-BE49-F238E27FC236}">
                <a16:creationId xmlns:a16="http://schemas.microsoft.com/office/drawing/2014/main" id="{A5B805B8-4377-B55C-1954-60A079E56101}"/>
              </a:ext>
            </a:extLst>
          </p:cNvPr>
          <p:cNvSpPr txBox="1"/>
          <p:nvPr/>
        </p:nvSpPr>
        <p:spPr>
          <a:xfrm>
            <a:off x="5726327" y="4654630"/>
            <a:ext cx="675320" cy="523220"/>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r>
              <a:rPr lang="en-NZ" sz="700" dirty="0">
                <a:solidFill>
                  <a:srgbClr val="144B58"/>
                </a:solidFill>
                <a:latin typeface="Georgia"/>
                <a:ea typeface="HGMaruGothicMPRO" panose="020B0400000000000000" pitchFamily="34" charset="-128"/>
                <a:cs typeface="Georgia"/>
                <a:sym typeface="Georgia"/>
              </a:rPr>
              <a:t>1. Decision making </a:t>
            </a:r>
          </a:p>
          <a:p>
            <a:endParaRPr lang="en-NZ" dirty="0">
              <a:solidFill>
                <a:schemeClr val="tx1"/>
              </a:solidFill>
            </a:endParaRPr>
          </a:p>
        </p:txBody>
      </p:sp>
      <p:sp>
        <p:nvSpPr>
          <p:cNvPr id="4" name="TextBox 3">
            <a:extLst>
              <a:ext uri="{FF2B5EF4-FFF2-40B4-BE49-F238E27FC236}">
                <a16:creationId xmlns:a16="http://schemas.microsoft.com/office/drawing/2014/main" id="{C104F75A-2832-3AC6-5763-4D97BB62E00F}"/>
              </a:ext>
            </a:extLst>
          </p:cNvPr>
          <p:cNvSpPr txBox="1"/>
          <p:nvPr/>
        </p:nvSpPr>
        <p:spPr>
          <a:xfrm>
            <a:off x="6561595" y="4439186"/>
            <a:ext cx="675320" cy="738664"/>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br>
              <a:rPr lang="en-NZ" sz="700" dirty="0">
                <a:solidFill>
                  <a:srgbClr val="144B58"/>
                </a:solidFill>
                <a:latin typeface="Georgia"/>
                <a:ea typeface="HGMaruGothicMPRO" panose="020B0400000000000000" pitchFamily="34" charset="-128"/>
                <a:cs typeface="Georgia"/>
                <a:sym typeface="Georgia"/>
              </a:rPr>
            </a:br>
            <a:r>
              <a:rPr lang="en-NZ" sz="700" dirty="0">
                <a:solidFill>
                  <a:srgbClr val="144B58"/>
                </a:solidFill>
                <a:latin typeface="Georgia"/>
                <a:ea typeface="HGMaruGothicMPRO" panose="020B0400000000000000" pitchFamily="34" charset="-128"/>
                <a:cs typeface="Georgia"/>
                <a:sym typeface="Georgia"/>
              </a:rPr>
              <a:t>2. Courageous leadership </a:t>
            </a:r>
          </a:p>
          <a:p>
            <a:endParaRPr lang="en-NZ" dirty="0">
              <a:solidFill>
                <a:schemeClr val="tx1"/>
              </a:solidFill>
            </a:endParaRPr>
          </a:p>
        </p:txBody>
      </p:sp>
      <p:sp>
        <p:nvSpPr>
          <p:cNvPr id="5" name="TextBox 4">
            <a:extLst>
              <a:ext uri="{FF2B5EF4-FFF2-40B4-BE49-F238E27FC236}">
                <a16:creationId xmlns:a16="http://schemas.microsoft.com/office/drawing/2014/main" id="{F37A64CE-C1E1-4008-241D-3079A98B0F22}"/>
              </a:ext>
            </a:extLst>
          </p:cNvPr>
          <p:cNvSpPr txBox="1"/>
          <p:nvPr/>
        </p:nvSpPr>
        <p:spPr>
          <a:xfrm>
            <a:off x="7412128" y="4562209"/>
            <a:ext cx="675320" cy="630942"/>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r>
              <a:rPr lang="en-NZ" sz="700" dirty="0">
                <a:solidFill>
                  <a:schemeClr val="bg1"/>
                </a:solidFill>
                <a:latin typeface="Georgia"/>
                <a:ea typeface="HGMaruGothicMPRO" panose="020B0400000000000000" pitchFamily="34" charset="-128"/>
                <a:cs typeface="Georgia"/>
                <a:sym typeface="Georgia"/>
              </a:rPr>
              <a:t>3. Advancing knowledge</a:t>
            </a:r>
          </a:p>
          <a:p>
            <a:endParaRPr lang="en-NZ" dirty="0">
              <a:solidFill>
                <a:schemeClr val="tx1"/>
              </a:solidFill>
            </a:endParaRPr>
          </a:p>
        </p:txBody>
      </p:sp>
      <p:sp>
        <p:nvSpPr>
          <p:cNvPr id="6" name="TextBox 5">
            <a:extLst>
              <a:ext uri="{FF2B5EF4-FFF2-40B4-BE49-F238E27FC236}">
                <a16:creationId xmlns:a16="http://schemas.microsoft.com/office/drawing/2014/main" id="{55BB0256-E958-B9FE-5A12-6E189935DEAB}"/>
              </a:ext>
            </a:extLst>
          </p:cNvPr>
          <p:cNvSpPr txBox="1"/>
          <p:nvPr/>
        </p:nvSpPr>
        <p:spPr>
          <a:xfrm>
            <a:off x="8247396" y="4653248"/>
            <a:ext cx="675320" cy="523220"/>
          </a:xfrm>
          <a:prstGeom prst="rect">
            <a:avLst/>
          </a:prstGeom>
          <a:noFill/>
        </p:spPr>
        <p:txBody>
          <a:bodyPr wrap="square" rtlCol="0">
            <a:spAutoFit/>
          </a:bodyPr>
          <a:lstStyle/>
          <a:p>
            <a:pPr marL="0" marR="0" lvl="0" indent="0" algn="ctr" rtl="0">
              <a:spcBef>
                <a:spcPts val="0"/>
              </a:spcBef>
              <a:spcAft>
                <a:spcPts val="0"/>
              </a:spcAft>
              <a:buNone/>
            </a:pPr>
            <a:r>
              <a:rPr lang="en-NZ" sz="700" dirty="0">
                <a:solidFill>
                  <a:srgbClr val="144B58"/>
                </a:solidFill>
                <a:latin typeface="Georgia"/>
                <a:ea typeface="HGMaruGothicMPRO" panose="020B0400000000000000" pitchFamily="34" charset="-128"/>
                <a:cs typeface="Georgia"/>
                <a:sym typeface="Georgia"/>
              </a:rPr>
              <a:t>4. Directed investment</a:t>
            </a:r>
            <a:endParaRPr lang="en-NZ" sz="700" i="1" dirty="0">
              <a:solidFill>
                <a:srgbClr val="144B58"/>
              </a:solidFill>
              <a:latin typeface="Georgia"/>
              <a:ea typeface="HGMaruGothicMPRO" panose="020B0400000000000000" pitchFamily="34" charset="-128"/>
              <a:cs typeface="Georgia"/>
              <a:sym typeface="Georgia"/>
            </a:endParaRPr>
          </a:p>
          <a:p>
            <a:endParaRPr lang="en-NZ"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cxnSp>
        <p:nvCxnSpPr>
          <p:cNvPr id="684" name="Google Shape;684;p45"/>
          <p:cNvCxnSpPr/>
          <p:nvPr/>
        </p:nvCxnSpPr>
        <p:spPr>
          <a:xfrm>
            <a:off x="15700" y="4759275"/>
            <a:ext cx="9051900" cy="0"/>
          </a:xfrm>
          <a:prstGeom prst="straightConnector1">
            <a:avLst/>
          </a:prstGeom>
          <a:noFill/>
          <a:ln w="9525" cap="flat" cmpd="sng">
            <a:solidFill>
              <a:srgbClr val="579771"/>
            </a:solidFill>
            <a:prstDash val="solid"/>
            <a:round/>
            <a:headEnd type="none" w="med" len="med"/>
            <a:tailEnd type="none" w="med" len="med"/>
          </a:ln>
        </p:spPr>
      </p:cxnSp>
      <p:grpSp>
        <p:nvGrpSpPr>
          <p:cNvPr id="685" name="Google Shape;685;p45"/>
          <p:cNvGrpSpPr/>
          <p:nvPr/>
        </p:nvGrpSpPr>
        <p:grpSpPr>
          <a:xfrm>
            <a:off x="4908590" y="4498044"/>
            <a:ext cx="590918" cy="579216"/>
            <a:chOff x="724100" y="1724650"/>
            <a:chExt cx="1000200" cy="1000200"/>
          </a:xfrm>
        </p:grpSpPr>
        <p:sp>
          <p:nvSpPr>
            <p:cNvPr id="686" name="Google Shape;686;p45"/>
            <p:cNvSpPr/>
            <p:nvPr/>
          </p:nvSpPr>
          <p:spPr>
            <a:xfrm>
              <a:off x="724100" y="172465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87" name="Google Shape;687;p45"/>
            <p:cNvSpPr/>
            <p:nvPr/>
          </p:nvSpPr>
          <p:spPr>
            <a:xfrm>
              <a:off x="766950"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sz="700" dirty="0">
                <a:solidFill>
                  <a:srgbClr val="345A43"/>
                </a:solidFill>
                <a:latin typeface="Georgia"/>
                <a:ea typeface="Georgia"/>
                <a:cs typeface="Georgia"/>
                <a:sym typeface="Georgia"/>
              </a:endParaRPr>
            </a:p>
          </p:txBody>
        </p:sp>
      </p:grpSp>
      <p:grpSp>
        <p:nvGrpSpPr>
          <p:cNvPr id="688" name="Google Shape;688;p45"/>
          <p:cNvGrpSpPr/>
          <p:nvPr/>
        </p:nvGrpSpPr>
        <p:grpSpPr>
          <a:xfrm>
            <a:off x="5756969" y="4498044"/>
            <a:ext cx="590918" cy="579216"/>
            <a:chOff x="2274025" y="1725600"/>
            <a:chExt cx="1000200" cy="1000200"/>
          </a:xfrm>
        </p:grpSpPr>
        <p:sp>
          <p:nvSpPr>
            <p:cNvPr id="689" name="Google Shape;689;p45"/>
            <p:cNvSpPr/>
            <p:nvPr/>
          </p:nvSpPr>
          <p:spPr>
            <a:xfrm>
              <a:off x="2274025"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90" name="Google Shape;690;p45"/>
            <p:cNvSpPr/>
            <p:nvPr/>
          </p:nvSpPr>
          <p:spPr>
            <a:xfrm>
              <a:off x="232544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100"/>
                <a:buFont typeface="Arial"/>
                <a:buNone/>
              </a:pPr>
              <a:endParaRPr sz="700" dirty="0">
                <a:solidFill>
                  <a:srgbClr val="144B58"/>
                </a:solidFill>
                <a:latin typeface="Georgia"/>
                <a:ea typeface="Georgia"/>
                <a:cs typeface="Georgia"/>
                <a:sym typeface="Georgia"/>
              </a:endParaRPr>
            </a:p>
          </p:txBody>
        </p:sp>
      </p:grpSp>
      <p:grpSp>
        <p:nvGrpSpPr>
          <p:cNvPr id="691" name="Google Shape;691;p45"/>
          <p:cNvGrpSpPr/>
          <p:nvPr/>
        </p:nvGrpSpPr>
        <p:grpSpPr>
          <a:xfrm>
            <a:off x="7451379" y="4498044"/>
            <a:ext cx="590918" cy="579216"/>
            <a:chOff x="6006750" y="1725600"/>
            <a:chExt cx="1000200" cy="1000200"/>
          </a:xfrm>
        </p:grpSpPr>
        <p:sp>
          <p:nvSpPr>
            <p:cNvPr id="692" name="Google Shape;692;p45"/>
            <p:cNvSpPr/>
            <p:nvPr/>
          </p:nvSpPr>
          <p:spPr>
            <a:xfrm>
              <a:off x="600675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93" name="Google Shape;693;p45"/>
            <p:cNvSpPr/>
            <p:nvPr/>
          </p:nvSpPr>
          <p:spPr>
            <a:xfrm>
              <a:off x="605278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dirty="0">
                <a:solidFill>
                  <a:srgbClr val="144B58"/>
                </a:solidFill>
                <a:latin typeface="Georgia"/>
                <a:ea typeface="Georgia"/>
                <a:cs typeface="Georgia"/>
                <a:sym typeface="Georgia"/>
              </a:endParaRPr>
            </a:p>
            <a:p>
              <a:pPr marL="0" marR="0" lvl="0" indent="0" algn="ctr" rtl="0">
                <a:spcBef>
                  <a:spcPts val="0"/>
                </a:spcBef>
                <a:spcAft>
                  <a:spcPts val="0"/>
                </a:spcAft>
                <a:buNone/>
              </a:pPr>
              <a:endParaRPr sz="700" dirty="0">
                <a:solidFill>
                  <a:srgbClr val="144B58"/>
                </a:solidFill>
                <a:latin typeface="Georgia"/>
                <a:ea typeface="Georgia"/>
                <a:cs typeface="Georgia"/>
                <a:sym typeface="Georgia"/>
              </a:endParaRPr>
            </a:p>
          </p:txBody>
        </p:sp>
      </p:grpSp>
      <p:grpSp>
        <p:nvGrpSpPr>
          <p:cNvPr id="694" name="Google Shape;694;p45"/>
          <p:cNvGrpSpPr/>
          <p:nvPr/>
        </p:nvGrpSpPr>
        <p:grpSpPr>
          <a:xfrm>
            <a:off x="8298990" y="4498044"/>
            <a:ext cx="590918" cy="579216"/>
            <a:chOff x="7367750" y="1725600"/>
            <a:chExt cx="1000200" cy="1000200"/>
          </a:xfrm>
        </p:grpSpPr>
        <p:sp>
          <p:nvSpPr>
            <p:cNvPr id="695" name="Google Shape;695;p45"/>
            <p:cNvSpPr/>
            <p:nvPr/>
          </p:nvSpPr>
          <p:spPr>
            <a:xfrm>
              <a:off x="7367750" y="1725600"/>
              <a:ext cx="1000200" cy="1000200"/>
            </a:xfrm>
            <a:prstGeom prst="ellipse">
              <a:avLst/>
            </a:prstGeom>
            <a:solidFill>
              <a:schemeClr val="lt1"/>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96" name="Google Shape;696;p45"/>
            <p:cNvSpPr/>
            <p:nvPr/>
          </p:nvSpPr>
          <p:spPr>
            <a:xfrm>
              <a:off x="7417950" y="1771650"/>
              <a:ext cx="908100" cy="908100"/>
            </a:xfrm>
            <a:prstGeom prst="ellipse">
              <a:avLst/>
            </a:prstGeom>
            <a:solidFill>
              <a:srgbClr val="345A43"/>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i="1" dirty="0">
                <a:solidFill>
                  <a:schemeClr val="lt1"/>
                </a:solidFill>
                <a:latin typeface="Georgia"/>
                <a:ea typeface="Georgia"/>
                <a:cs typeface="Georgia"/>
                <a:sym typeface="Georgia"/>
              </a:endParaRPr>
            </a:p>
          </p:txBody>
        </p:sp>
      </p:grpSp>
      <p:grpSp>
        <p:nvGrpSpPr>
          <p:cNvPr id="697" name="Google Shape;697;p45"/>
          <p:cNvGrpSpPr/>
          <p:nvPr/>
        </p:nvGrpSpPr>
        <p:grpSpPr>
          <a:xfrm>
            <a:off x="6603803" y="4498044"/>
            <a:ext cx="590918" cy="579216"/>
            <a:chOff x="3571800" y="1725600"/>
            <a:chExt cx="1000200" cy="1000200"/>
          </a:xfrm>
        </p:grpSpPr>
        <p:sp>
          <p:nvSpPr>
            <p:cNvPr id="698" name="Google Shape;698;p45"/>
            <p:cNvSpPr/>
            <p:nvPr/>
          </p:nvSpPr>
          <p:spPr>
            <a:xfrm>
              <a:off x="3571800" y="1725600"/>
              <a:ext cx="1000200" cy="1000200"/>
            </a:xfrm>
            <a:prstGeom prst="ellipse">
              <a:avLst/>
            </a:prstGeom>
            <a:solidFill>
              <a:srgbClr val="FFFFFF"/>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latin typeface="Georgia"/>
                <a:ea typeface="Georgia"/>
                <a:cs typeface="Georgia"/>
                <a:sym typeface="Georgia"/>
              </a:endParaRPr>
            </a:p>
          </p:txBody>
        </p:sp>
        <p:sp>
          <p:nvSpPr>
            <p:cNvPr id="699" name="Google Shape;699;p45"/>
            <p:cNvSpPr/>
            <p:nvPr/>
          </p:nvSpPr>
          <p:spPr>
            <a:xfrm>
              <a:off x="3617839" y="1771650"/>
              <a:ext cx="908100" cy="908100"/>
            </a:xfrm>
            <a:prstGeom prst="ellipse">
              <a:avLst/>
            </a:prstGeom>
            <a:solidFill>
              <a:srgbClr val="AFD1BD"/>
            </a:solidFill>
            <a:ln w="9525" cap="flat" cmpd="sng">
              <a:solidFill>
                <a:srgbClr val="57977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endParaRPr sz="700" dirty="0">
                <a:solidFill>
                  <a:srgbClr val="144B58"/>
                </a:solidFill>
                <a:latin typeface="Georgia"/>
                <a:ea typeface="Georgia"/>
                <a:cs typeface="Georgia"/>
                <a:sym typeface="Georgia"/>
              </a:endParaRPr>
            </a:p>
          </p:txBody>
        </p:sp>
      </p:grpSp>
      <p:graphicFrame>
        <p:nvGraphicFramePr>
          <p:cNvPr id="700" name="Google Shape;700;p45"/>
          <p:cNvGraphicFramePr/>
          <p:nvPr/>
        </p:nvGraphicFramePr>
        <p:xfrm>
          <a:off x="667538" y="1232739"/>
          <a:ext cx="7808900" cy="2678025"/>
        </p:xfrm>
        <a:graphic>
          <a:graphicData uri="http://schemas.openxmlformats.org/drawingml/2006/table">
            <a:tbl>
              <a:tblPr>
                <a:noFill/>
                <a:tableStyleId>{69A9AD6F-F232-454A-84FF-8CDB4956B5D8}</a:tableStyleId>
              </a:tblPr>
              <a:tblGrid>
                <a:gridCol w="1302075">
                  <a:extLst>
                    <a:ext uri="{9D8B030D-6E8A-4147-A177-3AD203B41FA5}">
                      <a16:colId xmlns:a16="http://schemas.microsoft.com/office/drawing/2014/main" val="20000"/>
                    </a:ext>
                  </a:extLst>
                </a:gridCol>
                <a:gridCol w="4388175">
                  <a:extLst>
                    <a:ext uri="{9D8B030D-6E8A-4147-A177-3AD203B41FA5}">
                      <a16:colId xmlns:a16="http://schemas.microsoft.com/office/drawing/2014/main" val="20001"/>
                    </a:ext>
                  </a:extLst>
                </a:gridCol>
                <a:gridCol w="2118650">
                  <a:extLst>
                    <a:ext uri="{9D8B030D-6E8A-4147-A177-3AD203B41FA5}">
                      <a16:colId xmlns:a16="http://schemas.microsoft.com/office/drawing/2014/main" val="20002"/>
                    </a:ext>
                  </a:extLst>
                </a:gridCol>
              </a:tblGrid>
              <a:tr h="574925">
                <a:tc>
                  <a:txBody>
                    <a:bodyPr/>
                    <a:lstStyle/>
                    <a:p>
                      <a:pPr marL="0" lvl="0" indent="0" algn="ctr" rtl="0">
                        <a:spcBef>
                          <a:spcPts val="0"/>
                        </a:spcBef>
                        <a:spcAft>
                          <a:spcPts val="0"/>
                        </a:spcAft>
                        <a:buNone/>
                      </a:pPr>
                      <a:r>
                        <a:rPr lang="en" b="1">
                          <a:solidFill>
                            <a:srgbClr val="FFFFFF"/>
                          </a:solidFill>
                        </a:rPr>
                        <a:t>Objective</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tc>
                  <a:txBody>
                    <a:bodyPr/>
                    <a:lstStyle/>
                    <a:p>
                      <a:pPr marL="0" lvl="0" indent="0" algn="ctr" rtl="0">
                        <a:spcBef>
                          <a:spcPts val="0"/>
                        </a:spcBef>
                        <a:spcAft>
                          <a:spcPts val="0"/>
                        </a:spcAft>
                        <a:buNone/>
                      </a:pPr>
                      <a:r>
                        <a:rPr lang="en" b="1">
                          <a:solidFill>
                            <a:srgbClr val="FFFFFF"/>
                          </a:solidFill>
                        </a:rPr>
                        <a:t>Actions</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tc>
                  <a:txBody>
                    <a:bodyPr/>
                    <a:lstStyle/>
                    <a:p>
                      <a:pPr marL="0" lvl="0" indent="0" algn="ctr" rtl="0">
                        <a:spcBef>
                          <a:spcPts val="0"/>
                        </a:spcBef>
                        <a:spcAft>
                          <a:spcPts val="0"/>
                        </a:spcAft>
                        <a:buNone/>
                      </a:pPr>
                      <a:r>
                        <a:rPr lang="en" b="1">
                          <a:solidFill>
                            <a:srgbClr val="FFFFFF"/>
                          </a:solidFill>
                        </a:rPr>
                        <a:t>Impact</a:t>
                      </a:r>
                      <a:endParaRPr b="1">
                        <a:solidFill>
                          <a:srgbClr val="FFFFFF"/>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345A43"/>
                    </a:solidFill>
                  </a:tcPr>
                </a:tc>
                <a:extLst>
                  <a:ext uri="{0D108BD9-81ED-4DB2-BD59-A6C34878D82A}">
                    <a16:rowId xmlns:a16="http://schemas.microsoft.com/office/drawing/2014/main" val="10000"/>
                  </a:ext>
                </a:extLst>
              </a:tr>
              <a:tr h="2103100">
                <a:tc>
                  <a:txBody>
                    <a:bodyPr/>
                    <a:lstStyle/>
                    <a:p>
                      <a:pPr marL="0" lvl="0" indent="0" algn="l" rtl="0">
                        <a:spcBef>
                          <a:spcPts val="0"/>
                        </a:spcBef>
                        <a:spcAft>
                          <a:spcPts val="0"/>
                        </a:spcAft>
                        <a:buNone/>
                      </a:pPr>
                      <a:r>
                        <a:rPr lang="en">
                          <a:solidFill>
                            <a:schemeClr val="dk1"/>
                          </a:solidFill>
                        </a:rPr>
                        <a:t>Funding available for innovation, supporting vulnerability, and delivering adaptation actions</a:t>
                      </a:r>
                      <a:endParaRPr>
                        <a:solidFill>
                          <a:srgbClr val="000000"/>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AFD1BD"/>
                    </a:solidFill>
                  </a:tcPr>
                </a:tc>
                <a:tc>
                  <a:txBody>
                    <a:bodyPr/>
                    <a:lstStyle/>
                    <a:p>
                      <a:pPr marL="0" lvl="0" indent="0" algn="l" rtl="0">
                        <a:spcBef>
                          <a:spcPts val="0"/>
                        </a:spcBef>
                        <a:spcAft>
                          <a:spcPts val="0"/>
                        </a:spcAft>
                        <a:buNone/>
                      </a:pPr>
                      <a:endParaRPr>
                        <a:solidFill>
                          <a:srgbClr val="000000"/>
                        </a:solidFill>
                      </a:endParaRPr>
                    </a:p>
                    <a:p>
                      <a:pPr marL="457200" lvl="0" indent="-317500" algn="l" rtl="0">
                        <a:spcBef>
                          <a:spcPts val="0"/>
                        </a:spcBef>
                        <a:spcAft>
                          <a:spcPts val="0"/>
                        </a:spcAft>
                        <a:buClr>
                          <a:srgbClr val="000000"/>
                        </a:buClr>
                        <a:buSzPts val="1400"/>
                        <a:buChar char="●"/>
                      </a:pPr>
                      <a:r>
                        <a:rPr lang="en"/>
                        <a:t>Business case development</a:t>
                      </a:r>
                      <a:endParaRPr/>
                    </a:p>
                    <a:p>
                      <a:pPr marL="457200" lvl="0" indent="0" algn="l" rtl="0">
                        <a:spcBef>
                          <a:spcPts val="0"/>
                        </a:spcBef>
                        <a:spcAft>
                          <a:spcPts val="0"/>
                        </a:spcAft>
                        <a:buNone/>
                      </a:pPr>
                      <a:endParaRPr/>
                    </a:p>
                    <a:p>
                      <a:pPr marL="457200" lvl="0" indent="-317500" algn="l" rtl="0">
                        <a:spcBef>
                          <a:spcPts val="0"/>
                        </a:spcBef>
                        <a:spcAft>
                          <a:spcPts val="0"/>
                        </a:spcAft>
                        <a:buClr>
                          <a:srgbClr val="000000"/>
                        </a:buClr>
                        <a:buSzPts val="1400"/>
                        <a:buChar char="●"/>
                      </a:pPr>
                      <a:r>
                        <a:rPr lang="en"/>
                        <a:t>Enabling public regulatory, policy and local funding mechanisms</a:t>
                      </a:r>
                      <a:endParaRPr/>
                    </a:p>
                    <a:p>
                      <a:pPr marL="457200" lvl="0" indent="0" algn="l" rtl="0">
                        <a:spcBef>
                          <a:spcPts val="0"/>
                        </a:spcBef>
                        <a:spcAft>
                          <a:spcPts val="0"/>
                        </a:spcAft>
                        <a:buNone/>
                      </a:pPr>
                      <a:endParaRPr/>
                    </a:p>
                    <a:p>
                      <a:pPr marL="457200" lvl="0" indent="-317500" algn="l" rtl="0">
                        <a:spcBef>
                          <a:spcPts val="0"/>
                        </a:spcBef>
                        <a:spcAft>
                          <a:spcPts val="0"/>
                        </a:spcAft>
                        <a:buClr>
                          <a:srgbClr val="000000"/>
                        </a:buClr>
                        <a:buSzPts val="1400"/>
                        <a:buChar char="●"/>
                      </a:pPr>
                      <a:r>
                        <a:rPr lang="en"/>
                        <a:t>Identify additional capital sources</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a:t>Capital available to enable innovation and adaptation across the sector </a:t>
                      </a:r>
                      <a:endParaRPr>
                        <a:solidFill>
                          <a:srgbClr val="000000"/>
                        </a:solidFill>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701" name="Google Shape;701;p45"/>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Georgia"/>
                <a:ea typeface="Georgia"/>
                <a:cs typeface="Georgia"/>
                <a:sym typeface="Georgia"/>
              </a:rPr>
              <a:t>4. Directed investment</a:t>
            </a:r>
            <a:endParaRPr sz="1900">
              <a:solidFill>
                <a:schemeClr val="dk1"/>
              </a:solidFill>
              <a:latin typeface="Georgia"/>
              <a:ea typeface="Georgia"/>
              <a:cs typeface="Georgia"/>
              <a:sym typeface="Georgia"/>
            </a:endParaRPr>
          </a:p>
        </p:txBody>
      </p:sp>
      <p:grpSp>
        <p:nvGrpSpPr>
          <p:cNvPr id="702" name="Google Shape;702;p45"/>
          <p:cNvGrpSpPr/>
          <p:nvPr/>
        </p:nvGrpSpPr>
        <p:grpSpPr>
          <a:xfrm>
            <a:off x="85413" y="4799559"/>
            <a:ext cx="1130333" cy="263337"/>
            <a:chOff x="174975" y="6271572"/>
            <a:chExt cx="2078200" cy="484254"/>
          </a:xfrm>
        </p:grpSpPr>
        <p:pic>
          <p:nvPicPr>
            <p:cNvPr id="703" name="Google Shape;703;p45"/>
            <p:cNvPicPr preferRelativeResize="0"/>
            <p:nvPr/>
          </p:nvPicPr>
          <p:blipFill>
            <a:blip r:embed="rId3">
              <a:alphaModFix/>
            </a:blip>
            <a:stretch>
              <a:fillRect/>
            </a:stretch>
          </p:blipFill>
          <p:spPr>
            <a:xfrm>
              <a:off x="174975" y="6271572"/>
              <a:ext cx="638925" cy="484254"/>
            </a:xfrm>
            <a:prstGeom prst="rect">
              <a:avLst/>
            </a:prstGeom>
            <a:noFill/>
            <a:ln>
              <a:noFill/>
            </a:ln>
          </p:spPr>
        </p:pic>
        <p:pic>
          <p:nvPicPr>
            <p:cNvPr id="704" name="Google Shape;704;p45"/>
            <p:cNvPicPr preferRelativeResize="0"/>
            <p:nvPr/>
          </p:nvPicPr>
          <p:blipFill rotWithShape="1">
            <a:blip r:embed="rId4">
              <a:alphaModFix/>
            </a:blip>
            <a:srcRect r="26959"/>
            <a:stretch/>
          </p:blipFill>
          <p:spPr>
            <a:xfrm>
              <a:off x="1011550" y="6271575"/>
              <a:ext cx="1241626" cy="429126"/>
            </a:xfrm>
            <a:prstGeom prst="rect">
              <a:avLst/>
            </a:prstGeom>
            <a:noFill/>
            <a:ln>
              <a:noFill/>
            </a:ln>
          </p:spPr>
        </p:pic>
      </p:grpSp>
      <p:cxnSp>
        <p:nvCxnSpPr>
          <p:cNvPr id="705" name="Google Shape;705;p45"/>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2" name="TextBox 1">
            <a:extLst>
              <a:ext uri="{FF2B5EF4-FFF2-40B4-BE49-F238E27FC236}">
                <a16:creationId xmlns:a16="http://schemas.microsoft.com/office/drawing/2014/main" id="{E8CF646B-25FD-7536-936D-8B9A950E1241}"/>
              </a:ext>
            </a:extLst>
          </p:cNvPr>
          <p:cNvSpPr txBox="1"/>
          <p:nvPr/>
        </p:nvSpPr>
        <p:spPr>
          <a:xfrm>
            <a:off x="4871449" y="4600769"/>
            <a:ext cx="675320" cy="630942"/>
          </a:xfrm>
          <a:prstGeom prst="rect">
            <a:avLst/>
          </a:prstGeom>
          <a:noFill/>
        </p:spPr>
        <p:txBody>
          <a:bodyPr wrap="square" rtlCol="0">
            <a:spAutoFit/>
          </a:bodyPr>
          <a:lstStyle/>
          <a:p>
            <a:pPr algn="ctr"/>
            <a:r>
              <a:rPr lang="en-NZ" sz="700" b="1" dirty="0">
                <a:solidFill>
                  <a:schemeClr val="tx1"/>
                </a:solidFill>
                <a:latin typeface="Georgia"/>
                <a:ea typeface="HGMaruGothicMPRO" panose="020B0400000000000000" pitchFamily="34" charset="-128"/>
                <a:cs typeface="Georgia"/>
                <a:sym typeface="Georgia"/>
              </a:rPr>
              <a:t>0. </a:t>
            </a:r>
            <a:r>
              <a:rPr lang="en-NZ" sz="700" dirty="0">
                <a:solidFill>
                  <a:schemeClr val="tx1"/>
                </a:solidFill>
                <a:latin typeface="Georgia"/>
                <a:ea typeface="HGMaruGothicMPRO" panose="020B0400000000000000" pitchFamily="34" charset="-128"/>
                <a:cs typeface="Georgia"/>
                <a:sym typeface="Georgia"/>
              </a:rPr>
              <a:t>Prioritised action </a:t>
            </a:r>
          </a:p>
          <a:p>
            <a:endParaRPr lang="en-NZ" dirty="0"/>
          </a:p>
        </p:txBody>
      </p:sp>
      <p:sp>
        <p:nvSpPr>
          <p:cNvPr id="3" name="TextBox 2">
            <a:extLst>
              <a:ext uri="{FF2B5EF4-FFF2-40B4-BE49-F238E27FC236}">
                <a16:creationId xmlns:a16="http://schemas.microsoft.com/office/drawing/2014/main" id="{A0590ABE-D78B-7535-6A7E-072438CA4082}"/>
              </a:ext>
            </a:extLst>
          </p:cNvPr>
          <p:cNvSpPr txBox="1"/>
          <p:nvPr/>
        </p:nvSpPr>
        <p:spPr>
          <a:xfrm>
            <a:off x="5726327" y="4654630"/>
            <a:ext cx="675320" cy="523220"/>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r>
              <a:rPr lang="en-NZ" sz="700" dirty="0">
                <a:solidFill>
                  <a:srgbClr val="144B58"/>
                </a:solidFill>
                <a:latin typeface="Georgia"/>
                <a:ea typeface="HGMaruGothicMPRO" panose="020B0400000000000000" pitchFamily="34" charset="-128"/>
                <a:cs typeface="Georgia"/>
                <a:sym typeface="Georgia"/>
              </a:rPr>
              <a:t>1. Decision making </a:t>
            </a:r>
          </a:p>
          <a:p>
            <a:endParaRPr lang="en-NZ" dirty="0">
              <a:solidFill>
                <a:schemeClr val="tx1"/>
              </a:solidFill>
            </a:endParaRPr>
          </a:p>
        </p:txBody>
      </p:sp>
      <p:sp>
        <p:nvSpPr>
          <p:cNvPr id="4" name="TextBox 3">
            <a:extLst>
              <a:ext uri="{FF2B5EF4-FFF2-40B4-BE49-F238E27FC236}">
                <a16:creationId xmlns:a16="http://schemas.microsoft.com/office/drawing/2014/main" id="{020F69DC-B1A0-3179-D0EC-50DDF981DF53}"/>
              </a:ext>
            </a:extLst>
          </p:cNvPr>
          <p:cNvSpPr txBox="1"/>
          <p:nvPr/>
        </p:nvSpPr>
        <p:spPr>
          <a:xfrm>
            <a:off x="6561595" y="4439186"/>
            <a:ext cx="675320" cy="738664"/>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br>
              <a:rPr lang="en-NZ" sz="700" dirty="0">
                <a:solidFill>
                  <a:srgbClr val="144B58"/>
                </a:solidFill>
                <a:latin typeface="Georgia"/>
                <a:ea typeface="HGMaruGothicMPRO" panose="020B0400000000000000" pitchFamily="34" charset="-128"/>
                <a:cs typeface="Georgia"/>
                <a:sym typeface="Georgia"/>
              </a:rPr>
            </a:br>
            <a:r>
              <a:rPr lang="en-NZ" sz="700" dirty="0">
                <a:solidFill>
                  <a:srgbClr val="144B58"/>
                </a:solidFill>
                <a:latin typeface="Georgia"/>
                <a:ea typeface="HGMaruGothicMPRO" panose="020B0400000000000000" pitchFamily="34" charset="-128"/>
                <a:cs typeface="Georgia"/>
                <a:sym typeface="Georgia"/>
              </a:rPr>
              <a:t>2. Courageous leadership </a:t>
            </a:r>
          </a:p>
          <a:p>
            <a:endParaRPr lang="en-NZ" dirty="0">
              <a:solidFill>
                <a:schemeClr val="tx1"/>
              </a:solidFill>
            </a:endParaRPr>
          </a:p>
        </p:txBody>
      </p:sp>
      <p:sp>
        <p:nvSpPr>
          <p:cNvPr id="5" name="TextBox 4">
            <a:extLst>
              <a:ext uri="{FF2B5EF4-FFF2-40B4-BE49-F238E27FC236}">
                <a16:creationId xmlns:a16="http://schemas.microsoft.com/office/drawing/2014/main" id="{2A058126-DD88-E470-4DDC-53D1D5971AC4}"/>
              </a:ext>
            </a:extLst>
          </p:cNvPr>
          <p:cNvSpPr txBox="1"/>
          <p:nvPr/>
        </p:nvSpPr>
        <p:spPr>
          <a:xfrm>
            <a:off x="7412128" y="4562209"/>
            <a:ext cx="675320" cy="630942"/>
          </a:xfrm>
          <a:prstGeom prst="rect">
            <a:avLst/>
          </a:prstGeom>
          <a:noFill/>
        </p:spPr>
        <p:txBody>
          <a:bodyPr wrap="square" rtlCol="0">
            <a:spAutoFit/>
          </a:bodyPr>
          <a:lstStyle/>
          <a:p>
            <a:pPr marL="0" marR="0" lvl="0" indent="0" algn="ctr" rtl="0">
              <a:spcBef>
                <a:spcPts val="0"/>
              </a:spcBef>
              <a:spcAft>
                <a:spcPts val="0"/>
              </a:spcAft>
              <a:buClr>
                <a:schemeClr val="dk1"/>
              </a:buClr>
              <a:buSzPts val="1100"/>
              <a:buFont typeface="Arial"/>
              <a:buNone/>
            </a:pPr>
            <a:r>
              <a:rPr lang="en-NZ" sz="700" dirty="0">
                <a:solidFill>
                  <a:srgbClr val="144B58"/>
                </a:solidFill>
                <a:latin typeface="Georgia"/>
                <a:ea typeface="HGMaruGothicMPRO" panose="020B0400000000000000" pitchFamily="34" charset="-128"/>
                <a:cs typeface="Georgia"/>
                <a:sym typeface="Georgia"/>
              </a:rPr>
              <a:t>3. Advancing knowledge</a:t>
            </a:r>
          </a:p>
          <a:p>
            <a:endParaRPr lang="en-NZ" dirty="0">
              <a:solidFill>
                <a:schemeClr val="tx1"/>
              </a:solidFill>
            </a:endParaRPr>
          </a:p>
        </p:txBody>
      </p:sp>
      <p:sp>
        <p:nvSpPr>
          <p:cNvPr id="6" name="TextBox 5">
            <a:extLst>
              <a:ext uri="{FF2B5EF4-FFF2-40B4-BE49-F238E27FC236}">
                <a16:creationId xmlns:a16="http://schemas.microsoft.com/office/drawing/2014/main" id="{7B4233A5-37C2-6F24-14C9-4867E45029FD}"/>
              </a:ext>
            </a:extLst>
          </p:cNvPr>
          <p:cNvSpPr txBox="1"/>
          <p:nvPr/>
        </p:nvSpPr>
        <p:spPr>
          <a:xfrm>
            <a:off x="8247396" y="4653248"/>
            <a:ext cx="675320" cy="523220"/>
          </a:xfrm>
          <a:prstGeom prst="rect">
            <a:avLst/>
          </a:prstGeom>
          <a:noFill/>
        </p:spPr>
        <p:txBody>
          <a:bodyPr wrap="square" rtlCol="0">
            <a:spAutoFit/>
          </a:bodyPr>
          <a:lstStyle/>
          <a:p>
            <a:pPr marL="0" marR="0" lvl="0" indent="0" algn="ctr" rtl="0">
              <a:spcBef>
                <a:spcPts val="0"/>
              </a:spcBef>
              <a:spcAft>
                <a:spcPts val="0"/>
              </a:spcAft>
              <a:buNone/>
            </a:pPr>
            <a:r>
              <a:rPr lang="en-NZ" sz="700" dirty="0">
                <a:solidFill>
                  <a:schemeClr val="bg1"/>
                </a:solidFill>
                <a:latin typeface="Georgia"/>
                <a:ea typeface="HGMaruGothicMPRO" panose="020B0400000000000000" pitchFamily="34" charset="-128"/>
                <a:cs typeface="Georgia"/>
                <a:sym typeface="Georgia"/>
              </a:rPr>
              <a:t>4. Directed investment</a:t>
            </a:r>
            <a:endParaRPr lang="en-NZ" sz="700" i="1" dirty="0">
              <a:solidFill>
                <a:schemeClr val="bg1"/>
              </a:solidFill>
              <a:latin typeface="Georgia"/>
              <a:ea typeface="HGMaruGothicMPRO" panose="020B0400000000000000" pitchFamily="34" charset="-128"/>
              <a:cs typeface="Georgia"/>
              <a:sym typeface="Georgia"/>
            </a:endParaRPr>
          </a:p>
          <a:p>
            <a:endParaRPr lang="en-NZ"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6"/>
          <p:cNvSpPr/>
          <p:nvPr/>
        </p:nvSpPr>
        <p:spPr>
          <a:xfrm>
            <a:off x="628563" y="1051950"/>
            <a:ext cx="1806000" cy="348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6"/>
          <p:cNvSpPr/>
          <p:nvPr/>
        </p:nvSpPr>
        <p:spPr>
          <a:xfrm>
            <a:off x="6135388" y="1051950"/>
            <a:ext cx="1806000" cy="348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6"/>
          <p:cNvSpPr/>
          <p:nvPr/>
        </p:nvSpPr>
        <p:spPr>
          <a:xfrm>
            <a:off x="3379838" y="1051850"/>
            <a:ext cx="1806000" cy="348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46"/>
          <p:cNvGrpSpPr/>
          <p:nvPr/>
        </p:nvGrpSpPr>
        <p:grpSpPr>
          <a:xfrm>
            <a:off x="593145" y="1704992"/>
            <a:ext cx="2415466" cy="848262"/>
            <a:chOff x="1746300" y="2208142"/>
            <a:chExt cx="7199600" cy="4066452"/>
          </a:xfrm>
        </p:grpSpPr>
        <p:sp>
          <p:nvSpPr>
            <p:cNvPr id="715" name="Google Shape;715;p46"/>
            <p:cNvSpPr/>
            <p:nvPr/>
          </p:nvSpPr>
          <p:spPr>
            <a:xfrm rot="10800000" flipH="1">
              <a:off x="1746300" y="4233458"/>
              <a:ext cx="7197840" cy="2041136"/>
            </a:xfrm>
            <a:custGeom>
              <a:avLst/>
              <a:gdLst/>
              <a:ahLst/>
              <a:cxnLst/>
              <a:rect l="l" t="t" r="r" b="b"/>
              <a:pathLst>
                <a:path w="9997" h="9991" extrusionOk="0">
                  <a:moveTo>
                    <a:pt x="0" y="0"/>
                  </a:moveTo>
                  <a:lnTo>
                    <a:pt x="8116" y="0"/>
                  </a:lnTo>
                  <a:lnTo>
                    <a:pt x="9997" y="9991"/>
                  </a:lnTo>
                  <a:lnTo>
                    <a:pt x="0" y="9954"/>
                  </a:lnTo>
                </a:path>
              </a:pathLst>
            </a:custGeom>
            <a:solidFill>
              <a:srgbClr val="345A43"/>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16" name="Google Shape;716;p46"/>
            <p:cNvSpPr/>
            <p:nvPr/>
          </p:nvSpPr>
          <p:spPr>
            <a:xfrm rot="10800000" flipH="1">
              <a:off x="1746300" y="4233461"/>
              <a:ext cx="6550034" cy="1302025"/>
            </a:xfrm>
            <a:custGeom>
              <a:avLst/>
              <a:gdLst/>
              <a:ahLst/>
              <a:cxnLst/>
              <a:rect l="l" t="t" r="r" b="b"/>
              <a:pathLst>
                <a:path w="9997" h="10015" extrusionOk="0">
                  <a:moveTo>
                    <a:pt x="0" y="0"/>
                  </a:moveTo>
                  <a:lnTo>
                    <a:pt x="8628" y="0"/>
                  </a:lnTo>
                  <a:lnTo>
                    <a:pt x="9997" y="9986"/>
                  </a:lnTo>
                  <a:lnTo>
                    <a:pt x="35" y="10015"/>
                  </a:lnTo>
                </a:path>
              </a:pathLst>
            </a:custGeom>
            <a:solidFill>
              <a:srgbClr val="579771"/>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17" name="Google Shape;717;p46"/>
            <p:cNvSpPr/>
            <p:nvPr/>
          </p:nvSpPr>
          <p:spPr>
            <a:xfrm rot="10800000" flipH="1">
              <a:off x="1746300" y="4233468"/>
              <a:ext cx="5868000" cy="650477"/>
            </a:xfrm>
            <a:custGeom>
              <a:avLst/>
              <a:gdLst/>
              <a:ahLst/>
              <a:cxnLst/>
              <a:rect l="l" t="t" r="r" b="b"/>
              <a:pathLst>
                <a:path w="10000" h="10090" extrusionOk="0">
                  <a:moveTo>
                    <a:pt x="3" y="0"/>
                  </a:moveTo>
                  <a:lnTo>
                    <a:pt x="9331" y="0"/>
                  </a:lnTo>
                  <a:lnTo>
                    <a:pt x="10000" y="9972"/>
                  </a:lnTo>
                  <a:cubicBezTo>
                    <a:pt x="6677" y="9972"/>
                    <a:pt x="3323" y="10090"/>
                    <a:pt x="0" y="10090"/>
                  </a:cubicBezTo>
                </a:path>
              </a:pathLst>
            </a:custGeom>
            <a:solidFill>
              <a:srgbClr val="AFD1BD"/>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18" name="Google Shape;718;p46"/>
            <p:cNvSpPr/>
            <p:nvPr/>
          </p:nvSpPr>
          <p:spPr>
            <a:xfrm>
              <a:off x="1748060" y="2208142"/>
              <a:ext cx="7197840" cy="2041136"/>
            </a:xfrm>
            <a:custGeom>
              <a:avLst/>
              <a:gdLst/>
              <a:ahLst/>
              <a:cxnLst/>
              <a:rect l="l" t="t" r="r" b="b"/>
              <a:pathLst>
                <a:path w="9997" h="9991" extrusionOk="0">
                  <a:moveTo>
                    <a:pt x="0" y="0"/>
                  </a:moveTo>
                  <a:lnTo>
                    <a:pt x="8116" y="0"/>
                  </a:lnTo>
                  <a:lnTo>
                    <a:pt x="9997" y="9991"/>
                  </a:lnTo>
                  <a:lnTo>
                    <a:pt x="0" y="9954"/>
                  </a:lnTo>
                </a:path>
              </a:pathLst>
            </a:custGeom>
            <a:solidFill>
              <a:srgbClr val="345A43"/>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19" name="Google Shape;719;p46"/>
            <p:cNvSpPr/>
            <p:nvPr/>
          </p:nvSpPr>
          <p:spPr>
            <a:xfrm>
              <a:off x="1748060" y="2947250"/>
              <a:ext cx="6550034" cy="1302025"/>
            </a:xfrm>
            <a:custGeom>
              <a:avLst/>
              <a:gdLst/>
              <a:ahLst/>
              <a:cxnLst/>
              <a:rect l="l" t="t" r="r" b="b"/>
              <a:pathLst>
                <a:path w="9997" h="10015" extrusionOk="0">
                  <a:moveTo>
                    <a:pt x="0" y="0"/>
                  </a:moveTo>
                  <a:lnTo>
                    <a:pt x="8628" y="0"/>
                  </a:lnTo>
                  <a:lnTo>
                    <a:pt x="9997" y="9986"/>
                  </a:lnTo>
                  <a:lnTo>
                    <a:pt x="35" y="10015"/>
                  </a:lnTo>
                </a:path>
              </a:pathLst>
            </a:custGeom>
            <a:solidFill>
              <a:srgbClr val="579771"/>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20" name="Google Shape;720;p46"/>
            <p:cNvSpPr/>
            <p:nvPr/>
          </p:nvSpPr>
          <p:spPr>
            <a:xfrm>
              <a:off x="1746300" y="3598791"/>
              <a:ext cx="5868000" cy="650477"/>
            </a:xfrm>
            <a:custGeom>
              <a:avLst/>
              <a:gdLst/>
              <a:ahLst/>
              <a:cxnLst/>
              <a:rect l="l" t="t" r="r" b="b"/>
              <a:pathLst>
                <a:path w="10000" h="10090" extrusionOk="0">
                  <a:moveTo>
                    <a:pt x="3" y="0"/>
                  </a:moveTo>
                  <a:lnTo>
                    <a:pt x="9331" y="0"/>
                  </a:lnTo>
                  <a:lnTo>
                    <a:pt x="10000" y="9972"/>
                  </a:lnTo>
                  <a:cubicBezTo>
                    <a:pt x="6677" y="9972"/>
                    <a:pt x="3323" y="10090"/>
                    <a:pt x="0" y="10090"/>
                  </a:cubicBezTo>
                </a:path>
              </a:pathLst>
            </a:custGeom>
            <a:solidFill>
              <a:srgbClr val="AFD1BD"/>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grpSp>
      <p:grpSp>
        <p:nvGrpSpPr>
          <p:cNvPr id="721" name="Google Shape;721;p46"/>
          <p:cNvGrpSpPr/>
          <p:nvPr/>
        </p:nvGrpSpPr>
        <p:grpSpPr>
          <a:xfrm>
            <a:off x="3379790" y="1753792"/>
            <a:ext cx="2415466" cy="848262"/>
            <a:chOff x="1746300" y="2208142"/>
            <a:chExt cx="7199600" cy="4066452"/>
          </a:xfrm>
        </p:grpSpPr>
        <p:sp>
          <p:nvSpPr>
            <p:cNvPr id="722" name="Google Shape;722;p46"/>
            <p:cNvSpPr/>
            <p:nvPr/>
          </p:nvSpPr>
          <p:spPr>
            <a:xfrm rot="10800000" flipH="1">
              <a:off x="1746300" y="4233458"/>
              <a:ext cx="7197840" cy="2041136"/>
            </a:xfrm>
            <a:custGeom>
              <a:avLst/>
              <a:gdLst/>
              <a:ahLst/>
              <a:cxnLst/>
              <a:rect l="l" t="t" r="r" b="b"/>
              <a:pathLst>
                <a:path w="9997" h="9991" extrusionOk="0">
                  <a:moveTo>
                    <a:pt x="0" y="0"/>
                  </a:moveTo>
                  <a:lnTo>
                    <a:pt x="8116" y="0"/>
                  </a:lnTo>
                  <a:lnTo>
                    <a:pt x="9997" y="9991"/>
                  </a:lnTo>
                  <a:lnTo>
                    <a:pt x="0" y="9954"/>
                  </a:lnTo>
                </a:path>
              </a:pathLst>
            </a:custGeom>
            <a:solidFill>
              <a:srgbClr val="345A43"/>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23" name="Google Shape;723;p46"/>
            <p:cNvSpPr/>
            <p:nvPr/>
          </p:nvSpPr>
          <p:spPr>
            <a:xfrm rot="10800000" flipH="1">
              <a:off x="1746300" y="4233461"/>
              <a:ext cx="6550034" cy="1302025"/>
            </a:xfrm>
            <a:custGeom>
              <a:avLst/>
              <a:gdLst/>
              <a:ahLst/>
              <a:cxnLst/>
              <a:rect l="l" t="t" r="r" b="b"/>
              <a:pathLst>
                <a:path w="9997" h="10015" extrusionOk="0">
                  <a:moveTo>
                    <a:pt x="0" y="0"/>
                  </a:moveTo>
                  <a:lnTo>
                    <a:pt x="8628" y="0"/>
                  </a:lnTo>
                  <a:lnTo>
                    <a:pt x="9997" y="9986"/>
                  </a:lnTo>
                  <a:lnTo>
                    <a:pt x="35" y="10015"/>
                  </a:lnTo>
                </a:path>
              </a:pathLst>
            </a:custGeom>
            <a:solidFill>
              <a:srgbClr val="579771"/>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24" name="Google Shape;724;p46"/>
            <p:cNvSpPr/>
            <p:nvPr/>
          </p:nvSpPr>
          <p:spPr>
            <a:xfrm rot="10800000" flipH="1">
              <a:off x="1746300" y="4233468"/>
              <a:ext cx="5868000" cy="650477"/>
            </a:xfrm>
            <a:custGeom>
              <a:avLst/>
              <a:gdLst/>
              <a:ahLst/>
              <a:cxnLst/>
              <a:rect l="l" t="t" r="r" b="b"/>
              <a:pathLst>
                <a:path w="10000" h="10090" extrusionOk="0">
                  <a:moveTo>
                    <a:pt x="3" y="0"/>
                  </a:moveTo>
                  <a:lnTo>
                    <a:pt x="9331" y="0"/>
                  </a:lnTo>
                  <a:lnTo>
                    <a:pt x="10000" y="9972"/>
                  </a:lnTo>
                  <a:cubicBezTo>
                    <a:pt x="6677" y="9972"/>
                    <a:pt x="3323" y="10090"/>
                    <a:pt x="0" y="10090"/>
                  </a:cubicBezTo>
                </a:path>
              </a:pathLst>
            </a:custGeom>
            <a:solidFill>
              <a:srgbClr val="AFD1BD"/>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25" name="Google Shape;725;p46"/>
            <p:cNvSpPr/>
            <p:nvPr/>
          </p:nvSpPr>
          <p:spPr>
            <a:xfrm>
              <a:off x="1748060" y="2208142"/>
              <a:ext cx="7197840" cy="2041136"/>
            </a:xfrm>
            <a:custGeom>
              <a:avLst/>
              <a:gdLst/>
              <a:ahLst/>
              <a:cxnLst/>
              <a:rect l="l" t="t" r="r" b="b"/>
              <a:pathLst>
                <a:path w="9997" h="9991" extrusionOk="0">
                  <a:moveTo>
                    <a:pt x="0" y="0"/>
                  </a:moveTo>
                  <a:lnTo>
                    <a:pt x="8116" y="0"/>
                  </a:lnTo>
                  <a:lnTo>
                    <a:pt x="9997" y="9991"/>
                  </a:lnTo>
                  <a:lnTo>
                    <a:pt x="0" y="9954"/>
                  </a:lnTo>
                </a:path>
              </a:pathLst>
            </a:custGeom>
            <a:solidFill>
              <a:srgbClr val="345A43"/>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26" name="Google Shape;726;p46"/>
            <p:cNvSpPr/>
            <p:nvPr/>
          </p:nvSpPr>
          <p:spPr>
            <a:xfrm>
              <a:off x="1748060" y="2947250"/>
              <a:ext cx="6550034" cy="1302025"/>
            </a:xfrm>
            <a:custGeom>
              <a:avLst/>
              <a:gdLst/>
              <a:ahLst/>
              <a:cxnLst/>
              <a:rect l="l" t="t" r="r" b="b"/>
              <a:pathLst>
                <a:path w="9997" h="10015" extrusionOk="0">
                  <a:moveTo>
                    <a:pt x="0" y="0"/>
                  </a:moveTo>
                  <a:lnTo>
                    <a:pt x="8628" y="0"/>
                  </a:lnTo>
                  <a:lnTo>
                    <a:pt x="9997" y="9986"/>
                  </a:lnTo>
                  <a:lnTo>
                    <a:pt x="35" y="10015"/>
                  </a:lnTo>
                </a:path>
              </a:pathLst>
            </a:custGeom>
            <a:solidFill>
              <a:srgbClr val="579771"/>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27" name="Google Shape;727;p46"/>
            <p:cNvSpPr/>
            <p:nvPr/>
          </p:nvSpPr>
          <p:spPr>
            <a:xfrm>
              <a:off x="1746300" y="3598791"/>
              <a:ext cx="5868000" cy="650477"/>
            </a:xfrm>
            <a:custGeom>
              <a:avLst/>
              <a:gdLst/>
              <a:ahLst/>
              <a:cxnLst/>
              <a:rect l="l" t="t" r="r" b="b"/>
              <a:pathLst>
                <a:path w="10000" h="10090" extrusionOk="0">
                  <a:moveTo>
                    <a:pt x="3" y="0"/>
                  </a:moveTo>
                  <a:lnTo>
                    <a:pt x="9331" y="0"/>
                  </a:lnTo>
                  <a:lnTo>
                    <a:pt x="10000" y="9972"/>
                  </a:lnTo>
                  <a:cubicBezTo>
                    <a:pt x="6677" y="9972"/>
                    <a:pt x="3323" y="10090"/>
                    <a:pt x="0" y="10090"/>
                  </a:cubicBezTo>
                </a:path>
              </a:pathLst>
            </a:custGeom>
            <a:solidFill>
              <a:srgbClr val="AFD1BD"/>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grpSp>
      <p:grpSp>
        <p:nvGrpSpPr>
          <p:cNvPr id="728" name="Google Shape;728;p46"/>
          <p:cNvGrpSpPr/>
          <p:nvPr/>
        </p:nvGrpSpPr>
        <p:grpSpPr>
          <a:xfrm>
            <a:off x="6135384" y="1753792"/>
            <a:ext cx="2415466" cy="848262"/>
            <a:chOff x="1746300" y="2208142"/>
            <a:chExt cx="7199600" cy="4066452"/>
          </a:xfrm>
        </p:grpSpPr>
        <p:sp>
          <p:nvSpPr>
            <p:cNvPr id="729" name="Google Shape;729;p46"/>
            <p:cNvSpPr/>
            <p:nvPr/>
          </p:nvSpPr>
          <p:spPr>
            <a:xfrm rot="10800000" flipH="1">
              <a:off x="1746300" y="4233458"/>
              <a:ext cx="7197840" cy="2041136"/>
            </a:xfrm>
            <a:custGeom>
              <a:avLst/>
              <a:gdLst/>
              <a:ahLst/>
              <a:cxnLst/>
              <a:rect l="l" t="t" r="r" b="b"/>
              <a:pathLst>
                <a:path w="9997" h="9991" extrusionOk="0">
                  <a:moveTo>
                    <a:pt x="0" y="0"/>
                  </a:moveTo>
                  <a:lnTo>
                    <a:pt x="8116" y="0"/>
                  </a:lnTo>
                  <a:lnTo>
                    <a:pt x="9997" y="9991"/>
                  </a:lnTo>
                  <a:lnTo>
                    <a:pt x="0" y="9954"/>
                  </a:lnTo>
                </a:path>
              </a:pathLst>
            </a:custGeom>
            <a:solidFill>
              <a:srgbClr val="345A43"/>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30" name="Google Shape;730;p46"/>
            <p:cNvSpPr/>
            <p:nvPr/>
          </p:nvSpPr>
          <p:spPr>
            <a:xfrm rot="10800000" flipH="1">
              <a:off x="1746300" y="4233461"/>
              <a:ext cx="6550034" cy="1302025"/>
            </a:xfrm>
            <a:custGeom>
              <a:avLst/>
              <a:gdLst/>
              <a:ahLst/>
              <a:cxnLst/>
              <a:rect l="l" t="t" r="r" b="b"/>
              <a:pathLst>
                <a:path w="9997" h="10015" extrusionOk="0">
                  <a:moveTo>
                    <a:pt x="0" y="0"/>
                  </a:moveTo>
                  <a:lnTo>
                    <a:pt x="8628" y="0"/>
                  </a:lnTo>
                  <a:lnTo>
                    <a:pt x="9997" y="9986"/>
                  </a:lnTo>
                  <a:lnTo>
                    <a:pt x="35" y="10015"/>
                  </a:lnTo>
                </a:path>
              </a:pathLst>
            </a:custGeom>
            <a:solidFill>
              <a:srgbClr val="579771"/>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31" name="Google Shape;731;p46"/>
            <p:cNvSpPr/>
            <p:nvPr/>
          </p:nvSpPr>
          <p:spPr>
            <a:xfrm rot="10800000" flipH="1">
              <a:off x="1746300" y="4233468"/>
              <a:ext cx="5868000" cy="650477"/>
            </a:xfrm>
            <a:custGeom>
              <a:avLst/>
              <a:gdLst/>
              <a:ahLst/>
              <a:cxnLst/>
              <a:rect l="l" t="t" r="r" b="b"/>
              <a:pathLst>
                <a:path w="10000" h="10090" extrusionOk="0">
                  <a:moveTo>
                    <a:pt x="3" y="0"/>
                  </a:moveTo>
                  <a:lnTo>
                    <a:pt x="9331" y="0"/>
                  </a:lnTo>
                  <a:lnTo>
                    <a:pt x="10000" y="9972"/>
                  </a:lnTo>
                  <a:cubicBezTo>
                    <a:pt x="6677" y="9972"/>
                    <a:pt x="3323" y="10090"/>
                    <a:pt x="0" y="10090"/>
                  </a:cubicBezTo>
                </a:path>
              </a:pathLst>
            </a:custGeom>
            <a:solidFill>
              <a:srgbClr val="AFD1BD"/>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32" name="Google Shape;732;p46"/>
            <p:cNvSpPr/>
            <p:nvPr/>
          </p:nvSpPr>
          <p:spPr>
            <a:xfrm>
              <a:off x="1748060" y="2208142"/>
              <a:ext cx="7197840" cy="2041136"/>
            </a:xfrm>
            <a:custGeom>
              <a:avLst/>
              <a:gdLst/>
              <a:ahLst/>
              <a:cxnLst/>
              <a:rect l="l" t="t" r="r" b="b"/>
              <a:pathLst>
                <a:path w="9997" h="9991" extrusionOk="0">
                  <a:moveTo>
                    <a:pt x="0" y="0"/>
                  </a:moveTo>
                  <a:lnTo>
                    <a:pt x="8116" y="0"/>
                  </a:lnTo>
                  <a:lnTo>
                    <a:pt x="9997" y="9991"/>
                  </a:lnTo>
                  <a:lnTo>
                    <a:pt x="0" y="9954"/>
                  </a:lnTo>
                </a:path>
              </a:pathLst>
            </a:custGeom>
            <a:solidFill>
              <a:srgbClr val="345A43"/>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33" name="Google Shape;733;p46"/>
            <p:cNvSpPr/>
            <p:nvPr/>
          </p:nvSpPr>
          <p:spPr>
            <a:xfrm>
              <a:off x="1748060" y="2947250"/>
              <a:ext cx="6550034" cy="1302025"/>
            </a:xfrm>
            <a:custGeom>
              <a:avLst/>
              <a:gdLst/>
              <a:ahLst/>
              <a:cxnLst/>
              <a:rect l="l" t="t" r="r" b="b"/>
              <a:pathLst>
                <a:path w="9997" h="10015" extrusionOk="0">
                  <a:moveTo>
                    <a:pt x="0" y="0"/>
                  </a:moveTo>
                  <a:lnTo>
                    <a:pt x="8628" y="0"/>
                  </a:lnTo>
                  <a:lnTo>
                    <a:pt x="9997" y="9986"/>
                  </a:lnTo>
                  <a:lnTo>
                    <a:pt x="35" y="10015"/>
                  </a:lnTo>
                </a:path>
              </a:pathLst>
            </a:custGeom>
            <a:solidFill>
              <a:srgbClr val="579771"/>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sp>
          <p:nvSpPr>
            <p:cNvPr id="734" name="Google Shape;734;p46"/>
            <p:cNvSpPr/>
            <p:nvPr/>
          </p:nvSpPr>
          <p:spPr>
            <a:xfrm>
              <a:off x="1746300" y="3598791"/>
              <a:ext cx="5868000" cy="650477"/>
            </a:xfrm>
            <a:custGeom>
              <a:avLst/>
              <a:gdLst/>
              <a:ahLst/>
              <a:cxnLst/>
              <a:rect l="l" t="t" r="r" b="b"/>
              <a:pathLst>
                <a:path w="10000" h="10090" extrusionOk="0">
                  <a:moveTo>
                    <a:pt x="3" y="0"/>
                  </a:moveTo>
                  <a:lnTo>
                    <a:pt x="9331" y="0"/>
                  </a:lnTo>
                  <a:lnTo>
                    <a:pt x="10000" y="9972"/>
                  </a:lnTo>
                  <a:cubicBezTo>
                    <a:pt x="6677" y="9972"/>
                    <a:pt x="3323" y="10090"/>
                    <a:pt x="0" y="10090"/>
                  </a:cubicBezTo>
                </a:path>
              </a:pathLst>
            </a:custGeom>
            <a:solidFill>
              <a:srgbClr val="AFD1BD"/>
            </a:solidFill>
            <a:ln w="12700"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FFFFFF"/>
                </a:solidFill>
                <a:latin typeface="Arial"/>
                <a:ea typeface="Arial"/>
                <a:cs typeface="Arial"/>
                <a:sym typeface="Arial"/>
              </a:endParaRPr>
            </a:p>
          </p:txBody>
        </p:sp>
      </p:grpSp>
      <p:sp>
        <p:nvSpPr>
          <p:cNvPr id="735" name="Google Shape;735;p46"/>
          <p:cNvSpPr txBox="1"/>
          <p:nvPr/>
        </p:nvSpPr>
        <p:spPr>
          <a:xfrm>
            <a:off x="659977" y="2822325"/>
            <a:ext cx="17436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 i="1">
                <a:solidFill>
                  <a:schemeClr val="dk1"/>
                </a:solidFill>
              </a:rPr>
              <a:t>Transition to implementation - The Aotearoa Circle, Government and the sector</a:t>
            </a:r>
            <a:endParaRPr>
              <a:solidFill>
                <a:schemeClr val="dk1"/>
              </a:solidFill>
            </a:endParaRPr>
          </a:p>
          <a:p>
            <a:pPr marL="0" lvl="0" indent="0" algn="l" rtl="0">
              <a:spcBef>
                <a:spcPts val="0"/>
              </a:spcBef>
              <a:spcAft>
                <a:spcPts val="0"/>
              </a:spcAft>
              <a:buNone/>
            </a:pPr>
            <a:endParaRPr/>
          </a:p>
        </p:txBody>
      </p:sp>
      <p:sp>
        <p:nvSpPr>
          <p:cNvPr id="736" name="Google Shape;736;p46"/>
          <p:cNvSpPr txBox="1"/>
          <p:nvPr/>
        </p:nvSpPr>
        <p:spPr>
          <a:xfrm>
            <a:off x="3379852" y="2866250"/>
            <a:ext cx="1806000" cy="1322400"/>
          </a:xfrm>
          <a:prstGeom prst="rect">
            <a:avLst/>
          </a:prstGeom>
          <a:noFill/>
          <a:ln>
            <a:noFill/>
          </a:ln>
        </p:spPr>
        <p:txBody>
          <a:bodyPr spcFirstLastPara="1" wrap="square" lIns="91425" tIns="91425" rIns="91425" bIns="91425" anchor="t" anchorCtr="0">
            <a:spAutoFit/>
          </a:bodyPr>
          <a:lstStyle/>
          <a:p>
            <a:pPr marL="0" lvl="2" indent="0" algn="l" rtl="0">
              <a:lnSpc>
                <a:spcPct val="107000"/>
              </a:lnSpc>
              <a:spcBef>
                <a:spcPts val="0"/>
              </a:spcBef>
              <a:spcAft>
                <a:spcPts val="0"/>
              </a:spcAft>
              <a:buClr>
                <a:schemeClr val="dk1"/>
              </a:buClr>
              <a:buFont typeface="Arial"/>
              <a:buNone/>
            </a:pPr>
            <a:r>
              <a:rPr lang="en" i="1">
                <a:solidFill>
                  <a:schemeClr val="dk1"/>
                </a:solidFill>
              </a:rPr>
              <a:t>Establishment of implementation bodies, governance body, and advisory body</a:t>
            </a:r>
            <a:endParaRPr/>
          </a:p>
        </p:txBody>
      </p:sp>
      <p:sp>
        <p:nvSpPr>
          <p:cNvPr id="737" name="Google Shape;737;p46"/>
          <p:cNvSpPr txBox="1"/>
          <p:nvPr/>
        </p:nvSpPr>
        <p:spPr>
          <a:xfrm>
            <a:off x="6131123" y="2866250"/>
            <a:ext cx="1806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i="1">
                <a:solidFill>
                  <a:schemeClr val="dk1"/>
                </a:solidFill>
              </a:rPr>
              <a:t>Begin to action immediate priorities within the Adaptation Roadmap</a:t>
            </a:r>
            <a:endParaRPr/>
          </a:p>
        </p:txBody>
      </p:sp>
      <p:sp>
        <p:nvSpPr>
          <p:cNvPr id="738" name="Google Shape;738;p46"/>
          <p:cNvSpPr txBox="1"/>
          <p:nvPr/>
        </p:nvSpPr>
        <p:spPr>
          <a:xfrm>
            <a:off x="593137" y="1089400"/>
            <a:ext cx="1810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Initiate implementation</a:t>
            </a:r>
            <a:endParaRPr b="1"/>
          </a:p>
        </p:txBody>
      </p:sp>
      <p:sp>
        <p:nvSpPr>
          <p:cNvPr id="739" name="Google Shape;739;p46"/>
          <p:cNvSpPr txBox="1"/>
          <p:nvPr/>
        </p:nvSpPr>
        <p:spPr>
          <a:xfrm>
            <a:off x="3379725" y="1089400"/>
            <a:ext cx="181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Establish bodies</a:t>
            </a:r>
            <a:endParaRPr b="1"/>
          </a:p>
        </p:txBody>
      </p:sp>
      <p:sp>
        <p:nvSpPr>
          <p:cNvPr id="740" name="Google Shape;740;p46"/>
          <p:cNvSpPr txBox="1"/>
          <p:nvPr/>
        </p:nvSpPr>
        <p:spPr>
          <a:xfrm>
            <a:off x="6135413" y="1089400"/>
            <a:ext cx="181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Action</a:t>
            </a:r>
            <a:endParaRPr b="1"/>
          </a:p>
        </p:txBody>
      </p:sp>
      <p:cxnSp>
        <p:nvCxnSpPr>
          <p:cNvPr id="744" name="Google Shape;744;p46"/>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745" name="Google Shape;745;p46"/>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Georgia"/>
                <a:ea typeface="Georgia"/>
                <a:cs typeface="Georgia"/>
                <a:sym typeface="Georgia"/>
              </a:rPr>
              <a:t>Next steps</a:t>
            </a:r>
            <a:endParaRPr sz="1900">
              <a:solidFill>
                <a:schemeClr val="dk1"/>
              </a:solidFill>
              <a:latin typeface="Georgia"/>
              <a:ea typeface="Georgia"/>
              <a:cs typeface="Georgia"/>
              <a:sym typeface="Georgia"/>
            </a:endParaRPr>
          </a:p>
        </p:txBody>
      </p:sp>
      <p:pic>
        <p:nvPicPr>
          <p:cNvPr id="2" name="Google Shape;313;p31">
            <a:extLst>
              <a:ext uri="{FF2B5EF4-FFF2-40B4-BE49-F238E27FC236}">
                <a16:creationId xmlns:a16="http://schemas.microsoft.com/office/drawing/2014/main" id="{8377CB45-F273-1D0E-5499-DAA3072FF7BC}"/>
              </a:ext>
            </a:extLst>
          </p:cNvPr>
          <p:cNvPicPr preferRelativeResize="0"/>
          <p:nvPr/>
        </p:nvPicPr>
        <p:blipFill rotWithShape="1">
          <a:blip r:embed="rId3">
            <a:alphaModFix/>
          </a:blip>
          <a:srcRect r="26959"/>
          <a:stretch/>
        </p:blipFill>
        <p:spPr>
          <a:xfrm>
            <a:off x="109352" y="4804275"/>
            <a:ext cx="675320" cy="2333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47"/>
          <p:cNvPicPr preferRelativeResize="0"/>
          <p:nvPr/>
        </p:nvPicPr>
        <p:blipFill rotWithShape="1">
          <a:blip r:embed="rId3">
            <a:alphaModFix/>
          </a:blip>
          <a:srcRect t="787" b="787"/>
          <a:stretch/>
        </p:blipFill>
        <p:spPr>
          <a:xfrm>
            <a:off x="0" y="0"/>
            <a:ext cx="9144000" cy="5062500"/>
          </a:xfrm>
          <a:prstGeom prst="rect">
            <a:avLst/>
          </a:prstGeom>
          <a:noFill/>
          <a:ln>
            <a:noFill/>
          </a:ln>
        </p:spPr>
      </p:pic>
      <p:sp>
        <p:nvSpPr>
          <p:cNvPr id="751" name="Google Shape;751;p47"/>
          <p:cNvSpPr/>
          <p:nvPr/>
        </p:nvSpPr>
        <p:spPr>
          <a:xfrm>
            <a:off x="0" y="0"/>
            <a:ext cx="9144000" cy="3796800"/>
          </a:xfrm>
          <a:prstGeom prst="rect">
            <a:avLst/>
          </a:prstGeom>
          <a:solidFill>
            <a:srgbClr val="000000">
              <a:alpha val="50980"/>
            </a:srgbClr>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47"/>
          <p:cNvSpPr txBox="1">
            <a:spLocks noGrp="1"/>
          </p:cNvSpPr>
          <p:nvPr>
            <p:ph type="ctrTitle" idx="4294967295"/>
          </p:nvPr>
        </p:nvSpPr>
        <p:spPr>
          <a:xfrm>
            <a:off x="457200" y="285749"/>
            <a:ext cx="3980400" cy="1885800"/>
          </a:xfrm>
          <a:prstGeom prst="rect">
            <a:avLst/>
          </a:prstGeom>
          <a:noFill/>
          <a:ln>
            <a:noFill/>
          </a:ln>
        </p:spPr>
        <p:txBody>
          <a:bodyPr spcFirstLastPara="1" wrap="square" lIns="0" tIns="0" rIns="0" bIns="0" anchor="b" anchorCtr="0">
            <a:normAutofit/>
          </a:bodyPr>
          <a:lstStyle/>
          <a:p>
            <a:pPr marL="0" marR="0" lvl="0" indent="0" algn="l" rtl="0">
              <a:lnSpc>
                <a:spcPct val="85000"/>
              </a:lnSpc>
              <a:spcBef>
                <a:spcPts val="0"/>
              </a:spcBef>
              <a:spcAft>
                <a:spcPts val="0"/>
              </a:spcAft>
              <a:buClr>
                <a:schemeClr val="dk1"/>
              </a:buClr>
              <a:buSzPts val="4400"/>
              <a:buFont typeface="Georgia"/>
              <a:buNone/>
            </a:pPr>
            <a:r>
              <a:rPr lang="en" sz="4400" b="0" i="0" u="none" strike="noStrike" cap="none">
                <a:solidFill>
                  <a:schemeClr val="lt1"/>
                </a:solidFill>
                <a:latin typeface="Georgia"/>
                <a:ea typeface="Georgia"/>
                <a:cs typeface="Georgia"/>
                <a:sym typeface="Georgia"/>
              </a:rPr>
              <a:t>Thank you</a:t>
            </a:r>
            <a:endParaRPr>
              <a:solidFill>
                <a:schemeClr val="lt1"/>
              </a:solidFill>
            </a:endParaRPr>
          </a:p>
        </p:txBody>
      </p:sp>
      <p:sp>
        <p:nvSpPr>
          <p:cNvPr id="753" name="Google Shape;753;p47"/>
          <p:cNvSpPr/>
          <p:nvPr/>
        </p:nvSpPr>
        <p:spPr>
          <a:xfrm>
            <a:off x="0" y="3796838"/>
            <a:ext cx="9144000" cy="13470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5" name="Google Shape;755;p47"/>
          <p:cNvCxnSpPr/>
          <p:nvPr/>
        </p:nvCxnSpPr>
        <p:spPr>
          <a:xfrm>
            <a:off x="0" y="3796575"/>
            <a:ext cx="9147300" cy="0"/>
          </a:xfrm>
          <a:prstGeom prst="straightConnector1">
            <a:avLst/>
          </a:prstGeom>
          <a:noFill/>
          <a:ln w="114300" cap="flat" cmpd="sng">
            <a:solidFill>
              <a:schemeClr val="lt1"/>
            </a:solidFill>
            <a:prstDash val="solid"/>
            <a:round/>
            <a:headEnd type="none" w="med" len="med"/>
            <a:tailEnd type="none" w="med" len="med"/>
          </a:ln>
        </p:spPr>
      </p:cxnSp>
      <p:sp>
        <p:nvSpPr>
          <p:cNvPr id="756" name="Google Shape;756;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pic>
        <p:nvPicPr>
          <p:cNvPr id="4" name="Google Shape;313;p31">
            <a:extLst>
              <a:ext uri="{FF2B5EF4-FFF2-40B4-BE49-F238E27FC236}">
                <a16:creationId xmlns:a16="http://schemas.microsoft.com/office/drawing/2014/main" id="{EDD5720E-FEF4-ED54-5A5A-E6575196D739}"/>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r="26959"/>
          <a:stretch/>
        </p:blipFill>
        <p:spPr>
          <a:xfrm>
            <a:off x="109352" y="4804275"/>
            <a:ext cx="675320" cy="233358"/>
          </a:xfrm>
          <a:prstGeom prst="rect">
            <a:avLst/>
          </a:prstGeom>
          <a:noFill/>
          <a:ln>
            <a:noFill/>
          </a:ln>
        </p:spPr>
      </p:pic>
      <p:sp>
        <p:nvSpPr>
          <p:cNvPr id="5" name="TextBox 4">
            <a:extLst>
              <a:ext uri="{FF2B5EF4-FFF2-40B4-BE49-F238E27FC236}">
                <a16:creationId xmlns:a16="http://schemas.microsoft.com/office/drawing/2014/main" id="{2C4B345A-F399-8164-875E-2BC7EC4E5309}"/>
              </a:ext>
            </a:extLst>
          </p:cNvPr>
          <p:cNvSpPr txBox="1"/>
          <p:nvPr/>
        </p:nvSpPr>
        <p:spPr>
          <a:xfrm>
            <a:off x="4449487" y="487273"/>
            <a:ext cx="4297321" cy="3369192"/>
          </a:xfrm>
          <a:prstGeom prst="rect">
            <a:avLst/>
          </a:prstGeom>
          <a:noFill/>
        </p:spPr>
        <p:txBody>
          <a:bodyPr wrap="square" rtlCol="0">
            <a:spAutoFit/>
          </a:bodyPr>
          <a:lstStyle/>
          <a:p>
            <a:pPr algn="ctr"/>
            <a:r>
              <a:rPr lang="en-NZ" sz="1800" b="1" u="sng" dirty="0">
                <a:solidFill>
                  <a:schemeClr val="bg1"/>
                </a:solidFill>
              </a:rPr>
              <a:t>Questions or further input?</a:t>
            </a:r>
          </a:p>
          <a:p>
            <a:pPr algn="ctr"/>
            <a:endParaRPr lang="en-NZ" sz="1800" b="1" dirty="0">
              <a:solidFill>
                <a:schemeClr val="bg1"/>
              </a:solidFill>
            </a:endParaRPr>
          </a:p>
          <a:p>
            <a:pPr algn="ctr"/>
            <a:r>
              <a:rPr lang="en-NZ" sz="1800" b="1" dirty="0">
                <a:solidFill>
                  <a:schemeClr val="bg1"/>
                </a:solidFill>
              </a:rPr>
              <a:t>Jack Keeys</a:t>
            </a:r>
          </a:p>
          <a:p>
            <a:pPr algn="ctr"/>
            <a:endParaRPr lang="en-NZ" sz="1800" b="1" dirty="0">
              <a:solidFill>
                <a:schemeClr val="bg1"/>
              </a:solidFill>
            </a:endParaRPr>
          </a:p>
          <a:p>
            <a:pPr algn="ctr"/>
            <a:r>
              <a:rPr lang="en-NZ" sz="1800" b="1" i="1" dirty="0">
                <a:solidFill>
                  <a:schemeClr val="bg1"/>
                </a:solidFill>
              </a:rPr>
              <a:t>LinkedIn</a:t>
            </a:r>
          </a:p>
          <a:p>
            <a:pPr algn="ctr"/>
            <a:endParaRPr lang="en-NZ" sz="1800" dirty="0">
              <a:solidFill>
                <a:schemeClr val="bg1"/>
              </a:solidFill>
            </a:endParaRPr>
          </a:p>
          <a:p>
            <a:pPr algn="ctr"/>
            <a:r>
              <a:rPr lang="en-NZ" sz="1800" dirty="0">
                <a:solidFill>
                  <a:schemeClr val="bg1"/>
                </a:solidFill>
              </a:rPr>
              <a:t>jack@theaotearoacircle.nz</a:t>
            </a:r>
          </a:p>
          <a:p>
            <a:pPr algn="ctr"/>
            <a:endParaRPr lang="en-NZ" sz="1800" dirty="0">
              <a:solidFill>
                <a:schemeClr val="bg1"/>
              </a:solidFill>
            </a:endParaRPr>
          </a:p>
          <a:p>
            <a:pPr algn="ctr"/>
            <a:r>
              <a:rPr lang="en-NZ" sz="1800" dirty="0">
                <a:solidFill>
                  <a:schemeClr val="bg1"/>
                </a:solidFill>
              </a:rPr>
              <a:t>021 0237 1476</a:t>
            </a:r>
          </a:p>
          <a:p>
            <a:endParaRPr lang="en-NZ" sz="1698" dirty="0">
              <a:solidFill>
                <a:schemeClr val="bg1"/>
              </a:solidFill>
            </a:endParaRPr>
          </a:p>
          <a:p>
            <a:endParaRPr lang="en-NZ" sz="1698" dirty="0">
              <a:solidFill>
                <a:schemeClr val="bg1"/>
              </a:solidFill>
            </a:endParaRPr>
          </a:p>
          <a:p>
            <a:endParaRPr lang="en-NZ" sz="1698"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p:nvPr/>
        </p:nvSpPr>
        <p:spPr>
          <a:xfrm>
            <a:off x="1185287" y="1186962"/>
            <a:ext cx="874200" cy="40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1018"/>
              <a:buNone/>
            </a:pPr>
            <a:r>
              <a:rPr lang="en" sz="3337">
                <a:solidFill>
                  <a:srgbClr val="AFD1BD"/>
                </a:solidFill>
                <a:latin typeface="Georgia"/>
                <a:ea typeface="Georgia"/>
                <a:cs typeface="Georgia"/>
                <a:sym typeface="Georgia"/>
              </a:rPr>
              <a:t>1</a:t>
            </a:r>
            <a:endParaRPr sz="3337">
              <a:solidFill>
                <a:srgbClr val="AFD1BD"/>
              </a:solidFill>
              <a:latin typeface="Georgia"/>
              <a:ea typeface="Georgia"/>
              <a:cs typeface="Georgia"/>
              <a:sym typeface="Georgia"/>
            </a:endParaRPr>
          </a:p>
        </p:txBody>
      </p:sp>
      <p:sp>
        <p:nvSpPr>
          <p:cNvPr id="130" name="Google Shape;130;p24"/>
          <p:cNvSpPr txBox="1"/>
          <p:nvPr/>
        </p:nvSpPr>
        <p:spPr>
          <a:xfrm>
            <a:off x="1185287" y="1749073"/>
            <a:ext cx="874200" cy="40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1018"/>
              <a:buNone/>
            </a:pPr>
            <a:r>
              <a:rPr lang="en" sz="3337">
                <a:solidFill>
                  <a:srgbClr val="AFD1BD"/>
                </a:solidFill>
                <a:latin typeface="Georgia"/>
                <a:ea typeface="Georgia"/>
                <a:cs typeface="Georgia"/>
                <a:sym typeface="Georgia"/>
              </a:rPr>
              <a:t>2</a:t>
            </a:r>
            <a:endParaRPr sz="3337">
              <a:solidFill>
                <a:srgbClr val="AFD1BD"/>
              </a:solidFill>
              <a:latin typeface="Georgia"/>
              <a:ea typeface="Georgia"/>
              <a:cs typeface="Georgia"/>
              <a:sym typeface="Georgia"/>
            </a:endParaRPr>
          </a:p>
        </p:txBody>
      </p:sp>
      <p:sp>
        <p:nvSpPr>
          <p:cNvPr id="131" name="Google Shape;131;p24"/>
          <p:cNvSpPr txBox="1"/>
          <p:nvPr/>
        </p:nvSpPr>
        <p:spPr>
          <a:xfrm>
            <a:off x="1185287" y="2311184"/>
            <a:ext cx="874200" cy="40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1018"/>
              <a:buNone/>
            </a:pPr>
            <a:r>
              <a:rPr lang="en" sz="3337">
                <a:solidFill>
                  <a:srgbClr val="AFD1BD"/>
                </a:solidFill>
                <a:latin typeface="Georgia"/>
                <a:ea typeface="Georgia"/>
                <a:cs typeface="Georgia"/>
                <a:sym typeface="Georgia"/>
              </a:rPr>
              <a:t>3</a:t>
            </a:r>
            <a:endParaRPr sz="3337">
              <a:solidFill>
                <a:srgbClr val="AFD1BD"/>
              </a:solidFill>
              <a:latin typeface="Georgia"/>
              <a:ea typeface="Georgia"/>
              <a:cs typeface="Georgia"/>
              <a:sym typeface="Georgia"/>
            </a:endParaRPr>
          </a:p>
        </p:txBody>
      </p:sp>
      <p:sp>
        <p:nvSpPr>
          <p:cNvPr id="132" name="Google Shape;132;p24"/>
          <p:cNvSpPr txBox="1"/>
          <p:nvPr/>
        </p:nvSpPr>
        <p:spPr>
          <a:xfrm>
            <a:off x="1520093" y="3062013"/>
            <a:ext cx="6629700" cy="1356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SzPts val="770"/>
              <a:buNone/>
            </a:pPr>
            <a:r>
              <a:rPr lang="en" sz="1100" dirty="0">
                <a:solidFill>
                  <a:schemeClr val="dk1"/>
                </a:solidFill>
              </a:rPr>
              <a:t>Adaptation Roadmap overview</a:t>
            </a:r>
            <a:endParaRPr sz="1100" dirty="0">
              <a:solidFill>
                <a:srgbClr val="000000"/>
              </a:solidFill>
            </a:endParaRPr>
          </a:p>
        </p:txBody>
      </p:sp>
      <p:sp>
        <p:nvSpPr>
          <p:cNvPr id="133" name="Google Shape;133;p24"/>
          <p:cNvSpPr txBox="1"/>
          <p:nvPr/>
        </p:nvSpPr>
        <p:spPr>
          <a:xfrm>
            <a:off x="1520093" y="3630653"/>
            <a:ext cx="6629700" cy="135422"/>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Clr>
                <a:schemeClr val="dk1"/>
              </a:buClr>
              <a:buSzPts val="770"/>
              <a:buFont typeface="Arial"/>
              <a:buNone/>
            </a:pPr>
            <a:r>
              <a:rPr lang="en" sz="1100" dirty="0">
                <a:solidFill>
                  <a:schemeClr val="dk1"/>
                </a:solidFill>
              </a:rPr>
              <a:t>Implementation and involvement</a:t>
            </a:r>
            <a:endParaRPr sz="1100" dirty="0">
              <a:solidFill>
                <a:schemeClr val="dk1"/>
              </a:solidFill>
            </a:endParaRPr>
          </a:p>
        </p:txBody>
      </p:sp>
      <p:sp>
        <p:nvSpPr>
          <p:cNvPr id="134" name="Google Shape;134;p24"/>
          <p:cNvSpPr txBox="1"/>
          <p:nvPr/>
        </p:nvSpPr>
        <p:spPr>
          <a:xfrm>
            <a:off x="1520093" y="2499659"/>
            <a:ext cx="6629700" cy="145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770"/>
              <a:buNone/>
            </a:pPr>
            <a:r>
              <a:rPr lang="en" sz="1100" dirty="0">
                <a:solidFill>
                  <a:schemeClr val="dk1"/>
                </a:solidFill>
              </a:rPr>
              <a:t>Climate Scenarios overview</a:t>
            </a:r>
            <a:endParaRPr sz="1100" dirty="0"/>
          </a:p>
        </p:txBody>
      </p:sp>
      <p:sp>
        <p:nvSpPr>
          <p:cNvPr id="135" name="Google Shape;135;p24"/>
          <p:cNvSpPr txBox="1"/>
          <p:nvPr/>
        </p:nvSpPr>
        <p:spPr>
          <a:xfrm>
            <a:off x="1185287" y="2873295"/>
            <a:ext cx="874200" cy="40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1018"/>
              <a:buNone/>
            </a:pPr>
            <a:r>
              <a:rPr lang="en" sz="3337">
                <a:solidFill>
                  <a:srgbClr val="AFD1BD"/>
                </a:solidFill>
                <a:latin typeface="Georgia"/>
                <a:ea typeface="Georgia"/>
                <a:cs typeface="Georgia"/>
                <a:sym typeface="Georgia"/>
              </a:rPr>
              <a:t>4</a:t>
            </a:r>
            <a:endParaRPr sz="3337">
              <a:solidFill>
                <a:srgbClr val="AFD1BD"/>
              </a:solidFill>
              <a:latin typeface="Georgia"/>
              <a:ea typeface="Georgia"/>
              <a:cs typeface="Georgia"/>
              <a:sym typeface="Georgia"/>
            </a:endParaRPr>
          </a:p>
        </p:txBody>
      </p:sp>
      <p:sp>
        <p:nvSpPr>
          <p:cNvPr id="136" name="Google Shape;136;p24"/>
          <p:cNvSpPr txBox="1"/>
          <p:nvPr/>
        </p:nvSpPr>
        <p:spPr>
          <a:xfrm>
            <a:off x="1185287" y="3482895"/>
            <a:ext cx="874200" cy="404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1018"/>
              <a:buNone/>
            </a:pPr>
            <a:r>
              <a:rPr lang="en" sz="3337" dirty="0">
                <a:solidFill>
                  <a:srgbClr val="AFD1BD"/>
                </a:solidFill>
                <a:latin typeface="Georgia"/>
                <a:ea typeface="Georgia"/>
                <a:cs typeface="Georgia"/>
                <a:sym typeface="Georgia"/>
              </a:rPr>
              <a:t>5</a:t>
            </a:r>
            <a:endParaRPr sz="3337" dirty="0">
              <a:solidFill>
                <a:srgbClr val="AFD1BD"/>
              </a:solidFill>
              <a:latin typeface="Georgia"/>
              <a:ea typeface="Georgia"/>
              <a:cs typeface="Georgia"/>
              <a:sym typeface="Georgia"/>
            </a:endParaRPr>
          </a:p>
        </p:txBody>
      </p:sp>
      <p:cxnSp>
        <p:nvCxnSpPr>
          <p:cNvPr id="137" name="Google Shape;137;p24"/>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138" name="Google Shape;138;p24"/>
          <p:cNvSpPr txBox="1"/>
          <p:nvPr/>
        </p:nvSpPr>
        <p:spPr>
          <a:xfrm>
            <a:off x="1485893" y="1878509"/>
            <a:ext cx="6629700" cy="145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770"/>
              <a:buNone/>
            </a:pPr>
            <a:r>
              <a:rPr lang="en" sz="1100" dirty="0">
                <a:solidFill>
                  <a:schemeClr val="dk1"/>
                </a:solidFill>
              </a:rPr>
              <a:t>Background, process, and involvement</a:t>
            </a:r>
            <a:endParaRPr sz="1100" dirty="0"/>
          </a:p>
        </p:txBody>
      </p:sp>
      <p:sp>
        <p:nvSpPr>
          <p:cNvPr id="139" name="Google Shape;139;p24"/>
          <p:cNvSpPr txBox="1"/>
          <p:nvPr/>
        </p:nvSpPr>
        <p:spPr>
          <a:xfrm>
            <a:off x="1485893" y="1315884"/>
            <a:ext cx="6629700" cy="145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770"/>
              <a:buNone/>
            </a:pPr>
            <a:r>
              <a:rPr lang="en" sz="1100" dirty="0">
                <a:solidFill>
                  <a:schemeClr val="dk1"/>
                </a:solidFill>
              </a:rPr>
              <a:t>Introduction</a:t>
            </a:r>
            <a:endParaRPr sz="1100" dirty="0">
              <a:highlight>
                <a:srgbClr val="FFFF00"/>
              </a:highlight>
            </a:endParaRPr>
          </a:p>
        </p:txBody>
      </p:sp>
      <p:grpSp>
        <p:nvGrpSpPr>
          <p:cNvPr id="140" name="Google Shape;140;p24"/>
          <p:cNvGrpSpPr/>
          <p:nvPr/>
        </p:nvGrpSpPr>
        <p:grpSpPr>
          <a:xfrm>
            <a:off x="85413" y="4799559"/>
            <a:ext cx="1130333" cy="263337"/>
            <a:chOff x="174975" y="6271572"/>
            <a:chExt cx="2078200" cy="484254"/>
          </a:xfrm>
        </p:grpSpPr>
        <p:pic>
          <p:nvPicPr>
            <p:cNvPr id="141" name="Google Shape;141;p24"/>
            <p:cNvPicPr preferRelativeResize="0"/>
            <p:nvPr/>
          </p:nvPicPr>
          <p:blipFill>
            <a:blip r:embed="rId3">
              <a:alphaModFix/>
            </a:blip>
            <a:stretch>
              <a:fillRect/>
            </a:stretch>
          </p:blipFill>
          <p:spPr>
            <a:xfrm>
              <a:off x="174975" y="6271572"/>
              <a:ext cx="638925" cy="484254"/>
            </a:xfrm>
            <a:prstGeom prst="rect">
              <a:avLst/>
            </a:prstGeom>
            <a:noFill/>
            <a:ln>
              <a:noFill/>
            </a:ln>
          </p:spPr>
        </p:pic>
        <p:pic>
          <p:nvPicPr>
            <p:cNvPr id="142" name="Google Shape;142;p24"/>
            <p:cNvPicPr preferRelativeResize="0"/>
            <p:nvPr/>
          </p:nvPicPr>
          <p:blipFill rotWithShape="1">
            <a:blip r:embed="rId4">
              <a:alphaModFix/>
            </a:blip>
            <a:srcRect r="26959"/>
            <a:stretch/>
          </p:blipFill>
          <p:spPr>
            <a:xfrm>
              <a:off x="1011550" y="6271575"/>
              <a:ext cx="1241626" cy="429126"/>
            </a:xfrm>
            <a:prstGeom prst="rect">
              <a:avLst/>
            </a:prstGeom>
            <a:noFill/>
            <a:ln>
              <a:noFill/>
            </a:ln>
          </p:spPr>
        </p:pic>
      </p:grpSp>
      <p:sp>
        <p:nvSpPr>
          <p:cNvPr id="143" name="Google Shape;143;p24"/>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latin typeface="Georgia"/>
                <a:ea typeface="Georgia"/>
                <a:cs typeface="Georgia"/>
                <a:sym typeface="Georgia"/>
              </a:rPr>
              <a:t>Agenda</a:t>
            </a:r>
            <a:endParaRPr sz="1900">
              <a:solidFill>
                <a:schemeClr val="dk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5"/>
          <p:cNvPicPr preferRelativeResize="0"/>
          <p:nvPr/>
        </p:nvPicPr>
        <p:blipFill rotWithShape="1">
          <a:blip r:embed="rId3">
            <a:alphaModFix/>
          </a:blip>
          <a:srcRect t="7834" b="7834"/>
          <a:stretch/>
        </p:blipFill>
        <p:spPr>
          <a:xfrm>
            <a:off x="0" y="1"/>
            <a:ext cx="9144003" cy="5143501"/>
          </a:xfrm>
          <a:prstGeom prst="rect">
            <a:avLst/>
          </a:prstGeom>
          <a:noFill/>
          <a:ln>
            <a:noFill/>
          </a:ln>
          <a:effectLst>
            <a:outerShdw blurRad="57150" dist="19050" dir="5400000" algn="bl" rotWithShape="0">
              <a:srgbClr val="000000">
                <a:alpha val="50000"/>
              </a:srgbClr>
            </a:outerShdw>
          </a:effectLst>
        </p:spPr>
      </p:pic>
      <p:pic>
        <p:nvPicPr>
          <p:cNvPr id="150" name="Google Shape;150;p25" descr="Text&#10;&#10;Description automatically generated"/>
          <p:cNvPicPr preferRelativeResize="0"/>
          <p:nvPr/>
        </p:nvPicPr>
        <p:blipFill rotWithShape="1">
          <a:blip r:embed="rId4">
            <a:alphaModFix/>
          </a:blip>
          <a:srcRect/>
          <a:stretch/>
        </p:blipFill>
        <p:spPr>
          <a:xfrm>
            <a:off x="8152145" y="4638437"/>
            <a:ext cx="876034" cy="299733"/>
          </a:xfrm>
          <a:prstGeom prst="rect">
            <a:avLst/>
          </a:prstGeom>
          <a:noFill/>
          <a:ln>
            <a:noFill/>
          </a:ln>
        </p:spPr>
      </p:pic>
      <p:sp>
        <p:nvSpPr>
          <p:cNvPr id="151" name="Google Shape;151;p25"/>
          <p:cNvSpPr txBox="1">
            <a:spLocks noGrp="1"/>
          </p:cNvSpPr>
          <p:nvPr>
            <p:ph type="ctrTitle" idx="4294967295"/>
          </p:nvPr>
        </p:nvSpPr>
        <p:spPr>
          <a:xfrm>
            <a:off x="5225" y="-50"/>
            <a:ext cx="3264300" cy="5143500"/>
          </a:xfrm>
          <a:prstGeom prst="rect">
            <a:avLst/>
          </a:prstGeom>
          <a:solidFill>
            <a:srgbClr val="000000">
              <a:alpha val="50980"/>
            </a:srgbClr>
          </a:solidFill>
          <a:ln>
            <a:noFill/>
          </a:ln>
        </p:spPr>
        <p:txBody>
          <a:bodyPr spcFirstLastPara="1" wrap="square" lIns="182875" tIns="0" rIns="0" bIns="274300" anchor="ctr" anchorCtr="0">
            <a:normAutofit/>
          </a:bodyPr>
          <a:lstStyle/>
          <a:p>
            <a:pPr marL="0" lvl="0" indent="0" algn="l" rtl="0">
              <a:lnSpc>
                <a:spcPct val="85000"/>
              </a:lnSpc>
              <a:spcBef>
                <a:spcPts val="0"/>
              </a:spcBef>
              <a:spcAft>
                <a:spcPts val="0"/>
              </a:spcAft>
              <a:buClr>
                <a:schemeClr val="dk1"/>
              </a:buClr>
              <a:buSzPts val="4400"/>
              <a:buFont typeface="Georgia"/>
              <a:buNone/>
            </a:pPr>
            <a:r>
              <a:rPr lang="en" sz="3700" b="1">
                <a:solidFill>
                  <a:schemeClr val="lt1"/>
                </a:solidFill>
                <a:latin typeface="Georgia"/>
                <a:ea typeface="Georgia"/>
                <a:cs typeface="Georgia"/>
                <a:sym typeface="Georgia"/>
              </a:rPr>
              <a:t>Background to the project</a:t>
            </a:r>
            <a:br>
              <a:rPr lang="en" sz="3100">
                <a:solidFill>
                  <a:schemeClr val="lt1"/>
                </a:solidFill>
                <a:latin typeface="Georgia"/>
                <a:ea typeface="Georgia"/>
                <a:cs typeface="Georgia"/>
                <a:sym typeface="Georgia"/>
              </a:rPr>
            </a:br>
            <a:endParaRPr sz="1500">
              <a:solidFill>
                <a:schemeClr val="lt1"/>
              </a:solidFill>
            </a:endParaRPr>
          </a:p>
          <a:p>
            <a:pPr marL="0" lvl="0" indent="0" algn="l" rtl="0">
              <a:lnSpc>
                <a:spcPct val="85000"/>
              </a:lnSpc>
              <a:spcBef>
                <a:spcPts val="0"/>
              </a:spcBef>
              <a:spcAft>
                <a:spcPts val="0"/>
              </a:spcAft>
              <a:buClr>
                <a:schemeClr val="dk1"/>
              </a:buClr>
              <a:buSzPts val="4400"/>
              <a:buFont typeface="Georgia"/>
              <a:buNone/>
            </a:pPr>
            <a:endParaRPr sz="3700" b="1">
              <a:solidFill>
                <a:schemeClr val="lt1"/>
              </a:solidFill>
              <a:latin typeface="Georgia"/>
              <a:ea typeface="Georgia"/>
              <a:cs typeface="Georgia"/>
              <a:sym typeface="Georgia"/>
            </a:endParaRPr>
          </a:p>
        </p:txBody>
      </p:sp>
      <p:cxnSp>
        <p:nvCxnSpPr>
          <p:cNvPr id="152" name="Google Shape;152;p25"/>
          <p:cNvCxnSpPr/>
          <p:nvPr/>
        </p:nvCxnSpPr>
        <p:spPr>
          <a:xfrm>
            <a:off x="3311125" y="0"/>
            <a:ext cx="0" cy="5143500"/>
          </a:xfrm>
          <a:prstGeom prst="straightConnector1">
            <a:avLst/>
          </a:prstGeom>
          <a:noFill/>
          <a:ln w="152400" cap="flat" cmpd="sng">
            <a:solidFill>
              <a:schemeClr val="lt1"/>
            </a:solidFill>
            <a:prstDash val="solid"/>
            <a:round/>
            <a:headEnd type="none" w="med" len="med"/>
            <a:tailEnd type="none" w="med" len="med"/>
          </a:ln>
        </p:spPr>
      </p:cxnSp>
      <p:sp>
        <p:nvSpPr>
          <p:cNvPr id="153" name="Google Shape;153;p25"/>
          <p:cNvSpPr/>
          <p:nvPr/>
        </p:nvSpPr>
        <p:spPr>
          <a:xfrm flipH="1">
            <a:off x="3308564" y="2706325"/>
            <a:ext cx="4392486" cy="2439606"/>
          </a:xfrm>
          <a:custGeom>
            <a:avLst/>
            <a:gdLst/>
            <a:ahLst/>
            <a:cxnLst/>
            <a:rect l="l" t="t" r="r" b="b"/>
            <a:pathLst>
              <a:path w="3975100" h="4737100" extrusionOk="0">
                <a:moveTo>
                  <a:pt x="3975100" y="0"/>
                </a:moveTo>
                <a:lnTo>
                  <a:pt x="0" y="0"/>
                </a:lnTo>
                <a:lnTo>
                  <a:pt x="0" y="4737100"/>
                </a:lnTo>
              </a:path>
            </a:pathLst>
          </a:custGeom>
          <a:noFill/>
          <a:ln w="142875" cap="flat" cmpd="sng">
            <a:solidFill>
              <a:srgbClr val="FFFFFF"/>
            </a:solidFill>
            <a:prstDash val="solid"/>
            <a:miter lim="800000"/>
            <a:headEnd type="none" w="sm" len="sm"/>
            <a:tailEnd type="none" w="sm" len="sm"/>
          </a:ln>
        </p:spPr>
        <p:txBody>
          <a:bodyPr spcFirstLastPara="1" wrap="square" lIns="100775" tIns="50375" rIns="100775" bIns="50375" anchor="ctr" anchorCtr="0">
            <a:noAutofit/>
          </a:bodyPr>
          <a:lstStyle/>
          <a:p>
            <a:pPr marL="0" marR="0" lvl="0" indent="0" algn="ctr" rtl="0">
              <a:spcBef>
                <a:spcPts val="0"/>
              </a:spcBef>
              <a:spcAft>
                <a:spcPts val="0"/>
              </a:spcAft>
              <a:buNone/>
            </a:pPr>
            <a:endParaRPr sz="25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dirty="0">
                <a:solidFill>
                  <a:schemeClr val="dk1"/>
                </a:solidFill>
                <a:latin typeface="Georgia"/>
                <a:ea typeface="Georgia"/>
                <a:cs typeface="Georgia"/>
                <a:sym typeface="Georgia"/>
              </a:rPr>
              <a:t>There are many risks to the sector from climate change, but that brings opportunity if you act now</a:t>
            </a:r>
            <a:endParaRPr sz="1900" dirty="0">
              <a:solidFill>
                <a:schemeClr val="dk1"/>
              </a:solidFill>
              <a:latin typeface="Georgia"/>
              <a:ea typeface="Georgia"/>
              <a:cs typeface="Georgia"/>
              <a:sym typeface="Georgia"/>
            </a:endParaRPr>
          </a:p>
        </p:txBody>
      </p:sp>
      <p:sp>
        <p:nvSpPr>
          <p:cNvPr id="159" name="Google Shape;159;p26"/>
          <p:cNvSpPr/>
          <p:nvPr/>
        </p:nvSpPr>
        <p:spPr>
          <a:xfrm>
            <a:off x="333550" y="1003312"/>
            <a:ext cx="4206300" cy="2262300"/>
          </a:xfrm>
          <a:prstGeom prst="rect">
            <a:avLst/>
          </a:prstGeom>
          <a:solidFill>
            <a:srgbClr val="2792A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chemeClr val="lt1"/>
                </a:solidFill>
              </a:rPr>
              <a:t>Challenge</a:t>
            </a:r>
            <a:endParaRPr sz="600" dirty="0">
              <a:solidFill>
                <a:schemeClr val="lt1"/>
              </a:solidFill>
            </a:endParaRPr>
          </a:p>
          <a:p>
            <a:pPr marL="457200" lvl="0" indent="-292100" algn="l" rtl="0">
              <a:spcBef>
                <a:spcPts val="1000"/>
              </a:spcBef>
              <a:spcAft>
                <a:spcPts val="0"/>
              </a:spcAft>
              <a:buClr>
                <a:schemeClr val="lt1"/>
              </a:buClr>
              <a:buSzPts val="1000"/>
              <a:buChar char="●"/>
            </a:pPr>
            <a:r>
              <a:rPr lang="en" sz="1000" dirty="0">
                <a:solidFill>
                  <a:schemeClr val="lt1"/>
                </a:solidFill>
              </a:rPr>
              <a:t>Environmental degradation is already impacting New Zealand’s clean, green reputation.</a:t>
            </a:r>
            <a:endParaRPr sz="1000" dirty="0">
              <a:solidFill>
                <a:schemeClr val="lt1"/>
              </a:solidFill>
            </a:endParaRPr>
          </a:p>
          <a:p>
            <a:pPr marL="457200" lvl="0" indent="-292100" algn="l" rtl="0">
              <a:spcBef>
                <a:spcPts val="1000"/>
              </a:spcBef>
              <a:spcAft>
                <a:spcPts val="0"/>
              </a:spcAft>
              <a:buClr>
                <a:schemeClr val="lt1"/>
              </a:buClr>
              <a:buSzPts val="1000"/>
              <a:buChar char="●"/>
            </a:pPr>
            <a:r>
              <a:rPr lang="en" sz="1000" dirty="0">
                <a:solidFill>
                  <a:schemeClr val="lt1"/>
                </a:solidFill>
              </a:rPr>
              <a:t>Increasing focus on visitors environmental impact including ‘travel footprint’ carbon emissions.</a:t>
            </a:r>
          </a:p>
          <a:p>
            <a:pPr marL="457200" lvl="0" indent="-292100" algn="l" rtl="0">
              <a:spcBef>
                <a:spcPts val="1000"/>
              </a:spcBef>
              <a:spcAft>
                <a:spcPts val="0"/>
              </a:spcAft>
              <a:buClr>
                <a:schemeClr val="lt1"/>
              </a:buClr>
              <a:buSzPts val="1000"/>
              <a:buChar char="●"/>
            </a:pPr>
            <a:r>
              <a:rPr lang="en" sz="1000" dirty="0">
                <a:solidFill>
                  <a:schemeClr val="lt1"/>
                </a:solidFill>
              </a:rPr>
              <a:t>Climate change is directly impacting Tourism operations, and will continue to do so. </a:t>
            </a:r>
            <a:endParaRPr sz="1000" dirty="0">
              <a:solidFill>
                <a:schemeClr val="lt1"/>
              </a:solidFill>
            </a:endParaRPr>
          </a:p>
        </p:txBody>
      </p:sp>
      <p:sp>
        <p:nvSpPr>
          <p:cNvPr id="160" name="Google Shape;160;p26"/>
          <p:cNvSpPr/>
          <p:nvPr/>
        </p:nvSpPr>
        <p:spPr>
          <a:xfrm>
            <a:off x="4604150" y="1003312"/>
            <a:ext cx="4206300" cy="2262300"/>
          </a:xfrm>
          <a:prstGeom prst="rect">
            <a:avLst/>
          </a:prstGeom>
          <a:solidFill>
            <a:srgbClr val="144B5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chemeClr val="lt1"/>
                </a:solidFill>
              </a:rPr>
              <a:t>Opportunity</a:t>
            </a:r>
            <a:endParaRPr sz="1300" b="1" dirty="0">
              <a:solidFill>
                <a:schemeClr val="lt1"/>
              </a:solidFill>
            </a:endParaRPr>
          </a:p>
          <a:p>
            <a:pPr marL="457200" lvl="0" indent="-292100" algn="l" rtl="0">
              <a:spcBef>
                <a:spcPts val="1000"/>
              </a:spcBef>
              <a:spcAft>
                <a:spcPts val="0"/>
              </a:spcAft>
              <a:buClr>
                <a:schemeClr val="lt1"/>
              </a:buClr>
              <a:buSzPts val="1000"/>
              <a:buChar char="●"/>
            </a:pPr>
            <a:r>
              <a:rPr lang="en" sz="1000" dirty="0">
                <a:solidFill>
                  <a:schemeClr val="lt1"/>
                </a:solidFill>
              </a:rPr>
              <a:t>Tourism sector is recovering from COVID-19; there is a rare opportunity to refocus the sector’s strategy.</a:t>
            </a:r>
            <a:endParaRPr sz="1000" dirty="0">
              <a:solidFill>
                <a:schemeClr val="lt1"/>
              </a:solidFill>
            </a:endParaRPr>
          </a:p>
          <a:p>
            <a:pPr marL="457200" lvl="0" indent="-292100" algn="l" rtl="0">
              <a:spcBef>
                <a:spcPts val="1000"/>
              </a:spcBef>
              <a:spcAft>
                <a:spcPts val="0"/>
              </a:spcAft>
              <a:buClr>
                <a:schemeClr val="lt1"/>
              </a:buClr>
              <a:buSzPts val="1000"/>
              <a:buChar char="●"/>
            </a:pPr>
            <a:r>
              <a:rPr lang="en" sz="1000" dirty="0">
                <a:solidFill>
                  <a:schemeClr val="lt1"/>
                </a:solidFill>
              </a:rPr>
              <a:t>The sector can explore how it can leverage collaboration to ensure it is an adaptive, regenerative, value-driven industry.</a:t>
            </a:r>
            <a:endParaRPr sz="1000" dirty="0">
              <a:solidFill>
                <a:schemeClr val="lt1"/>
              </a:solidFill>
            </a:endParaRPr>
          </a:p>
          <a:p>
            <a:pPr marL="457200" lvl="0" indent="-292100" algn="l" rtl="0">
              <a:spcBef>
                <a:spcPts val="1000"/>
              </a:spcBef>
              <a:spcAft>
                <a:spcPts val="0"/>
              </a:spcAft>
              <a:buClr>
                <a:schemeClr val="lt1"/>
              </a:buClr>
              <a:buSzPts val="1000"/>
              <a:buChar char="●"/>
            </a:pPr>
            <a:r>
              <a:rPr lang="en" sz="1000" dirty="0">
                <a:solidFill>
                  <a:schemeClr val="lt1"/>
                </a:solidFill>
              </a:rPr>
              <a:t>Develop impactful initiatives to proactively approach climate change risks.</a:t>
            </a:r>
            <a:endParaRPr sz="1000" dirty="0">
              <a:solidFill>
                <a:schemeClr val="lt1"/>
              </a:solidFill>
            </a:endParaRPr>
          </a:p>
        </p:txBody>
      </p:sp>
      <p:sp>
        <p:nvSpPr>
          <p:cNvPr id="161" name="Google Shape;161;p26"/>
          <p:cNvSpPr/>
          <p:nvPr/>
        </p:nvSpPr>
        <p:spPr>
          <a:xfrm>
            <a:off x="333550" y="3307488"/>
            <a:ext cx="8476800" cy="1353000"/>
          </a:xfrm>
          <a:prstGeom prst="rect">
            <a:avLst/>
          </a:prstGeom>
          <a:solidFill>
            <a:srgbClr val="AFD1BD"/>
          </a:solidFill>
          <a:ln w="9525" cap="flat" cmpd="sng">
            <a:solidFill>
              <a:srgbClr val="C5DCB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solidFill>
                  <a:schemeClr val="dk1"/>
                </a:solidFill>
              </a:rPr>
              <a:t>Objectives of this project</a:t>
            </a:r>
            <a:endParaRPr sz="1300" dirty="0">
              <a:solidFill>
                <a:schemeClr val="dk1"/>
              </a:solidFill>
            </a:endParaRPr>
          </a:p>
          <a:p>
            <a:pPr marL="457200" lvl="0" indent="-298450" algn="l" rtl="0">
              <a:spcBef>
                <a:spcPts val="1000"/>
              </a:spcBef>
              <a:spcAft>
                <a:spcPts val="0"/>
              </a:spcAft>
              <a:buClr>
                <a:schemeClr val="dk1"/>
              </a:buClr>
              <a:buSzPts val="1100"/>
              <a:buChar char="★"/>
            </a:pPr>
            <a:r>
              <a:rPr lang="en" sz="1000" dirty="0">
                <a:solidFill>
                  <a:schemeClr val="dk1"/>
                </a:solidFill>
              </a:rPr>
              <a:t>Develop a set of XRB aligned climate change scenarios </a:t>
            </a:r>
          </a:p>
          <a:p>
            <a:pPr marL="457200" lvl="0" indent="-298450" algn="l" rtl="0">
              <a:spcBef>
                <a:spcPts val="1000"/>
              </a:spcBef>
              <a:spcAft>
                <a:spcPts val="0"/>
              </a:spcAft>
              <a:buClr>
                <a:schemeClr val="dk1"/>
              </a:buClr>
              <a:buSzPts val="1100"/>
              <a:buChar char="★"/>
            </a:pPr>
            <a:r>
              <a:rPr lang="en" sz="1000" dirty="0">
                <a:solidFill>
                  <a:schemeClr val="dk1"/>
                </a:solidFill>
              </a:rPr>
              <a:t>Develop an adaptation roadmap with clear objectives and tangible actions for Implementation</a:t>
            </a:r>
            <a:endParaRPr sz="1000" dirty="0">
              <a:solidFill>
                <a:schemeClr val="dk1"/>
              </a:solidFill>
            </a:endParaRPr>
          </a:p>
        </p:txBody>
      </p:sp>
      <p:cxnSp>
        <p:nvCxnSpPr>
          <p:cNvPr id="162" name="Google Shape;162;p26"/>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grpSp>
        <p:nvGrpSpPr>
          <p:cNvPr id="163" name="Google Shape;163;p26"/>
          <p:cNvGrpSpPr/>
          <p:nvPr/>
        </p:nvGrpSpPr>
        <p:grpSpPr>
          <a:xfrm>
            <a:off x="85413" y="4799559"/>
            <a:ext cx="1130333" cy="263337"/>
            <a:chOff x="174975" y="6271572"/>
            <a:chExt cx="2078200" cy="484254"/>
          </a:xfrm>
        </p:grpSpPr>
        <p:pic>
          <p:nvPicPr>
            <p:cNvPr id="164" name="Google Shape;164;p26"/>
            <p:cNvPicPr preferRelativeResize="0"/>
            <p:nvPr/>
          </p:nvPicPr>
          <p:blipFill>
            <a:blip r:embed="rId3">
              <a:alphaModFix/>
            </a:blip>
            <a:stretch>
              <a:fillRect/>
            </a:stretch>
          </p:blipFill>
          <p:spPr>
            <a:xfrm>
              <a:off x="174975" y="6271572"/>
              <a:ext cx="638925" cy="484254"/>
            </a:xfrm>
            <a:prstGeom prst="rect">
              <a:avLst/>
            </a:prstGeom>
            <a:noFill/>
            <a:ln>
              <a:noFill/>
            </a:ln>
          </p:spPr>
        </p:pic>
        <p:pic>
          <p:nvPicPr>
            <p:cNvPr id="165" name="Google Shape;165;p26"/>
            <p:cNvPicPr preferRelativeResize="0"/>
            <p:nvPr/>
          </p:nvPicPr>
          <p:blipFill rotWithShape="1">
            <a:blip r:embed="rId4">
              <a:alphaModFix/>
            </a:blip>
            <a:srcRect r="26959"/>
            <a:stretch/>
          </p:blipFill>
          <p:spPr>
            <a:xfrm>
              <a:off x="1011550" y="6271575"/>
              <a:ext cx="1241626" cy="42912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cxnSp>
        <p:nvCxnSpPr>
          <p:cNvPr id="198" name="Google Shape;198;p28"/>
          <p:cNvCxnSpPr/>
          <p:nvPr/>
        </p:nvCxnSpPr>
        <p:spPr>
          <a:xfrm>
            <a:off x="223433" y="1330851"/>
            <a:ext cx="8695800" cy="0"/>
          </a:xfrm>
          <a:prstGeom prst="straightConnector1">
            <a:avLst/>
          </a:prstGeom>
          <a:noFill/>
          <a:ln w="9525" cap="flat" cmpd="sng">
            <a:solidFill>
              <a:schemeClr val="dk2"/>
            </a:solidFill>
            <a:prstDash val="solid"/>
            <a:round/>
            <a:headEnd type="none" w="med" len="med"/>
            <a:tailEnd type="none" w="med" len="med"/>
          </a:ln>
        </p:spPr>
      </p:cxnSp>
      <p:pic>
        <p:nvPicPr>
          <p:cNvPr id="199" name="Google Shape;199;p28"/>
          <p:cNvPicPr preferRelativeResize="0"/>
          <p:nvPr/>
        </p:nvPicPr>
        <p:blipFill>
          <a:blip r:embed="rId3">
            <a:alphaModFix/>
          </a:blip>
          <a:stretch>
            <a:fillRect/>
          </a:stretch>
        </p:blipFill>
        <p:spPr>
          <a:xfrm>
            <a:off x="2832888" y="2154670"/>
            <a:ext cx="1014900" cy="1014900"/>
          </a:xfrm>
          <a:prstGeom prst="ellipse">
            <a:avLst/>
          </a:prstGeom>
          <a:noFill/>
          <a:ln w="19050" cap="flat" cmpd="sng">
            <a:solidFill>
              <a:srgbClr val="579771"/>
            </a:solidFill>
            <a:prstDash val="solid"/>
            <a:round/>
            <a:headEnd type="none" w="sm" len="sm"/>
            <a:tailEnd type="none" w="sm" len="sm"/>
          </a:ln>
        </p:spPr>
      </p:pic>
      <p:pic>
        <p:nvPicPr>
          <p:cNvPr id="200" name="Google Shape;200;p28"/>
          <p:cNvPicPr preferRelativeResize="0"/>
          <p:nvPr/>
        </p:nvPicPr>
        <p:blipFill>
          <a:blip r:embed="rId4">
            <a:alphaModFix/>
          </a:blip>
          <a:stretch>
            <a:fillRect/>
          </a:stretch>
        </p:blipFill>
        <p:spPr>
          <a:xfrm>
            <a:off x="1351838" y="2154670"/>
            <a:ext cx="1014900" cy="1014900"/>
          </a:xfrm>
          <a:prstGeom prst="ellipse">
            <a:avLst/>
          </a:prstGeom>
          <a:noFill/>
          <a:ln w="19050" cap="flat" cmpd="sng">
            <a:solidFill>
              <a:srgbClr val="579771"/>
            </a:solidFill>
            <a:prstDash val="solid"/>
            <a:round/>
            <a:headEnd type="none" w="sm" len="sm"/>
            <a:tailEnd type="none" w="sm" len="sm"/>
          </a:ln>
        </p:spPr>
      </p:pic>
      <p:pic>
        <p:nvPicPr>
          <p:cNvPr id="201" name="Google Shape;201;p28"/>
          <p:cNvPicPr preferRelativeResize="0"/>
          <p:nvPr/>
        </p:nvPicPr>
        <p:blipFill>
          <a:blip r:embed="rId5">
            <a:alphaModFix/>
          </a:blip>
          <a:stretch>
            <a:fillRect/>
          </a:stretch>
        </p:blipFill>
        <p:spPr>
          <a:xfrm>
            <a:off x="4313948" y="2154670"/>
            <a:ext cx="1014900" cy="1014900"/>
          </a:xfrm>
          <a:prstGeom prst="ellipse">
            <a:avLst/>
          </a:prstGeom>
          <a:noFill/>
          <a:ln w="19050" cap="flat" cmpd="sng">
            <a:solidFill>
              <a:srgbClr val="579771"/>
            </a:solidFill>
            <a:prstDash val="solid"/>
            <a:round/>
            <a:headEnd type="none" w="sm" len="sm"/>
            <a:tailEnd type="none" w="sm" len="sm"/>
          </a:ln>
        </p:spPr>
      </p:pic>
      <p:pic>
        <p:nvPicPr>
          <p:cNvPr id="202" name="Google Shape;202;p28"/>
          <p:cNvPicPr preferRelativeResize="0"/>
          <p:nvPr/>
        </p:nvPicPr>
        <p:blipFill>
          <a:blip r:embed="rId6">
            <a:alphaModFix/>
          </a:blip>
          <a:stretch>
            <a:fillRect/>
          </a:stretch>
        </p:blipFill>
        <p:spPr>
          <a:xfrm>
            <a:off x="5795003" y="2154670"/>
            <a:ext cx="1014900" cy="1014900"/>
          </a:xfrm>
          <a:prstGeom prst="ellipse">
            <a:avLst/>
          </a:prstGeom>
          <a:noFill/>
          <a:ln w="19050" cap="flat" cmpd="sng">
            <a:solidFill>
              <a:srgbClr val="579771"/>
            </a:solidFill>
            <a:prstDash val="solid"/>
            <a:round/>
            <a:headEnd type="none" w="sm" len="sm"/>
            <a:tailEnd type="none" w="sm" len="sm"/>
          </a:ln>
        </p:spPr>
      </p:pic>
      <p:pic>
        <p:nvPicPr>
          <p:cNvPr id="203" name="Google Shape;203;p28"/>
          <p:cNvPicPr preferRelativeResize="0"/>
          <p:nvPr/>
        </p:nvPicPr>
        <p:blipFill>
          <a:blip r:embed="rId7">
            <a:alphaModFix/>
          </a:blip>
          <a:stretch>
            <a:fillRect/>
          </a:stretch>
        </p:blipFill>
        <p:spPr>
          <a:xfrm>
            <a:off x="2800261" y="3558576"/>
            <a:ext cx="1014900" cy="1014900"/>
          </a:xfrm>
          <a:prstGeom prst="ellipse">
            <a:avLst/>
          </a:prstGeom>
          <a:noFill/>
          <a:ln w="19050" cap="flat" cmpd="sng">
            <a:solidFill>
              <a:srgbClr val="579771"/>
            </a:solidFill>
            <a:prstDash val="solid"/>
            <a:round/>
            <a:headEnd type="none" w="sm" len="sm"/>
            <a:tailEnd type="none" w="sm" len="sm"/>
          </a:ln>
        </p:spPr>
      </p:pic>
      <p:pic>
        <p:nvPicPr>
          <p:cNvPr id="204" name="Google Shape;204;p28"/>
          <p:cNvPicPr preferRelativeResize="0"/>
          <p:nvPr/>
        </p:nvPicPr>
        <p:blipFill>
          <a:blip r:embed="rId8">
            <a:alphaModFix/>
          </a:blip>
          <a:stretch>
            <a:fillRect/>
          </a:stretch>
        </p:blipFill>
        <p:spPr>
          <a:xfrm>
            <a:off x="4310471" y="3558576"/>
            <a:ext cx="1014900" cy="1014900"/>
          </a:xfrm>
          <a:prstGeom prst="ellipse">
            <a:avLst/>
          </a:prstGeom>
          <a:noFill/>
          <a:ln w="19050" cap="flat" cmpd="sng">
            <a:solidFill>
              <a:srgbClr val="579771"/>
            </a:solidFill>
            <a:prstDash val="solid"/>
            <a:round/>
            <a:headEnd type="none" w="sm" len="sm"/>
            <a:tailEnd type="none" w="sm" len="sm"/>
          </a:ln>
        </p:spPr>
      </p:pic>
      <p:pic>
        <p:nvPicPr>
          <p:cNvPr id="205" name="Google Shape;205;p28"/>
          <p:cNvPicPr preferRelativeResize="0"/>
          <p:nvPr/>
        </p:nvPicPr>
        <p:blipFill>
          <a:blip r:embed="rId9">
            <a:alphaModFix/>
          </a:blip>
          <a:stretch>
            <a:fillRect/>
          </a:stretch>
        </p:blipFill>
        <p:spPr>
          <a:xfrm>
            <a:off x="7373088" y="2145145"/>
            <a:ext cx="1014900" cy="1014900"/>
          </a:xfrm>
          <a:prstGeom prst="ellipse">
            <a:avLst/>
          </a:prstGeom>
          <a:noFill/>
          <a:ln w="19050" cap="flat" cmpd="sng">
            <a:solidFill>
              <a:srgbClr val="579771"/>
            </a:solidFill>
            <a:prstDash val="solid"/>
            <a:round/>
            <a:headEnd type="none" w="sm" len="sm"/>
            <a:tailEnd type="none" w="sm" len="sm"/>
          </a:ln>
        </p:spPr>
      </p:pic>
      <p:pic>
        <p:nvPicPr>
          <p:cNvPr id="206" name="Google Shape;206;p28"/>
          <p:cNvPicPr preferRelativeResize="0"/>
          <p:nvPr/>
        </p:nvPicPr>
        <p:blipFill>
          <a:blip r:embed="rId10">
            <a:alphaModFix/>
          </a:blip>
          <a:stretch>
            <a:fillRect/>
          </a:stretch>
        </p:blipFill>
        <p:spPr>
          <a:xfrm>
            <a:off x="5820682" y="3558576"/>
            <a:ext cx="1014900" cy="1014900"/>
          </a:xfrm>
          <a:prstGeom prst="ellipse">
            <a:avLst/>
          </a:prstGeom>
          <a:noFill/>
          <a:ln w="19050" cap="flat" cmpd="sng">
            <a:solidFill>
              <a:srgbClr val="579771"/>
            </a:solidFill>
            <a:prstDash val="solid"/>
            <a:round/>
            <a:headEnd type="none" w="sm" len="sm"/>
            <a:tailEnd type="none" w="sm" len="sm"/>
          </a:ln>
        </p:spPr>
      </p:pic>
      <p:pic>
        <p:nvPicPr>
          <p:cNvPr id="207" name="Google Shape;207;p28"/>
          <p:cNvPicPr preferRelativeResize="0"/>
          <p:nvPr/>
        </p:nvPicPr>
        <p:blipFill>
          <a:blip r:embed="rId11">
            <a:alphaModFix/>
          </a:blip>
          <a:stretch>
            <a:fillRect/>
          </a:stretch>
        </p:blipFill>
        <p:spPr>
          <a:xfrm>
            <a:off x="7330892" y="3558576"/>
            <a:ext cx="1014900" cy="1014900"/>
          </a:xfrm>
          <a:prstGeom prst="ellipse">
            <a:avLst/>
          </a:prstGeom>
          <a:noFill/>
          <a:ln w="19050" cap="flat" cmpd="sng">
            <a:solidFill>
              <a:srgbClr val="579771"/>
            </a:solidFill>
            <a:prstDash val="solid"/>
            <a:round/>
            <a:headEnd type="none" w="sm" len="sm"/>
            <a:tailEnd type="none" w="sm" len="sm"/>
          </a:ln>
        </p:spPr>
      </p:pic>
      <p:pic>
        <p:nvPicPr>
          <p:cNvPr id="208" name="Google Shape;208;p28"/>
          <p:cNvPicPr preferRelativeResize="0"/>
          <p:nvPr/>
        </p:nvPicPr>
        <p:blipFill>
          <a:blip r:embed="rId12">
            <a:alphaModFix/>
          </a:blip>
          <a:stretch>
            <a:fillRect/>
          </a:stretch>
        </p:blipFill>
        <p:spPr>
          <a:xfrm>
            <a:off x="1290050" y="3558576"/>
            <a:ext cx="1014900" cy="1014900"/>
          </a:xfrm>
          <a:prstGeom prst="ellipse">
            <a:avLst/>
          </a:prstGeom>
          <a:noFill/>
          <a:ln w="19050" cap="flat" cmpd="sng">
            <a:solidFill>
              <a:srgbClr val="579771"/>
            </a:solidFill>
            <a:prstDash val="solid"/>
            <a:round/>
            <a:headEnd type="none" w="sm" len="sm"/>
            <a:tailEnd type="none" w="sm" len="sm"/>
          </a:ln>
        </p:spPr>
      </p:pic>
      <p:sp>
        <p:nvSpPr>
          <p:cNvPr id="209" name="Google Shape;209;p28"/>
          <p:cNvSpPr txBox="1"/>
          <p:nvPr/>
        </p:nvSpPr>
        <p:spPr>
          <a:xfrm>
            <a:off x="2005988" y="1759638"/>
            <a:ext cx="1209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Laurissa Cooney</a:t>
            </a:r>
            <a:endParaRPr sz="900"/>
          </a:p>
          <a:p>
            <a:pPr marL="0" lvl="0" indent="0" algn="ctr" rtl="0">
              <a:spcBef>
                <a:spcPts val="0"/>
              </a:spcBef>
              <a:spcAft>
                <a:spcPts val="0"/>
              </a:spcAft>
              <a:buNone/>
            </a:pPr>
            <a:r>
              <a:rPr lang="en" sz="900" i="1"/>
              <a:t>Air New Zealand</a:t>
            </a:r>
            <a:endParaRPr sz="900" i="1"/>
          </a:p>
        </p:txBody>
      </p:sp>
      <p:sp>
        <p:nvSpPr>
          <p:cNvPr id="210" name="Google Shape;210;p28"/>
          <p:cNvSpPr txBox="1"/>
          <p:nvPr/>
        </p:nvSpPr>
        <p:spPr>
          <a:xfrm>
            <a:off x="4043013" y="1759638"/>
            <a:ext cx="1209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Tak Mutu</a:t>
            </a:r>
            <a:endParaRPr sz="900"/>
          </a:p>
          <a:p>
            <a:pPr marL="0" lvl="0" indent="0" algn="ctr" rtl="0">
              <a:spcBef>
                <a:spcPts val="0"/>
              </a:spcBef>
              <a:spcAft>
                <a:spcPts val="0"/>
              </a:spcAft>
              <a:buNone/>
            </a:pPr>
            <a:r>
              <a:rPr lang="en" sz="900" i="1"/>
              <a:t>MDA Experiences</a:t>
            </a:r>
            <a:endParaRPr sz="900" i="1"/>
          </a:p>
        </p:txBody>
      </p:sp>
      <p:sp>
        <p:nvSpPr>
          <p:cNvPr id="211" name="Google Shape;211;p28"/>
          <p:cNvSpPr txBox="1"/>
          <p:nvPr/>
        </p:nvSpPr>
        <p:spPr>
          <a:xfrm>
            <a:off x="5916788" y="1759638"/>
            <a:ext cx="1209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Penny Nelson</a:t>
            </a:r>
            <a:endParaRPr sz="900"/>
          </a:p>
          <a:p>
            <a:pPr marL="0" lvl="0" indent="0" algn="ctr" rtl="0">
              <a:spcBef>
                <a:spcPts val="0"/>
              </a:spcBef>
              <a:spcAft>
                <a:spcPts val="0"/>
              </a:spcAft>
              <a:buNone/>
            </a:pPr>
            <a:r>
              <a:rPr lang="en" sz="900" i="1"/>
              <a:t>DOC</a:t>
            </a:r>
            <a:endParaRPr sz="900" i="1"/>
          </a:p>
        </p:txBody>
      </p:sp>
      <p:sp>
        <p:nvSpPr>
          <p:cNvPr id="212" name="Google Shape;212;p28"/>
          <p:cNvSpPr txBox="1"/>
          <p:nvPr/>
        </p:nvSpPr>
        <p:spPr>
          <a:xfrm>
            <a:off x="610250" y="3169575"/>
            <a:ext cx="2292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Claire Walker</a:t>
            </a:r>
            <a:br>
              <a:rPr lang="en" sz="900" i="1"/>
            </a:br>
            <a:r>
              <a:rPr lang="en" sz="900" i="1"/>
              <a:t>*SkyCity Entertainment Group</a:t>
            </a:r>
            <a:endParaRPr sz="900" i="1"/>
          </a:p>
        </p:txBody>
      </p:sp>
      <p:sp>
        <p:nvSpPr>
          <p:cNvPr id="213" name="Google Shape;213;p28"/>
          <p:cNvSpPr txBox="1"/>
          <p:nvPr/>
        </p:nvSpPr>
        <p:spPr>
          <a:xfrm>
            <a:off x="2677200" y="3169563"/>
            <a:ext cx="1326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Grant Webster</a:t>
            </a:r>
            <a:endParaRPr sz="900"/>
          </a:p>
          <a:p>
            <a:pPr marL="0" lvl="0" indent="0" algn="ctr" rtl="0">
              <a:spcBef>
                <a:spcPts val="0"/>
              </a:spcBef>
              <a:spcAft>
                <a:spcPts val="0"/>
              </a:spcAft>
              <a:buNone/>
            </a:pPr>
            <a:r>
              <a:rPr lang="en" sz="900" i="1"/>
              <a:t>Tourism Holdings Ltd.</a:t>
            </a:r>
            <a:endParaRPr sz="900" i="1"/>
          </a:p>
        </p:txBody>
      </p:sp>
      <p:sp>
        <p:nvSpPr>
          <p:cNvPr id="214" name="Google Shape;214;p28"/>
          <p:cNvSpPr txBox="1"/>
          <p:nvPr/>
        </p:nvSpPr>
        <p:spPr>
          <a:xfrm>
            <a:off x="4216888" y="3169563"/>
            <a:ext cx="1209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Heather Kirkham</a:t>
            </a:r>
            <a:endParaRPr sz="900"/>
          </a:p>
          <a:p>
            <a:pPr marL="0" lvl="0" indent="0" algn="ctr" rtl="0">
              <a:spcBef>
                <a:spcPts val="0"/>
              </a:spcBef>
              <a:spcAft>
                <a:spcPts val="0"/>
              </a:spcAft>
              <a:buNone/>
            </a:pPr>
            <a:r>
              <a:rPr lang="en" sz="900" i="1"/>
              <a:t>MBIE</a:t>
            </a:r>
            <a:endParaRPr sz="900" i="1"/>
          </a:p>
        </p:txBody>
      </p:sp>
      <p:sp>
        <p:nvSpPr>
          <p:cNvPr id="215" name="Google Shape;215;p28"/>
          <p:cNvSpPr txBox="1"/>
          <p:nvPr/>
        </p:nvSpPr>
        <p:spPr>
          <a:xfrm>
            <a:off x="5697938" y="3169563"/>
            <a:ext cx="1209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Jo Allison</a:t>
            </a:r>
            <a:endParaRPr sz="900"/>
          </a:p>
          <a:p>
            <a:pPr marL="0" lvl="0" indent="0" algn="ctr" rtl="0">
              <a:spcBef>
                <a:spcPts val="0"/>
              </a:spcBef>
              <a:spcAft>
                <a:spcPts val="0"/>
              </a:spcAft>
              <a:buNone/>
            </a:pPr>
            <a:r>
              <a:rPr lang="en" sz="900" i="1"/>
              <a:t>Ngāi Tahu Holdings</a:t>
            </a:r>
            <a:endParaRPr sz="900" i="1"/>
          </a:p>
        </p:txBody>
      </p:sp>
      <p:sp>
        <p:nvSpPr>
          <p:cNvPr id="216" name="Google Shape;216;p28"/>
          <p:cNvSpPr txBox="1"/>
          <p:nvPr/>
        </p:nvSpPr>
        <p:spPr>
          <a:xfrm>
            <a:off x="7276038" y="3160038"/>
            <a:ext cx="1209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Rebecca Ingram</a:t>
            </a:r>
            <a:endParaRPr sz="900"/>
          </a:p>
          <a:p>
            <a:pPr marL="0" lvl="0" indent="0" algn="ctr" rtl="0">
              <a:spcBef>
                <a:spcPts val="0"/>
              </a:spcBef>
              <a:spcAft>
                <a:spcPts val="0"/>
              </a:spcAft>
              <a:buNone/>
            </a:pPr>
            <a:r>
              <a:rPr lang="en" sz="900" i="1"/>
              <a:t>TIA</a:t>
            </a:r>
            <a:endParaRPr sz="900" i="1"/>
          </a:p>
        </p:txBody>
      </p:sp>
      <p:sp>
        <p:nvSpPr>
          <p:cNvPr id="217" name="Google Shape;217;p28"/>
          <p:cNvSpPr txBox="1"/>
          <p:nvPr/>
        </p:nvSpPr>
        <p:spPr>
          <a:xfrm>
            <a:off x="851149" y="4573488"/>
            <a:ext cx="1892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Les Morgan</a:t>
            </a:r>
            <a:endParaRPr sz="900"/>
          </a:p>
          <a:p>
            <a:pPr marL="0" lvl="0" indent="0" algn="ctr" rtl="0">
              <a:spcBef>
                <a:spcPts val="0"/>
              </a:spcBef>
              <a:spcAft>
                <a:spcPts val="0"/>
              </a:spcAft>
              <a:buNone/>
            </a:pPr>
            <a:r>
              <a:rPr lang="en" sz="900" i="1"/>
              <a:t>Sudima Hotels/Hind Management</a:t>
            </a:r>
            <a:endParaRPr sz="900" i="1"/>
          </a:p>
        </p:txBody>
      </p:sp>
      <p:sp>
        <p:nvSpPr>
          <p:cNvPr id="218" name="Google Shape;218;p28"/>
          <p:cNvSpPr txBox="1"/>
          <p:nvPr/>
        </p:nvSpPr>
        <p:spPr>
          <a:xfrm>
            <a:off x="2703200" y="4577313"/>
            <a:ext cx="1209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John Morgan</a:t>
            </a:r>
            <a:endParaRPr sz="900"/>
          </a:p>
          <a:p>
            <a:pPr marL="0" lvl="0" indent="0" algn="ctr" rtl="0">
              <a:spcBef>
                <a:spcPts val="0"/>
              </a:spcBef>
              <a:spcAft>
                <a:spcPts val="0"/>
              </a:spcAft>
              <a:buNone/>
            </a:pPr>
            <a:r>
              <a:rPr lang="en" sz="900" i="1"/>
              <a:t>NIWA</a:t>
            </a:r>
            <a:endParaRPr sz="900" i="1"/>
          </a:p>
        </p:txBody>
      </p:sp>
      <p:sp>
        <p:nvSpPr>
          <p:cNvPr id="219" name="Google Shape;219;p28"/>
          <p:cNvSpPr txBox="1"/>
          <p:nvPr/>
        </p:nvSpPr>
        <p:spPr>
          <a:xfrm>
            <a:off x="4177126" y="4577313"/>
            <a:ext cx="1281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Kiri Goulter</a:t>
            </a:r>
            <a:endParaRPr sz="900"/>
          </a:p>
          <a:p>
            <a:pPr marL="0" lvl="0" indent="0" algn="ctr" rtl="0">
              <a:spcBef>
                <a:spcPts val="0"/>
              </a:spcBef>
              <a:spcAft>
                <a:spcPts val="0"/>
              </a:spcAft>
              <a:buNone/>
            </a:pPr>
            <a:r>
              <a:rPr lang="en" sz="900" i="1"/>
              <a:t>Regional Tourism NZ</a:t>
            </a:r>
            <a:endParaRPr sz="900" i="1"/>
          </a:p>
        </p:txBody>
      </p:sp>
      <p:sp>
        <p:nvSpPr>
          <p:cNvPr id="220" name="Google Shape;220;p28"/>
          <p:cNvSpPr txBox="1"/>
          <p:nvPr/>
        </p:nvSpPr>
        <p:spPr>
          <a:xfrm>
            <a:off x="5664988" y="4577313"/>
            <a:ext cx="1326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René De Monchy</a:t>
            </a:r>
            <a:endParaRPr sz="900"/>
          </a:p>
          <a:p>
            <a:pPr marL="0" lvl="0" indent="0" algn="ctr" rtl="0">
              <a:spcBef>
                <a:spcPts val="0"/>
              </a:spcBef>
              <a:spcAft>
                <a:spcPts val="0"/>
              </a:spcAft>
              <a:buNone/>
            </a:pPr>
            <a:r>
              <a:rPr lang="en" sz="900" i="1"/>
              <a:t>Tourism New Zealand</a:t>
            </a:r>
            <a:endParaRPr sz="900" i="1"/>
          </a:p>
        </p:txBody>
      </p:sp>
      <p:sp>
        <p:nvSpPr>
          <p:cNvPr id="221" name="Google Shape;221;p28"/>
          <p:cNvSpPr txBox="1"/>
          <p:nvPr/>
        </p:nvSpPr>
        <p:spPr>
          <a:xfrm>
            <a:off x="7175201" y="4577313"/>
            <a:ext cx="1326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t>Stephen England-Hall</a:t>
            </a:r>
            <a:endParaRPr sz="900"/>
          </a:p>
          <a:p>
            <a:pPr marL="0" lvl="0" indent="0" algn="ctr" rtl="0">
              <a:spcBef>
                <a:spcPts val="0"/>
              </a:spcBef>
              <a:spcAft>
                <a:spcPts val="0"/>
              </a:spcAft>
              <a:buNone/>
            </a:pPr>
            <a:r>
              <a:rPr lang="en" sz="900" i="1"/>
              <a:t>*RealNZ</a:t>
            </a:r>
            <a:endParaRPr sz="900" i="1"/>
          </a:p>
        </p:txBody>
      </p:sp>
      <p:sp>
        <p:nvSpPr>
          <p:cNvPr id="222" name="Google Shape;222;p28"/>
          <p:cNvSpPr txBox="1"/>
          <p:nvPr/>
        </p:nvSpPr>
        <p:spPr>
          <a:xfrm>
            <a:off x="223425" y="1077613"/>
            <a:ext cx="1106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345A43"/>
                </a:solidFill>
              </a:rPr>
              <a:t>Co-Chairs</a:t>
            </a:r>
            <a:endParaRPr sz="1100" b="1">
              <a:solidFill>
                <a:srgbClr val="345A43"/>
              </a:solidFill>
            </a:endParaRPr>
          </a:p>
        </p:txBody>
      </p:sp>
      <p:sp>
        <p:nvSpPr>
          <p:cNvPr id="223" name="Google Shape;223;p28"/>
          <p:cNvSpPr txBox="1"/>
          <p:nvPr/>
        </p:nvSpPr>
        <p:spPr>
          <a:xfrm>
            <a:off x="223425" y="1867350"/>
            <a:ext cx="1393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579771"/>
                </a:solidFill>
              </a:rPr>
              <a:t>Leadership Group</a:t>
            </a:r>
            <a:endParaRPr sz="1100" b="1">
              <a:solidFill>
                <a:srgbClr val="579771"/>
              </a:solidFill>
            </a:endParaRPr>
          </a:p>
        </p:txBody>
      </p:sp>
      <p:pic>
        <p:nvPicPr>
          <p:cNvPr id="224" name="Google Shape;224;p28"/>
          <p:cNvPicPr preferRelativeResize="0"/>
          <p:nvPr/>
        </p:nvPicPr>
        <p:blipFill rotWithShape="1">
          <a:blip r:embed="rId13">
            <a:alphaModFix/>
          </a:blip>
          <a:srcRect t="12518" b="12518"/>
          <a:stretch/>
        </p:blipFill>
        <p:spPr>
          <a:xfrm>
            <a:off x="4064538" y="761120"/>
            <a:ext cx="1014900" cy="1014900"/>
          </a:xfrm>
          <a:prstGeom prst="ellipse">
            <a:avLst/>
          </a:prstGeom>
          <a:noFill/>
          <a:ln w="19050" cap="flat" cmpd="sng">
            <a:solidFill>
              <a:srgbClr val="579771"/>
            </a:solidFill>
            <a:prstDash val="solid"/>
            <a:round/>
            <a:headEnd type="none" w="sm" len="sm"/>
            <a:tailEnd type="none" w="sm" len="sm"/>
          </a:ln>
        </p:spPr>
      </p:pic>
      <p:pic>
        <p:nvPicPr>
          <p:cNvPr id="225" name="Google Shape;225;p28"/>
          <p:cNvPicPr preferRelativeResize="0"/>
          <p:nvPr/>
        </p:nvPicPr>
        <p:blipFill rotWithShape="1">
          <a:blip r:embed="rId14">
            <a:alphaModFix/>
          </a:blip>
          <a:srcRect l="16599" r="16599"/>
          <a:stretch/>
        </p:blipFill>
        <p:spPr>
          <a:xfrm>
            <a:off x="2026838" y="761120"/>
            <a:ext cx="1014900" cy="1014900"/>
          </a:xfrm>
          <a:prstGeom prst="ellipse">
            <a:avLst/>
          </a:prstGeom>
          <a:noFill/>
          <a:ln w="19050" cap="flat" cmpd="sng">
            <a:solidFill>
              <a:srgbClr val="579771"/>
            </a:solidFill>
            <a:prstDash val="solid"/>
            <a:round/>
            <a:headEnd type="none" w="sm" len="sm"/>
            <a:tailEnd type="none" w="sm" len="sm"/>
          </a:ln>
        </p:spPr>
      </p:pic>
      <p:pic>
        <p:nvPicPr>
          <p:cNvPr id="226" name="Google Shape;226;p28"/>
          <p:cNvPicPr preferRelativeResize="0"/>
          <p:nvPr/>
        </p:nvPicPr>
        <p:blipFill rotWithShape="1">
          <a:blip r:embed="rId15">
            <a:alphaModFix/>
          </a:blip>
          <a:srcRect l="12511" r="31355"/>
          <a:stretch/>
        </p:blipFill>
        <p:spPr>
          <a:xfrm>
            <a:off x="5937638" y="817420"/>
            <a:ext cx="1014900" cy="1014900"/>
          </a:xfrm>
          <a:prstGeom prst="ellipse">
            <a:avLst/>
          </a:prstGeom>
          <a:noFill/>
          <a:ln w="19050" cap="flat" cmpd="sng">
            <a:solidFill>
              <a:srgbClr val="579771"/>
            </a:solidFill>
            <a:prstDash val="solid"/>
            <a:round/>
            <a:headEnd type="none" w="sm" len="sm"/>
            <a:tailEnd type="none" w="sm" len="sm"/>
          </a:ln>
        </p:spPr>
      </p:pic>
      <p:sp>
        <p:nvSpPr>
          <p:cNvPr id="227" name="Google Shape;227;p28"/>
          <p:cNvSpPr txBox="1"/>
          <p:nvPr/>
        </p:nvSpPr>
        <p:spPr>
          <a:xfrm>
            <a:off x="0" y="4749163"/>
            <a:ext cx="978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i="1"/>
              <a:t>*Previously</a:t>
            </a:r>
            <a:endParaRPr sz="900" i="1"/>
          </a:p>
        </p:txBody>
      </p:sp>
      <p:cxnSp>
        <p:nvCxnSpPr>
          <p:cNvPr id="228" name="Google Shape;228;p28"/>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229" name="Google Shape;229;p28"/>
          <p:cNvSpPr txBox="1"/>
          <p:nvPr/>
        </p:nvSpPr>
        <p:spPr>
          <a:xfrm>
            <a:off x="239860" y="152542"/>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000000"/>
                </a:solidFill>
                <a:latin typeface="Georgia"/>
                <a:ea typeface="Georgia"/>
                <a:cs typeface="Georgia"/>
                <a:sym typeface="Georgia"/>
              </a:rPr>
              <a:t>This kaupapa is led by a collaboration of industry professionals </a:t>
            </a:r>
            <a:endParaRPr sz="1900">
              <a:solidFill>
                <a:srgbClr val="000000"/>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311695" y="143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900">
                <a:latin typeface="Georgia"/>
                <a:ea typeface="Georgia"/>
                <a:cs typeface="Georgia"/>
                <a:sym typeface="Georgia"/>
              </a:rPr>
              <a:t>Our approach has ensured we built an effective adaptation roadmap for the sector</a:t>
            </a:r>
            <a:endParaRPr sz="1900">
              <a:latin typeface="Georgia"/>
              <a:ea typeface="Georgia"/>
              <a:cs typeface="Georgia"/>
              <a:sym typeface="Georgia"/>
            </a:endParaRPr>
          </a:p>
          <a:p>
            <a:pPr marL="0" lvl="0" indent="0" algn="l" rtl="0">
              <a:spcBef>
                <a:spcPts val="0"/>
              </a:spcBef>
              <a:spcAft>
                <a:spcPts val="0"/>
              </a:spcAft>
              <a:buNone/>
            </a:pPr>
            <a:endParaRPr sz="2100">
              <a:latin typeface="Georgia"/>
              <a:ea typeface="Georgia"/>
              <a:cs typeface="Georgia"/>
              <a:sym typeface="Georgia"/>
            </a:endParaRPr>
          </a:p>
        </p:txBody>
      </p:sp>
      <p:sp>
        <p:nvSpPr>
          <p:cNvPr id="235" name="Google Shape;235;p29"/>
          <p:cNvSpPr txBox="1">
            <a:spLocks noGrp="1"/>
          </p:cNvSpPr>
          <p:nvPr>
            <p:ph type="sldNum" idx="12"/>
          </p:nvPr>
        </p:nvSpPr>
        <p:spPr>
          <a:xfrm>
            <a:off x="12451844" y="6854072"/>
            <a:ext cx="806400" cy="57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cxnSp>
        <p:nvCxnSpPr>
          <p:cNvPr id="236" name="Google Shape;236;p29"/>
          <p:cNvCxnSpPr>
            <a:stCxn id="237" idx="3"/>
            <a:endCxn id="238" idx="1"/>
          </p:cNvCxnSpPr>
          <p:nvPr/>
        </p:nvCxnSpPr>
        <p:spPr>
          <a:xfrm>
            <a:off x="5203901" y="2952058"/>
            <a:ext cx="677100" cy="900"/>
          </a:xfrm>
          <a:prstGeom prst="straightConnector1">
            <a:avLst/>
          </a:prstGeom>
          <a:noFill/>
          <a:ln w="9525" cap="flat" cmpd="sng">
            <a:solidFill>
              <a:schemeClr val="dk2"/>
            </a:solidFill>
            <a:prstDash val="dot"/>
            <a:round/>
            <a:headEnd type="none" w="med" len="med"/>
            <a:tailEnd type="none" w="med" len="med"/>
          </a:ln>
        </p:spPr>
      </p:cxnSp>
      <p:grpSp>
        <p:nvGrpSpPr>
          <p:cNvPr id="239" name="Google Shape;239;p29"/>
          <p:cNvGrpSpPr/>
          <p:nvPr/>
        </p:nvGrpSpPr>
        <p:grpSpPr>
          <a:xfrm>
            <a:off x="291624" y="1017719"/>
            <a:ext cx="7014879" cy="3818390"/>
            <a:chOff x="388471" y="1990303"/>
            <a:chExt cx="7808192" cy="4250212"/>
          </a:xfrm>
        </p:grpSpPr>
        <p:sp>
          <p:nvSpPr>
            <p:cNvPr id="240" name="Google Shape;240;p29"/>
            <p:cNvSpPr/>
            <p:nvPr/>
          </p:nvSpPr>
          <p:spPr>
            <a:xfrm>
              <a:off x="2192445" y="3425524"/>
              <a:ext cx="2103900" cy="1428300"/>
            </a:xfrm>
            <a:prstGeom prst="chevron">
              <a:avLst>
                <a:gd name="adj" fmla="val 31595"/>
              </a:avLst>
            </a:prstGeom>
            <a:solidFill>
              <a:srgbClr val="5797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Arial"/>
                <a:ea typeface="Arial"/>
                <a:cs typeface="Arial"/>
                <a:sym typeface="Arial"/>
              </a:endParaRPr>
            </a:p>
          </p:txBody>
        </p:sp>
        <p:sp>
          <p:nvSpPr>
            <p:cNvPr id="241" name="Google Shape;241;p29"/>
            <p:cNvSpPr/>
            <p:nvPr/>
          </p:nvSpPr>
          <p:spPr>
            <a:xfrm>
              <a:off x="389757" y="3435260"/>
              <a:ext cx="2153700" cy="1418400"/>
            </a:xfrm>
            <a:prstGeom prst="homePlate">
              <a:avLst>
                <a:gd name="adj" fmla="val 31469"/>
              </a:avLst>
            </a:prstGeom>
            <a:solidFill>
              <a:srgbClr val="AFD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Arial"/>
                <a:ea typeface="Arial"/>
                <a:cs typeface="Arial"/>
                <a:sym typeface="Arial"/>
              </a:endParaRPr>
            </a:p>
          </p:txBody>
        </p:sp>
        <p:sp>
          <p:nvSpPr>
            <p:cNvPr id="242" name="Google Shape;242;p29"/>
            <p:cNvSpPr/>
            <p:nvPr/>
          </p:nvSpPr>
          <p:spPr>
            <a:xfrm>
              <a:off x="3945210" y="3425524"/>
              <a:ext cx="2103900" cy="1428300"/>
            </a:xfrm>
            <a:prstGeom prst="chevron">
              <a:avLst>
                <a:gd name="adj" fmla="val 31595"/>
              </a:avLst>
            </a:prstGeom>
            <a:solidFill>
              <a:srgbClr val="345A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Arial"/>
                <a:ea typeface="Arial"/>
                <a:cs typeface="Arial"/>
                <a:sym typeface="Arial"/>
              </a:endParaRPr>
            </a:p>
          </p:txBody>
        </p:sp>
        <p:sp>
          <p:nvSpPr>
            <p:cNvPr id="243" name="Google Shape;243;p29"/>
            <p:cNvSpPr/>
            <p:nvPr/>
          </p:nvSpPr>
          <p:spPr>
            <a:xfrm>
              <a:off x="6037532" y="3425524"/>
              <a:ext cx="2103900" cy="1428300"/>
            </a:xfrm>
            <a:prstGeom prst="chevron">
              <a:avLst>
                <a:gd name="adj" fmla="val 31595"/>
              </a:avLst>
            </a:prstGeom>
            <a:solidFill>
              <a:srgbClr val="1F33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Arial"/>
                <a:ea typeface="Arial"/>
                <a:cs typeface="Arial"/>
                <a:sym typeface="Arial"/>
              </a:endParaRPr>
            </a:p>
          </p:txBody>
        </p:sp>
        <p:sp>
          <p:nvSpPr>
            <p:cNvPr id="244" name="Google Shape;244;p29"/>
            <p:cNvSpPr txBox="1"/>
            <p:nvPr/>
          </p:nvSpPr>
          <p:spPr>
            <a:xfrm>
              <a:off x="533963" y="3979875"/>
              <a:ext cx="1526100" cy="327300"/>
            </a:xfrm>
            <a:prstGeom prst="rect">
              <a:avLst/>
            </a:prstGeom>
            <a:noFill/>
            <a:ln>
              <a:noFill/>
            </a:ln>
          </p:spPr>
          <p:txBody>
            <a:bodyPr spcFirstLastPara="1" wrap="square" lIns="76950" tIns="76950" rIns="61550" bIns="76950" anchor="ctr" anchorCtr="0">
              <a:noAutofit/>
            </a:bodyPr>
            <a:lstStyle/>
            <a:p>
              <a:pPr marL="0" marR="0" lvl="0" indent="0" algn="l" rtl="0">
                <a:spcBef>
                  <a:spcPts val="0"/>
                </a:spcBef>
                <a:spcAft>
                  <a:spcPts val="0"/>
                </a:spcAft>
                <a:buNone/>
              </a:pPr>
              <a:r>
                <a:rPr lang="en" sz="1200" b="1">
                  <a:solidFill>
                    <a:srgbClr val="FFFFFF"/>
                  </a:solidFill>
                </a:rPr>
                <a:t>Risk assessment</a:t>
              </a:r>
              <a:endParaRPr sz="1200" b="1"/>
            </a:p>
          </p:txBody>
        </p:sp>
        <p:sp>
          <p:nvSpPr>
            <p:cNvPr id="245" name="Google Shape;245;p29"/>
            <p:cNvSpPr txBox="1"/>
            <p:nvPr/>
          </p:nvSpPr>
          <p:spPr>
            <a:xfrm>
              <a:off x="2707585" y="3902796"/>
              <a:ext cx="1397700" cy="481200"/>
            </a:xfrm>
            <a:prstGeom prst="rect">
              <a:avLst/>
            </a:prstGeom>
            <a:noFill/>
            <a:ln>
              <a:noFill/>
            </a:ln>
          </p:spPr>
          <p:txBody>
            <a:bodyPr spcFirstLastPara="1" wrap="square" lIns="76950" tIns="76950" rIns="61550" bIns="76950" anchor="ctr" anchorCtr="0">
              <a:noAutofit/>
            </a:bodyPr>
            <a:lstStyle/>
            <a:p>
              <a:pPr marL="0" marR="0" lvl="0" indent="0" algn="l" rtl="0">
                <a:spcBef>
                  <a:spcPts val="0"/>
                </a:spcBef>
                <a:spcAft>
                  <a:spcPts val="0"/>
                </a:spcAft>
                <a:buNone/>
              </a:pPr>
              <a:r>
                <a:rPr lang="en" sz="1200" b="1">
                  <a:solidFill>
                    <a:srgbClr val="FFFFFF"/>
                  </a:solidFill>
                </a:rPr>
                <a:t>Scenario analysis</a:t>
              </a:r>
              <a:endParaRPr sz="1200" b="1"/>
            </a:p>
          </p:txBody>
        </p:sp>
        <p:cxnSp>
          <p:nvCxnSpPr>
            <p:cNvPr id="246" name="Google Shape;246;p29"/>
            <p:cNvCxnSpPr/>
            <p:nvPr/>
          </p:nvCxnSpPr>
          <p:spPr>
            <a:xfrm rot="10800000">
              <a:off x="2162885" y="1990303"/>
              <a:ext cx="0" cy="1340400"/>
            </a:xfrm>
            <a:prstGeom prst="straightConnector1">
              <a:avLst/>
            </a:prstGeom>
            <a:noFill/>
            <a:ln w="9525" cap="flat" cmpd="sng">
              <a:solidFill>
                <a:srgbClr val="579771"/>
              </a:solidFill>
              <a:prstDash val="solid"/>
              <a:round/>
              <a:headEnd type="none" w="med" len="med"/>
              <a:tailEnd type="none" w="med" len="med"/>
            </a:ln>
          </p:spPr>
        </p:cxnSp>
        <p:sp>
          <p:nvSpPr>
            <p:cNvPr id="247" name="Google Shape;247;p29"/>
            <p:cNvSpPr txBox="1"/>
            <p:nvPr/>
          </p:nvSpPr>
          <p:spPr>
            <a:xfrm>
              <a:off x="2230496" y="1990337"/>
              <a:ext cx="2065800" cy="1340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100"/>
                <a:buFont typeface="Arial"/>
                <a:buNone/>
              </a:pPr>
              <a:r>
                <a:rPr lang="en" sz="900">
                  <a:solidFill>
                    <a:schemeClr val="dk1"/>
                  </a:solidFill>
                </a:rPr>
                <a:t>Future climate scenarios are explored. Large-scale drivi</a:t>
              </a:r>
              <a:r>
                <a:rPr lang="en" sz="900"/>
                <a:t>ng forces and how they manifest under each scenario create the basis for the development of scenario narratives. The narratives build the picture of what the world may look like under each scenario. </a:t>
              </a:r>
              <a:endParaRPr sz="900"/>
            </a:p>
            <a:p>
              <a:pPr marL="0" marR="0" lvl="0" indent="0" algn="l" rtl="0">
                <a:spcBef>
                  <a:spcPts val="0"/>
                </a:spcBef>
                <a:spcAft>
                  <a:spcPts val="0"/>
                </a:spcAft>
                <a:buNone/>
              </a:pPr>
              <a:endParaRPr sz="900"/>
            </a:p>
          </p:txBody>
        </p:sp>
        <p:sp>
          <p:nvSpPr>
            <p:cNvPr id="248" name="Google Shape;248;p29"/>
            <p:cNvSpPr txBox="1"/>
            <p:nvPr/>
          </p:nvSpPr>
          <p:spPr>
            <a:xfrm>
              <a:off x="3924173" y="4963481"/>
              <a:ext cx="1932000" cy="1059600"/>
            </a:xfrm>
            <a:prstGeom prst="rect">
              <a:avLst/>
            </a:prstGeom>
            <a:noFill/>
            <a:ln>
              <a:noFill/>
            </a:ln>
          </p:spPr>
          <p:txBody>
            <a:bodyPr spcFirstLastPara="1" wrap="square" lIns="61550" tIns="0" rIns="0" bIns="0" anchor="b" anchorCtr="0">
              <a:noAutofit/>
            </a:bodyPr>
            <a:lstStyle/>
            <a:p>
              <a:pPr marL="0" marR="0" lvl="0" indent="0" algn="l" rtl="0">
                <a:spcBef>
                  <a:spcPts val="0"/>
                </a:spcBef>
                <a:spcAft>
                  <a:spcPts val="0"/>
                </a:spcAft>
                <a:buNone/>
              </a:pPr>
              <a:r>
                <a:rPr lang="en" sz="900">
                  <a:solidFill>
                    <a:srgbClr val="333333"/>
                  </a:solidFill>
                </a:rPr>
                <a:t>The challenges experienced by industry participants are collated and articulated; including the impact </a:t>
              </a:r>
              <a:r>
                <a:rPr lang="en" sz="900">
                  <a:solidFill>
                    <a:schemeClr val="dk1"/>
                  </a:solidFill>
                </a:rPr>
                <a:t>and consequences of doing nothing ab</a:t>
              </a:r>
              <a:r>
                <a:rPr lang="en" sz="900">
                  <a:solidFill>
                    <a:srgbClr val="333333"/>
                  </a:solidFill>
                </a:rPr>
                <a:t>out climate change on the sector and our economy.</a:t>
              </a:r>
              <a:endParaRPr sz="900" b="1"/>
            </a:p>
          </p:txBody>
        </p:sp>
        <p:cxnSp>
          <p:nvCxnSpPr>
            <p:cNvPr id="249" name="Google Shape;249;p29"/>
            <p:cNvCxnSpPr/>
            <p:nvPr/>
          </p:nvCxnSpPr>
          <p:spPr>
            <a:xfrm rot="10800000">
              <a:off x="3924181" y="4937315"/>
              <a:ext cx="0" cy="1303200"/>
            </a:xfrm>
            <a:prstGeom prst="straightConnector1">
              <a:avLst/>
            </a:prstGeom>
            <a:noFill/>
            <a:ln w="9525" cap="flat" cmpd="sng">
              <a:solidFill>
                <a:srgbClr val="345A43"/>
              </a:solidFill>
              <a:prstDash val="solid"/>
              <a:round/>
              <a:headEnd type="none" w="med" len="med"/>
              <a:tailEnd type="none" w="med" len="med"/>
            </a:ln>
          </p:spPr>
        </p:cxnSp>
        <p:sp>
          <p:nvSpPr>
            <p:cNvPr id="250" name="Google Shape;250;p29"/>
            <p:cNvSpPr txBox="1"/>
            <p:nvPr/>
          </p:nvSpPr>
          <p:spPr>
            <a:xfrm>
              <a:off x="6038163" y="2002637"/>
              <a:ext cx="2158500" cy="1059600"/>
            </a:xfrm>
            <a:prstGeom prst="rect">
              <a:avLst/>
            </a:prstGeom>
            <a:noFill/>
            <a:ln>
              <a:noFill/>
            </a:ln>
          </p:spPr>
          <p:txBody>
            <a:bodyPr spcFirstLastPara="1" wrap="square" lIns="61550" tIns="0" rIns="0" bIns="0" anchor="t" anchorCtr="0">
              <a:noAutofit/>
            </a:bodyPr>
            <a:lstStyle/>
            <a:p>
              <a:pPr marL="0" marR="0" lvl="0" indent="0" algn="l" rtl="0">
                <a:spcBef>
                  <a:spcPts val="0"/>
                </a:spcBef>
                <a:spcAft>
                  <a:spcPts val="0"/>
                </a:spcAft>
                <a:buNone/>
              </a:pPr>
              <a:r>
                <a:rPr lang="en" sz="900"/>
                <a:t>The key to looking forward is to pivot from the challenges to identify and articulate the opportunities that the changing climate may bring to the sector, including an opportunity to build in regenerative thinking.</a:t>
              </a:r>
              <a:endParaRPr sz="1400"/>
            </a:p>
          </p:txBody>
        </p:sp>
        <p:cxnSp>
          <p:nvCxnSpPr>
            <p:cNvPr id="251" name="Google Shape;251;p29"/>
            <p:cNvCxnSpPr/>
            <p:nvPr/>
          </p:nvCxnSpPr>
          <p:spPr>
            <a:xfrm rot="10800000">
              <a:off x="6038163" y="1990303"/>
              <a:ext cx="0" cy="1340400"/>
            </a:xfrm>
            <a:prstGeom prst="straightConnector1">
              <a:avLst/>
            </a:prstGeom>
            <a:noFill/>
            <a:ln w="9525" cap="flat" cmpd="sng">
              <a:solidFill>
                <a:srgbClr val="1F3327"/>
              </a:solidFill>
              <a:prstDash val="solid"/>
              <a:round/>
              <a:headEnd type="none" w="med" len="med"/>
              <a:tailEnd type="none" w="med" len="med"/>
            </a:ln>
          </p:spPr>
        </p:cxnSp>
        <p:cxnSp>
          <p:nvCxnSpPr>
            <p:cNvPr id="252" name="Google Shape;252;p29"/>
            <p:cNvCxnSpPr/>
            <p:nvPr/>
          </p:nvCxnSpPr>
          <p:spPr>
            <a:xfrm rot="10800000">
              <a:off x="388471" y="4937315"/>
              <a:ext cx="0" cy="1303200"/>
            </a:xfrm>
            <a:prstGeom prst="straightConnector1">
              <a:avLst/>
            </a:prstGeom>
            <a:noFill/>
            <a:ln w="9525" cap="flat" cmpd="sng">
              <a:solidFill>
                <a:srgbClr val="AFD1BD"/>
              </a:solidFill>
              <a:prstDash val="solid"/>
              <a:round/>
              <a:headEnd type="none" w="med" len="med"/>
              <a:tailEnd type="none" w="med" len="med"/>
            </a:ln>
          </p:spPr>
        </p:cxnSp>
        <p:sp>
          <p:nvSpPr>
            <p:cNvPr id="253" name="Google Shape;253;p29"/>
            <p:cNvSpPr txBox="1"/>
            <p:nvPr/>
          </p:nvSpPr>
          <p:spPr>
            <a:xfrm>
              <a:off x="400468" y="4963481"/>
              <a:ext cx="1998000" cy="950100"/>
            </a:xfrm>
            <a:prstGeom prst="rect">
              <a:avLst/>
            </a:prstGeom>
            <a:noFill/>
            <a:ln>
              <a:noFill/>
            </a:ln>
          </p:spPr>
          <p:txBody>
            <a:bodyPr spcFirstLastPara="1" wrap="square" lIns="61550" tIns="0" rIns="0" bIns="0" anchor="b" anchorCtr="0">
              <a:noAutofit/>
            </a:bodyPr>
            <a:lstStyle/>
            <a:p>
              <a:pPr marL="0" marR="0" lvl="0" indent="0" algn="l" rtl="0">
                <a:spcBef>
                  <a:spcPts val="0"/>
                </a:spcBef>
                <a:spcAft>
                  <a:spcPts val="0"/>
                </a:spcAft>
                <a:buSzPts val="1100"/>
                <a:buNone/>
              </a:pPr>
              <a:r>
                <a:rPr lang="en" sz="900"/>
                <a:t>A climate risk-identification exercise identified the most significant physical and transition risks for </a:t>
              </a:r>
              <a:r>
                <a:rPr lang="en" sz="900">
                  <a:solidFill>
                    <a:schemeClr val="dk1"/>
                  </a:solidFill>
                </a:rPr>
                <a:t>the sector</a:t>
              </a:r>
              <a:r>
                <a:rPr lang="en" sz="900"/>
                <a:t>. These are used to create the scenario framework.</a:t>
              </a:r>
              <a:endParaRPr sz="900"/>
            </a:p>
          </p:txBody>
        </p:sp>
        <p:sp>
          <p:nvSpPr>
            <p:cNvPr id="237" name="Google Shape;237;p29"/>
            <p:cNvSpPr txBox="1"/>
            <p:nvPr/>
          </p:nvSpPr>
          <p:spPr>
            <a:xfrm>
              <a:off x="4458576" y="3902796"/>
              <a:ext cx="1397700" cy="481200"/>
            </a:xfrm>
            <a:prstGeom prst="rect">
              <a:avLst/>
            </a:prstGeom>
            <a:noFill/>
            <a:ln>
              <a:noFill/>
            </a:ln>
          </p:spPr>
          <p:txBody>
            <a:bodyPr spcFirstLastPara="1" wrap="square" lIns="76950" tIns="76950" rIns="61550" bIns="76950" anchor="ctr" anchorCtr="0">
              <a:noAutofit/>
            </a:bodyPr>
            <a:lstStyle/>
            <a:p>
              <a:pPr marL="0" marR="0" lvl="0" indent="0" algn="l" rtl="0">
                <a:spcBef>
                  <a:spcPts val="0"/>
                </a:spcBef>
                <a:spcAft>
                  <a:spcPts val="0"/>
                </a:spcAft>
                <a:buNone/>
              </a:pPr>
              <a:r>
                <a:rPr lang="en" sz="1200" b="1">
                  <a:solidFill>
                    <a:srgbClr val="FFFFFF"/>
                  </a:solidFill>
                </a:rPr>
                <a:t>Impact, consequences and challenges</a:t>
              </a:r>
              <a:endParaRPr sz="1200" b="1"/>
            </a:p>
          </p:txBody>
        </p:sp>
        <p:sp>
          <p:nvSpPr>
            <p:cNvPr id="238" name="Google Shape;238;p29"/>
            <p:cNvSpPr txBox="1"/>
            <p:nvPr/>
          </p:nvSpPr>
          <p:spPr>
            <a:xfrm>
              <a:off x="6609813" y="3903854"/>
              <a:ext cx="1397700" cy="481200"/>
            </a:xfrm>
            <a:prstGeom prst="rect">
              <a:avLst/>
            </a:prstGeom>
            <a:noFill/>
            <a:ln>
              <a:noFill/>
            </a:ln>
          </p:spPr>
          <p:txBody>
            <a:bodyPr spcFirstLastPara="1" wrap="square" lIns="76950" tIns="76950" rIns="61550" bIns="76950" anchor="ctr" anchorCtr="0">
              <a:noAutofit/>
            </a:bodyPr>
            <a:lstStyle/>
            <a:p>
              <a:pPr marL="0" marR="0" lvl="0" indent="0" algn="l" rtl="0">
                <a:spcBef>
                  <a:spcPts val="0"/>
                </a:spcBef>
                <a:spcAft>
                  <a:spcPts val="0"/>
                </a:spcAft>
                <a:buNone/>
              </a:pPr>
              <a:r>
                <a:rPr lang="en" sz="1200" b="1">
                  <a:solidFill>
                    <a:srgbClr val="FFFFFF"/>
                  </a:solidFill>
                </a:rPr>
                <a:t>Opportunities</a:t>
              </a:r>
              <a:endParaRPr sz="1200" b="1"/>
            </a:p>
          </p:txBody>
        </p:sp>
      </p:grpSp>
      <p:sp>
        <p:nvSpPr>
          <p:cNvPr id="254" name="Google Shape;254;p29"/>
          <p:cNvSpPr/>
          <p:nvPr/>
        </p:nvSpPr>
        <p:spPr>
          <a:xfrm>
            <a:off x="6953524" y="2309347"/>
            <a:ext cx="1890000" cy="1283100"/>
          </a:xfrm>
          <a:prstGeom prst="chevron">
            <a:avLst>
              <a:gd name="adj" fmla="val 31595"/>
            </a:avLst>
          </a:prstGeom>
          <a:solidFill>
            <a:srgbClr val="1F33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Arial"/>
              <a:ea typeface="Arial"/>
              <a:cs typeface="Arial"/>
              <a:sym typeface="Arial"/>
            </a:endParaRPr>
          </a:p>
        </p:txBody>
      </p:sp>
      <p:sp>
        <p:nvSpPr>
          <p:cNvPr id="255" name="Google Shape;255;p29"/>
          <p:cNvSpPr txBox="1"/>
          <p:nvPr/>
        </p:nvSpPr>
        <p:spPr>
          <a:xfrm>
            <a:off x="7424103" y="2736353"/>
            <a:ext cx="1255800" cy="432300"/>
          </a:xfrm>
          <a:prstGeom prst="rect">
            <a:avLst/>
          </a:prstGeom>
          <a:noFill/>
          <a:ln>
            <a:noFill/>
          </a:ln>
        </p:spPr>
        <p:txBody>
          <a:bodyPr spcFirstLastPara="1" wrap="square" lIns="76950" tIns="76950" rIns="61550" bIns="76950" anchor="ctr" anchorCtr="0">
            <a:noAutofit/>
          </a:bodyPr>
          <a:lstStyle/>
          <a:p>
            <a:pPr marL="0" marR="0" lvl="0" indent="0" algn="l" rtl="0">
              <a:spcBef>
                <a:spcPts val="0"/>
              </a:spcBef>
              <a:spcAft>
                <a:spcPts val="0"/>
              </a:spcAft>
              <a:buNone/>
            </a:pPr>
            <a:r>
              <a:rPr lang="en" sz="1200" b="1">
                <a:solidFill>
                  <a:srgbClr val="FFFFFF"/>
                </a:solidFill>
              </a:rPr>
              <a:t>Adaptation Roadmap</a:t>
            </a:r>
            <a:endParaRPr sz="1200" b="1"/>
          </a:p>
        </p:txBody>
      </p:sp>
      <p:grpSp>
        <p:nvGrpSpPr>
          <p:cNvPr id="256" name="Google Shape;256;p29"/>
          <p:cNvGrpSpPr/>
          <p:nvPr/>
        </p:nvGrpSpPr>
        <p:grpSpPr>
          <a:xfrm>
            <a:off x="6953522" y="3657032"/>
            <a:ext cx="1858879" cy="1179077"/>
            <a:chOff x="3924171" y="4928096"/>
            <a:chExt cx="2069100" cy="1312419"/>
          </a:xfrm>
        </p:grpSpPr>
        <p:sp>
          <p:nvSpPr>
            <p:cNvPr id="257" name="Google Shape;257;p29"/>
            <p:cNvSpPr txBox="1"/>
            <p:nvPr/>
          </p:nvSpPr>
          <p:spPr>
            <a:xfrm>
              <a:off x="3924171" y="4928096"/>
              <a:ext cx="2069100" cy="1226100"/>
            </a:xfrm>
            <a:prstGeom prst="rect">
              <a:avLst/>
            </a:prstGeom>
            <a:noFill/>
            <a:ln>
              <a:noFill/>
            </a:ln>
          </p:spPr>
          <p:txBody>
            <a:bodyPr spcFirstLastPara="1" wrap="square" lIns="61550" tIns="0" rIns="0" bIns="0" anchor="b" anchorCtr="0">
              <a:noAutofit/>
            </a:bodyPr>
            <a:lstStyle/>
            <a:p>
              <a:pPr marL="0" marR="0" lvl="0" indent="0" algn="l" rtl="0">
                <a:spcBef>
                  <a:spcPts val="0"/>
                </a:spcBef>
                <a:spcAft>
                  <a:spcPts val="0"/>
                </a:spcAft>
                <a:buNone/>
              </a:pPr>
              <a:r>
                <a:rPr lang="en" sz="900"/>
                <a:t>The critical outcome for this work is to collectively agree pragmatic and tangible adaptation actions. These will support the tourism sector as it transitions with the effects of climate change </a:t>
              </a:r>
              <a:r>
                <a:rPr lang="en" sz="900">
                  <a:solidFill>
                    <a:schemeClr val="dk1"/>
                  </a:solidFill>
                </a:rPr>
                <a:t>and allow it to make decisions with confidence and coordination</a:t>
              </a:r>
              <a:r>
                <a:rPr lang="en" sz="900">
                  <a:solidFill>
                    <a:srgbClr val="FF0000"/>
                  </a:solidFill>
                </a:rPr>
                <a:t>.</a:t>
              </a:r>
              <a:endParaRPr sz="900">
                <a:solidFill>
                  <a:srgbClr val="FF0000"/>
                </a:solidFill>
              </a:endParaRPr>
            </a:p>
          </p:txBody>
        </p:sp>
        <p:cxnSp>
          <p:nvCxnSpPr>
            <p:cNvPr id="258" name="Google Shape;258;p29"/>
            <p:cNvCxnSpPr/>
            <p:nvPr/>
          </p:nvCxnSpPr>
          <p:spPr>
            <a:xfrm rot="10800000">
              <a:off x="3924181" y="4937315"/>
              <a:ext cx="0" cy="1303200"/>
            </a:xfrm>
            <a:prstGeom prst="straightConnector1">
              <a:avLst/>
            </a:prstGeom>
            <a:noFill/>
            <a:ln w="9525" cap="flat" cmpd="sng">
              <a:solidFill>
                <a:srgbClr val="345A43"/>
              </a:solidFill>
              <a:prstDash val="solid"/>
              <a:round/>
              <a:headEnd type="none" w="med" len="med"/>
              <a:tailEnd type="none" w="med" len="med"/>
            </a:ln>
          </p:spPr>
        </p:cxnSp>
      </p:grpSp>
      <p:cxnSp>
        <p:nvCxnSpPr>
          <p:cNvPr id="259" name="Google Shape;259;p29"/>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grpSp>
        <p:nvGrpSpPr>
          <p:cNvPr id="260" name="Google Shape;260;p29"/>
          <p:cNvGrpSpPr/>
          <p:nvPr/>
        </p:nvGrpSpPr>
        <p:grpSpPr>
          <a:xfrm>
            <a:off x="85413" y="4799559"/>
            <a:ext cx="1130333" cy="263337"/>
            <a:chOff x="174975" y="6271572"/>
            <a:chExt cx="2078200" cy="484254"/>
          </a:xfrm>
        </p:grpSpPr>
        <p:pic>
          <p:nvPicPr>
            <p:cNvPr id="261" name="Google Shape;261;p29"/>
            <p:cNvPicPr preferRelativeResize="0"/>
            <p:nvPr/>
          </p:nvPicPr>
          <p:blipFill>
            <a:blip r:embed="rId3">
              <a:alphaModFix/>
            </a:blip>
            <a:stretch>
              <a:fillRect/>
            </a:stretch>
          </p:blipFill>
          <p:spPr>
            <a:xfrm>
              <a:off x="174975" y="6271572"/>
              <a:ext cx="638925" cy="484254"/>
            </a:xfrm>
            <a:prstGeom prst="rect">
              <a:avLst/>
            </a:prstGeom>
            <a:noFill/>
            <a:ln>
              <a:noFill/>
            </a:ln>
          </p:spPr>
        </p:pic>
        <p:pic>
          <p:nvPicPr>
            <p:cNvPr id="262" name="Google Shape;262;p29"/>
            <p:cNvPicPr preferRelativeResize="0"/>
            <p:nvPr/>
          </p:nvPicPr>
          <p:blipFill rotWithShape="1">
            <a:blip r:embed="rId4">
              <a:alphaModFix/>
            </a:blip>
            <a:srcRect r="26959"/>
            <a:stretch/>
          </p:blipFill>
          <p:spPr>
            <a:xfrm>
              <a:off x="1011550" y="6271575"/>
              <a:ext cx="1241626" cy="429126"/>
            </a:xfrm>
            <a:prstGeom prst="rect">
              <a:avLst/>
            </a:prstGeom>
            <a:noFill/>
            <a:ln>
              <a:noFill/>
            </a:ln>
          </p:spPr>
        </p:pic>
      </p:grpSp>
      <p:grpSp>
        <p:nvGrpSpPr>
          <p:cNvPr id="263" name="Google Shape;263;p29"/>
          <p:cNvGrpSpPr/>
          <p:nvPr/>
        </p:nvGrpSpPr>
        <p:grpSpPr>
          <a:xfrm>
            <a:off x="85413" y="4799559"/>
            <a:ext cx="1130333" cy="263337"/>
            <a:chOff x="174975" y="6271572"/>
            <a:chExt cx="2078200" cy="484254"/>
          </a:xfrm>
        </p:grpSpPr>
        <p:pic>
          <p:nvPicPr>
            <p:cNvPr id="264" name="Google Shape;264;p29"/>
            <p:cNvPicPr preferRelativeResize="0"/>
            <p:nvPr/>
          </p:nvPicPr>
          <p:blipFill>
            <a:blip r:embed="rId3">
              <a:alphaModFix/>
            </a:blip>
            <a:stretch>
              <a:fillRect/>
            </a:stretch>
          </p:blipFill>
          <p:spPr>
            <a:xfrm>
              <a:off x="174975" y="6271572"/>
              <a:ext cx="638925" cy="484254"/>
            </a:xfrm>
            <a:prstGeom prst="rect">
              <a:avLst/>
            </a:prstGeom>
            <a:noFill/>
            <a:ln>
              <a:noFill/>
            </a:ln>
          </p:spPr>
        </p:pic>
        <p:pic>
          <p:nvPicPr>
            <p:cNvPr id="265" name="Google Shape;265;p29"/>
            <p:cNvPicPr preferRelativeResize="0"/>
            <p:nvPr/>
          </p:nvPicPr>
          <p:blipFill rotWithShape="1">
            <a:blip r:embed="rId4">
              <a:alphaModFix/>
            </a:blip>
            <a:srcRect r="26959"/>
            <a:stretch/>
          </p:blipFill>
          <p:spPr>
            <a:xfrm>
              <a:off x="1011550" y="6271575"/>
              <a:ext cx="1241626" cy="429126"/>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71" name="Google Shape;27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72" name="Google Shape;272;p30"/>
          <p:cNvPicPr preferRelativeResize="0"/>
          <p:nvPr/>
        </p:nvPicPr>
        <p:blipFill rotWithShape="1">
          <a:blip r:embed="rId3">
            <a:alphaModFix/>
          </a:blip>
          <a:srcRect t="3038" b="12323"/>
          <a:stretch/>
        </p:blipFill>
        <p:spPr>
          <a:xfrm>
            <a:off x="0" y="0"/>
            <a:ext cx="9144003" cy="5143501"/>
          </a:xfrm>
          <a:prstGeom prst="rect">
            <a:avLst/>
          </a:prstGeom>
          <a:noFill/>
          <a:ln>
            <a:noFill/>
          </a:ln>
        </p:spPr>
      </p:pic>
      <p:cxnSp>
        <p:nvCxnSpPr>
          <p:cNvPr id="273" name="Google Shape;273;p30"/>
          <p:cNvCxnSpPr/>
          <p:nvPr/>
        </p:nvCxnSpPr>
        <p:spPr>
          <a:xfrm>
            <a:off x="3311125" y="0"/>
            <a:ext cx="0" cy="5143500"/>
          </a:xfrm>
          <a:prstGeom prst="straightConnector1">
            <a:avLst/>
          </a:prstGeom>
          <a:noFill/>
          <a:ln w="152400" cap="flat" cmpd="sng">
            <a:solidFill>
              <a:schemeClr val="lt1"/>
            </a:solidFill>
            <a:prstDash val="solid"/>
            <a:round/>
            <a:headEnd type="none" w="med" len="med"/>
            <a:tailEnd type="none" w="med" len="med"/>
          </a:ln>
        </p:spPr>
      </p:cxnSp>
      <p:pic>
        <p:nvPicPr>
          <p:cNvPr id="275" name="Google Shape;275;p30" descr="Text&#10;&#10;Description automatically generated"/>
          <p:cNvPicPr preferRelativeResize="0"/>
          <p:nvPr/>
        </p:nvPicPr>
        <p:blipFill rotWithShape="1">
          <a:blip r:embed="rId4">
            <a:alphaModFix/>
          </a:blip>
          <a:srcRect/>
          <a:stretch/>
        </p:blipFill>
        <p:spPr>
          <a:xfrm>
            <a:off x="8178271" y="4651501"/>
            <a:ext cx="876034" cy="299733"/>
          </a:xfrm>
          <a:prstGeom prst="rect">
            <a:avLst/>
          </a:prstGeom>
          <a:noFill/>
          <a:ln>
            <a:noFill/>
          </a:ln>
        </p:spPr>
      </p:pic>
      <p:sp>
        <p:nvSpPr>
          <p:cNvPr id="276" name="Google Shape;276;p30"/>
          <p:cNvSpPr txBox="1">
            <a:spLocks noGrp="1"/>
          </p:cNvSpPr>
          <p:nvPr>
            <p:ph type="ctrTitle" idx="4294967295"/>
          </p:nvPr>
        </p:nvSpPr>
        <p:spPr>
          <a:xfrm>
            <a:off x="5225" y="-125"/>
            <a:ext cx="3228900" cy="5143500"/>
          </a:xfrm>
          <a:prstGeom prst="rect">
            <a:avLst/>
          </a:prstGeom>
          <a:solidFill>
            <a:srgbClr val="000000">
              <a:alpha val="50980"/>
            </a:srgbClr>
          </a:solidFill>
          <a:ln>
            <a:noFill/>
          </a:ln>
        </p:spPr>
        <p:txBody>
          <a:bodyPr spcFirstLastPara="1" wrap="square" lIns="182875" tIns="731500" rIns="0" bIns="0" anchor="ctr" anchorCtr="0">
            <a:normAutofit/>
          </a:bodyPr>
          <a:lstStyle/>
          <a:p>
            <a:pPr marL="0" lvl="0" indent="0" algn="l" rtl="0">
              <a:lnSpc>
                <a:spcPct val="85000"/>
              </a:lnSpc>
              <a:spcBef>
                <a:spcPts val="0"/>
              </a:spcBef>
              <a:spcAft>
                <a:spcPts val="0"/>
              </a:spcAft>
              <a:buClr>
                <a:schemeClr val="dk1"/>
              </a:buClr>
              <a:buSzPct val="106166"/>
              <a:buFont typeface="Georgia"/>
              <a:buNone/>
            </a:pPr>
            <a:endParaRPr sz="4144" b="1">
              <a:solidFill>
                <a:schemeClr val="lt1"/>
              </a:solidFill>
              <a:latin typeface="Georgia"/>
              <a:ea typeface="Georgia"/>
              <a:cs typeface="Georgia"/>
              <a:sym typeface="Georgia"/>
            </a:endParaRPr>
          </a:p>
          <a:p>
            <a:pPr marL="0" lvl="0" indent="0" algn="l" rtl="0">
              <a:lnSpc>
                <a:spcPct val="85000"/>
              </a:lnSpc>
              <a:spcBef>
                <a:spcPts val="0"/>
              </a:spcBef>
              <a:spcAft>
                <a:spcPts val="0"/>
              </a:spcAft>
              <a:buClr>
                <a:schemeClr val="dk1"/>
              </a:buClr>
              <a:buSzPct val="106166"/>
              <a:buFont typeface="Georgia"/>
              <a:buNone/>
            </a:pPr>
            <a:r>
              <a:rPr lang="en" sz="4144" b="1">
                <a:solidFill>
                  <a:schemeClr val="lt1"/>
                </a:solidFill>
                <a:latin typeface="Georgia"/>
                <a:ea typeface="Georgia"/>
                <a:cs typeface="Georgia"/>
                <a:sym typeface="Georgia"/>
              </a:rPr>
              <a:t>Climate Change Scenarios</a:t>
            </a:r>
            <a:r>
              <a:rPr lang="en" sz="3700" b="1">
                <a:solidFill>
                  <a:schemeClr val="lt1"/>
                </a:solidFill>
                <a:latin typeface="Georgia"/>
                <a:ea typeface="Georgia"/>
                <a:cs typeface="Georgia"/>
                <a:sym typeface="Georgia"/>
              </a:rPr>
              <a:t> </a:t>
            </a:r>
            <a:br>
              <a:rPr lang="en" sz="3100">
                <a:solidFill>
                  <a:schemeClr val="lt1"/>
                </a:solidFill>
                <a:latin typeface="Georgia"/>
                <a:ea typeface="Georgia"/>
                <a:cs typeface="Georgia"/>
                <a:sym typeface="Georgia"/>
              </a:rPr>
            </a:br>
            <a:endParaRPr sz="1500">
              <a:solidFill>
                <a:schemeClr val="lt1"/>
              </a:solidFill>
            </a:endParaRPr>
          </a:p>
          <a:p>
            <a:pPr marL="0" lvl="0" indent="0" algn="l" rtl="0">
              <a:lnSpc>
                <a:spcPct val="85000"/>
              </a:lnSpc>
              <a:spcBef>
                <a:spcPts val="0"/>
              </a:spcBef>
              <a:spcAft>
                <a:spcPts val="0"/>
              </a:spcAft>
              <a:buClr>
                <a:schemeClr val="dk1"/>
              </a:buClr>
              <a:buSzPct val="107317"/>
              <a:buFont typeface="Georgia"/>
              <a:buNone/>
            </a:pPr>
            <a:endParaRPr sz="4100" b="1">
              <a:solidFill>
                <a:schemeClr val="lt1"/>
              </a:solidFill>
            </a:endParaRPr>
          </a:p>
          <a:p>
            <a:pPr marL="0" lvl="0" indent="0" algn="l" rtl="0">
              <a:lnSpc>
                <a:spcPct val="85000"/>
              </a:lnSpc>
              <a:spcBef>
                <a:spcPts val="0"/>
              </a:spcBef>
              <a:spcAft>
                <a:spcPts val="0"/>
              </a:spcAft>
              <a:buClr>
                <a:schemeClr val="dk1"/>
              </a:buClr>
              <a:buSzPct val="107317"/>
              <a:buFont typeface="Georgia"/>
              <a:buNone/>
            </a:pPr>
            <a:r>
              <a:rPr lang="en" sz="4100">
                <a:solidFill>
                  <a:schemeClr val="lt1"/>
                </a:solidFill>
              </a:rPr>
              <a:t> </a:t>
            </a:r>
            <a:br>
              <a:rPr lang="en" sz="4100">
                <a:solidFill>
                  <a:schemeClr val="lt1"/>
                </a:solidFill>
                <a:latin typeface="Georgia"/>
                <a:ea typeface="Georgia"/>
                <a:cs typeface="Georgia"/>
                <a:sym typeface="Georgia"/>
              </a:rPr>
            </a:br>
            <a:endParaRPr sz="4100">
              <a:solidFill>
                <a:schemeClr val="lt1"/>
              </a:solidFill>
            </a:endParaRPr>
          </a:p>
          <a:p>
            <a:pPr marL="0" lvl="0" indent="0" algn="l" rtl="0">
              <a:lnSpc>
                <a:spcPct val="85000"/>
              </a:lnSpc>
              <a:spcBef>
                <a:spcPts val="0"/>
              </a:spcBef>
              <a:spcAft>
                <a:spcPts val="0"/>
              </a:spcAft>
              <a:buClr>
                <a:schemeClr val="dk1"/>
              </a:buClr>
              <a:buSzPct val="118918"/>
              <a:buFont typeface="Georgia"/>
              <a:buNone/>
            </a:pPr>
            <a:endParaRPr sz="3700" b="1">
              <a:solidFill>
                <a:schemeClr val="lt1"/>
              </a:solidFill>
              <a:latin typeface="Georgia"/>
              <a:ea typeface="Georgia"/>
              <a:cs typeface="Georgia"/>
              <a:sym typeface="Georgia"/>
            </a:endParaRPr>
          </a:p>
        </p:txBody>
      </p:sp>
      <p:sp>
        <p:nvSpPr>
          <p:cNvPr id="277" name="Google Shape;277;p30"/>
          <p:cNvSpPr/>
          <p:nvPr/>
        </p:nvSpPr>
        <p:spPr>
          <a:xfrm rot="10800000" flipH="1">
            <a:off x="6019250" y="-5092"/>
            <a:ext cx="3170142" cy="3315970"/>
          </a:xfrm>
          <a:custGeom>
            <a:avLst/>
            <a:gdLst/>
            <a:ahLst/>
            <a:cxnLst/>
            <a:rect l="l" t="t" r="r" b="b"/>
            <a:pathLst>
              <a:path w="3975100" h="4737100" extrusionOk="0">
                <a:moveTo>
                  <a:pt x="3975100" y="0"/>
                </a:moveTo>
                <a:lnTo>
                  <a:pt x="0" y="0"/>
                </a:lnTo>
                <a:lnTo>
                  <a:pt x="0" y="4737100"/>
                </a:lnTo>
              </a:path>
            </a:pathLst>
          </a:custGeom>
          <a:noFill/>
          <a:ln w="142875" cap="flat" cmpd="sng">
            <a:solidFill>
              <a:srgbClr val="FFFFFF"/>
            </a:solidFill>
            <a:prstDash val="solid"/>
            <a:miter lim="800000"/>
            <a:headEnd type="none" w="sm" len="sm"/>
            <a:tailEnd type="none" w="sm" len="sm"/>
          </a:ln>
        </p:spPr>
        <p:txBody>
          <a:bodyPr spcFirstLastPara="1" wrap="square" lIns="100775" tIns="50375" rIns="100775" bIns="50375" anchor="ctr" anchorCtr="0">
            <a:noAutofit/>
          </a:bodyPr>
          <a:lstStyle/>
          <a:p>
            <a:pPr marL="0" marR="0" lvl="0" indent="0" algn="ctr" rtl="0">
              <a:spcBef>
                <a:spcPts val="0"/>
              </a:spcBef>
              <a:spcAft>
                <a:spcPts val="0"/>
              </a:spcAft>
              <a:buNone/>
            </a:pPr>
            <a:endParaRPr sz="25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31"/>
          <p:cNvPicPr preferRelativeResize="0"/>
          <p:nvPr/>
        </p:nvPicPr>
        <p:blipFill>
          <a:blip r:embed="rId3">
            <a:alphaModFix/>
          </a:blip>
          <a:stretch>
            <a:fillRect/>
          </a:stretch>
        </p:blipFill>
        <p:spPr>
          <a:xfrm>
            <a:off x="6820375" y="1755571"/>
            <a:ext cx="1719071" cy="1133855"/>
          </a:xfrm>
          <a:prstGeom prst="rect">
            <a:avLst/>
          </a:prstGeom>
          <a:noFill/>
          <a:ln>
            <a:noFill/>
          </a:ln>
        </p:spPr>
      </p:pic>
      <p:sp>
        <p:nvSpPr>
          <p:cNvPr id="283" name="Google Shape;283;p31"/>
          <p:cNvSpPr/>
          <p:nvPr/>
        </p:nvSpPr>
        <p:spPr>
          <a:xfrm>
            <a:off x="6818315" y="1756842"/>
            <a:ext cx="1723200" cy="1131300"/>
          </a:xfrm>
          <a:prstGeom prst="rect">
            <a:avLst/>
          </a:prstGeom>
          <a:solidFill>
            <a:srgbClr val="144B58">
              <a:alpha val="44050"/>
            </a:srgbClr>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4" name="Google Shape;284;p31"/>
          <p:cNvPicPr preferRelativeResize="0"/>
          <p:nvPr/>
        </p:nvPicPr>
        <p:blipFill>
          <a:blip r:embed="rId4">
            <a:alphaModFix/>
          </a:blip>
          <a:stretch>
            <a:fillRect/>
          </a:stretch>
        </p:blipFill>
        <p:spPr>
          <a:xfrm>
            <a:off x="6838687" y="3157825"/>
            <a:ext cx="1719071" cy="1133857"/>
          </a:xfrm>
          <a:prstGeom prst="rect">
            <a:avLst/>
          </a:prstGeom>
          <a:noFill/>
          <a:ln>
            <a:noFill/>
          </a:ln>
        </p:spPr>
      </p:pic>
      <p:sp>
        <p:nvSpPr>
          <p:cNvPr id="285" name="Google Shape;285;p31"/>
          <p:cNvSpPr/>
          <p:nvPr/>
        </p:nvSpPr>
        <p:spPr>
          <a:xfrm>
            <a:off x="6836620" y="3159091"/>
            <a:ext cx="1723200" cy="1131300"/>
          </a:xfrm>
          <a:prstGeom prst="rect">
            <a:avLst/>
          </a:prstGeom>
          <a:solidFill>
            <a:srgbClr val="144B58">
              <a:alpha val="44050"/>
            </a:srgbClr>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31"/>
          <p:cNvPicPr preferRelativeResize="0"/>
          <p:nvPr/>
        </p:nvPicPr>
        <p:blipFill>
          <a:blip r:embed="rId5">
            <a:alphaModFix/>
          </a:blip>
          <a:stretch>
            <a:fillRect/>
          </a:stretch>
        </p:blipFill>
        <p:spPr>
          <a:xfrm>
            <a:off x="4777158" y="3175300"/>
            <a:ext cx="1755648" cy="1133854"/>
          </a:xfrm>
          <a:prstGeom prst="rect">
            <a:avLst/>
          </a:prstGeom>
          <a:noFill/>
          <a:ln>
            <a:noFill/>
          </a:ln>
        </p:spPr>
      </p:pic>
      <p:sp>
        <p:nvSpPr>
          <p:cNvPr id="287" name="Google Shape;287;p31"/>
          <p:cNvSpPr/>
          <p:nvPr/>
        </p:nvSpPr>
        <p:spPr>
          <a:xfrm>
            <a:off x="4774928" y="3176563"/>
            <a:ext cx="1760100" cy="1131300"/>
          </a:xfrm>
          <a:prstGeom prst="rect">
            <a:avLst/>
          </a:prstGeom>
          <a:solidFill>
            <a:srgbClr val="144B58">
              <a:alpha val="44050"/>
            </a:srgbClr>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8" name="Google Shape;288;p31"/>
          <p:cNvPicPr preferRelativeResize="0"/>
          <p:nvPr/>
        </p:nvPicPr>
        <p:blipFill>
          <a:blip r:embed="rId6">
            <a:alphaModFix/>
          </a:blip>
          <a:stretch>
            <a:fillRect/>
          </a:stretch>
        </p:blipFill>
        <p:spPr>
          <a:xfrm>
            <a:off x="4774570" y="1755575"/>
            <a:ext cx="1755648" cy="1133854"/>
          </a:xfrm>
          <a:prstGeom prst="rect">
            <a:avLst/>
          </a:prstGeom>
          <a:noFill/>
          <a:ln>
            <a:noFill/>
          </a:ln>
        </p:spPr>
      </p:pic>
      <p:sp>
        <p:nvSpPr>
          <p:cNvPr id="289" name="Google Shape;289;p31"/>
          <p:cNvSpPr/>
          <p:nvPr/>
        </p:nvSpPr>
        <p:spPr>
          <a:xfrm>
            <a:off x="4772445" y="1756827"/>
            <a:ext cx="1760100" cy="1131300"/>
          </a:xfrm>
          <a:prstGeom prst="rect">
            <a:avLst/>
          </a:prstGeom>
          <a:solidFill>
            <a:srgbClr val="144B58">
              <a:alpha val="44050"/>
            </a:srgbClr>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0" name="Google Shape;290;p31"/>
          <p:cNvPicPr preferRelativeResize="0"/>
          <p:nvPr/>
        </p:nvPicPr>
        <p:blipFill>
          <a:blip r:embed="rId7">
            <a:alphaModFix/>
          </a:blip>
          <a:stretch>
            <a:fillRect/>
          </a:stretch>
        </p:blipFill>
        <p:spPr>
          <a:xfrm>
            <a:off x="586170" y="3175300"/>
            <a:ext cx="1755648" cy="1133854"/>
          </a:xfrm>
          <a:prstGeom prst="rect">
            <a:avLst/>
          </a:prstGeom>
          <a:noFill/>
          <a:ln>
            <a:noFill/>
          </a:ln>
        </p:spPr>
      </p:pic>
      <p:sp>
        <p:nvSpPr>
          <p:cNvPr id="291" name="Google Shape;291;p31"/>
          <p:cNvSpPr/>
          <p:nvPr/>
        </p:nvSpPr>
        <p:spPr>
          <a:xfrm>
            <a:off x="583928" y="3176563"/>
            <a:ext cx="1760100" cy="1131300"/>
          </a:xfrm>
          <a:prstGeom prst="rect">
            <a:avLst/>
          </a:prstGeom>
          <a:solidFill>
            <a:srgbClr val="144B58">
              <a:alpha val="44050"/>
            </a:srgbClr>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2" name="Google Shape;292;p31"/>
          <p:cNvPicPr preferRelativeResize="0"/>
          <p:nvPr/>
        </p:nvPicPr>
        <p:blipFill>
          <a:blip r:embed="rId8">
            <a:alphaModFix/>
          </a:blip>
          <a:stretch>
            <a:fillRect/>
          </a:stretch>
        </p:blipFill>
        <p:spPr>
          <a:xfrm>
            <a:off x="2627316" y="1769288"/>
            <a:ext cx="1719071" cy="1106424"/>
          </a:xfrm>
          <a:prstGeom prst="rect">
            <a:avLst/>
          </a:prstGeom>
          <a:noFill/>
          <a:ln>
            <a:noFill/>
          </a:ln>
        </p:spPr>
      </p:pic>
      <p:sp>
        <p:nvSpPr>
          <p:cNvPr id="293" name="Google Shape;293;p31"/>
          <p:cNvSpPr/>
          <p:nvPr/>
        </p:nvSpPr>
        <p:spPr>
          <a:xfrm>
            <a:off x="2627315" y="1756842"/>
            <a:ext cx="1723200" cy="1131300"/>
          </a:xfrm>
          <a:prstGeom prst="rect">
            <a:avLst/>
          </a:prstGeom>
          <a:solidFill>
            <a:srgbClr val="144B58">
              <a:alpha val="44050"/>
            </a:srgbClr>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p31"/>
          <p:cNvPicPr preferRelativeResize="0"/>
          <p:nvPr/>
        </p:nvPicPr>
        <p:blipFill>
          <a:blip r:embed="rId9">
            <a:alphaModFix/>
          </a:blip>
          <a:stretch>
            <a:fillRect/>
          </a:stretch>
        </p:blipFill>
        <p:spPr>
          <a:xfrm>
            <a:off x="581591" y="1755550"/>
            <a:ext cx="1764792" cy="1133855"/>
          </a:xfrm>
          <a:prstGeom prst="rect">
            <a:avLst/>
          </a:prstGeom>
          <a:noFill/>
          <a:ln>
            <a:noFill/>
          </a:ln>
        </p:spPr>
      </p:pic>
      <p:sp>
        <p:nvSpPr>
          <p:cNvPr id="295" name="Google Shape;295;p31"/>
          <p:cNvSpPr/>
          <p:nvPr/>
        </p:nvSpPr>
        <p:spPr>
          <a:xfrm>
            <a:off x="581445" y="1756827"/>
            <a:ext cx="1760100" cy="1131300"/>
          </a:xfrm>
          <a:prstGeom prst="rect">
            <a:avLst/>
          </a:prstGeom>
          <a:solidFill>
            <a:srgbClr val="144B58">
              <a:alpha val="44050"/>
            </a:srgbClr>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 name="Google Shape;296;p31"/>
          <p:cNvPicPr preferRelativeResize="0"/>
          <p:nvPr/>
        </p:nvPicPr>
        <p:blipFill>
          <a:blip r:embed="rId10">
            <a:alphaModFix/>
          </a:blip>
          <a:stretch>
            <a:fillRect/>
          </a:stretch>
        </p:blipFill>
        <p:spPr>
          <a:xfrm>
            <a:off x="2627312" y="3151781"/>
            <a:ext cx="1719071" cy="1133856"/>
          </a:xfrm>
          <a:prstGeom prst="rect">
            <a:avLst/>
          </a:prstGeom>
          <a:noFill/>
          <a:ln>
            <a:noFill/>
          </a:ln>
        </p:spPr>
      </p:pic>
      <p:sp>
        <p:nvSpPr>
          <p:cNvPr id="297" name="Google Shape;297;p31"/>
          <p:cNvSpPr txBox="1"/>
          <p:nvPr/>
        </p:nvSpPr>
        <p:spPr>
          <a:xfrm>
            <a:off x="583463" y="834350"/>
            <a:ext cx="3785400" cy="338700"/>
          </a:xfrm>
          <a:prstGeom prst="rect">
            <a:avLst/>
          </a:prstGeom>
          <a:solidFill>
            <a:srgbClr val="57977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rPr>
              <a:t>Top Physical Risks</a:t>
            </a:r>
            <a:endParaRPr sz="1000" b="1">
              <a:solidFill>
                <a:schemeClr val="lt1"/>
              </a:solidFill>
            </a:endParaRPr>
          </a:p>
        </p:txBody>
      </p:sp>
      <p:sp>
        <p:nvSpPr>
          <p:cNvPr id="298" name="Google Shape;298;p31"/>
          <p:cNvSpPr txBox="1"/>
          <p:nvPr/>
        </p:nvSpPr>
        <p:spPr>
          <a:xfrm>
            <a:off x="4777163" y="834350"/>
            <a:ext cx="3785400" cy="338700"/>
          </a:xfrm>
          <a:prstGeom prst="rect">
            <a:avLst/>
          </a:prstGeom>
          <a:solidFill>
            <a:srgbClr val="2792A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rPr>
              <a:t>Top Transition Risks</a:t>
            </a:r>
            <a:endParaRPr sz="1000" b="1">
              <a:solidFill>
                <a:schemeClr val="lt1"/>
              </a:solidFill>
            </a:endParaRPr>
          </a:p>
        </p:txBody>
      </p:sp>
      <p:sp>
        <p:nvSpPr>
          <p:cNvPr id="299" name="Google Shape;299;p31"/>
          <p:cNvSpPr txBox="1"/>
          <p:nvPr/>
        </p:nvSpPr>
        <p:spPr>
          <a:xfrm>
            <a:off x="581588" y="1196875"/>
            <a:ext cx="3785400" cy="492600"/>
          </a:xfrm>
          <a:prstGeom prst="rect">
            <a:avLst/>
          </a:prstGeom>
          <a:solidFill>
            <a:srgbClr val="57977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a:solidFill>
                  <a:schemeClr val="lt1"/>
                </a:solidFill>
              </a:rPr>
              <a:t>Risks arising from changes to the climate or extreme weather events</a:t>
            </a:r>
            <a:endParaRPr sz="700">
              <a:solidFill>
                <a:schemeClr val="lt1"/>
              </a:solidFill>
            </a:endParaRPr>
          </a:p>
        </p:txBody>
      </p:sp>
      <p:sp>
        <p:nvSpPr>
          <p:cNvPr id="300" name="Google Shape;300;p31"/>
          <p:cNvSpPr txBox="1"/>
          <p:nvPr/>
        </p:nvSpPr>
        <p:spPr>
          <a:xfrm>
            <a:off x="4772438" y="1196875"/>
            <a:ext cx="3785400" cy="492600"/>
          </a:xfrm>
          <a:prstGeom prst="rect">
            <a:avLst/>
          </a:prstGeom>
          <a:solidFill>
            <a:srgbClr val="2792AB"/>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i="1">
                <a:solidFill>
                  <a:schemeClr val="lt1"/>
                </a:solidFill>
              </a:rPr>
              <a:t>Risks arising from the process of adjusting to a low carbon economy</a:t>
            </a:r>
            <a:endParaRPr sz="1000" i="1">
              <a:solidFill>
                <a:schemeClr val="lt1"/>
              </a:solidFill>
            </a:endParaRPr>
          </a:p>
        </p:txBody>
      </p:sp>
      <p:sp>
        <p:nvSpPr>
          <p:cNvPr id="301" name="Google Shape;301;p31"/>
          <p:cNvSpPr/>
          <p:nvPr/>
        </p:nvSpPr>
        <p:spPr>
          <a:xfrm>
            <a:off x="2625250" y="3153050"/>
            <a:ext cx="1737300" cy="1131300"/>
          </a:xfrm>
          <a:prstGeom prst="rect">
            <a:avLst/>
          </a:prstGeom>
          <a:solidFill>
            <a:srgbClr val="144B58">
              <a:alpha val="44050"/>
            </a:srgbClr>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916153" y="2549703"/>
            <a:ext cx="1551000" cy="441000"/>
          </a:xfrm>
          <a:prstGeom prst="rect">
            <a:avLst/>
          </a:prstGeom>
          <a:solidFill>
            <a:srgbClr val="579771"/>
          </a:solidFill>
          <a:ln w="9525" cap="flat" cmpd="sng">
            <a:solidFill>
              <a:srgbClr val="144B5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lt1"/>
                </a:solidFill>
              </a:rPr>
              <a:t>Inability to maintain Aotearoa NZ as an attractive destination</a:t>
            </a:r>
            <a:endParaRPr sz="850">
              <a:solidFill>
                <a:schemeClr val="lt1"/>
              </a:solidFill>
            </a:endParaRPr>
          </a:p>
        </p:txBody>
      </p:sp>
      <p:sp>
        <p:nvSpPr>
          <p:cNvPr id="303" name="Google Shape;303;p31"/>
          <p:cNvSpPr/>
          <p:nvPr/>
        </p:nvSpPr>
        <p:spPr>
          <a:xfrm>
            <a:off x="908985" y="3055325"/>
            <a:ext cx="1551000" cy="464100"/>
          </a:xfrm>
          <a:prstGeom prst="rect">
            <a:avLst/>
          </a:prstGeom>
          <a:solidFill>
            <a:srgbClr val="579771"/>
          </a:solidFill>
          <a:ln w="9525" cap="flat" cmpd="sng">
            <a:solidFill>
              <a:srgbClr val="144B5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lt1"/>
                </a:solidFill>
              </a:rPr>
              <a:t>Inability to access attractions and locations</a:t>
            </a:r>
            <a:endParaRPr sz="850">
              <a:solidFill>
                <a:schemeClr val="lt1"/>
              </a:solidFill>
            </a:endParaRPr>
          </a:p>
        </p:txBody>
      </p:sp>
      <p:sp>
        <p:nvSpPr>
          <p:cNvPr id="304" name="Google Shape;304;p31"/>
          <p:cNvSpPr/>
          <p:nvPr/>
        </p:nvSpPr>
        <p:spPr>
          <a:xfrm>
            <a:off x="2538538" y="2549703"/>
            <a:ext cx="1551000" cy="441000"/>
          </a:xfrm>
          <a:prstGeom prst="rect">
            <a:avLst/>
          </a:prstGeom>
          <a:solidFill>
            <a:srgbClr val="579771"/>
          </a:solidFill>
          <a:ln w="9525" cap="flat" cmpd="sng">
            <a:solidFill>
              <a:srgbClr val="144B5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lt1"/>
                </a:solidFill>
              </a:rPr>
              <a:t>Loss of species/biodiversity</a:t>
            </a:r>
            <a:endParaRPr sz="850">
              <a:solidFill>
                <a:schemeClr val="lt1"/>
              </a:solidFill>
            </a:endParaRPr>
          </a:p>
        </p:txBody>
      </p:sp>
      <p:sp>
        <p:nvSpPr>
          <p:cNvPr id="305" name="Google Shape;305;p31"/>
          <p:cNvSpPr/>
          <p:nvPr/>
        </p:nvSpPr>
        <p:spPr>
          <a:xfrm>
            <a:off x="2531370" y="3055325"/>
            <a:ext cx="1551000" cy="464100"/>
          </a:xfrm>
          <a:prstGeom prst="rect">
            <a:avLst/>
          </a:prstGeom>
          <a:solidFill>
            <a:srgbClr val="579771"/>
          </a:solidFill>
          <a:ln w="9525" cap="flat" cmpd="sng">
            <a:solidFill>
              <a:srgbClr val="144B5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lt1"/>
                </a:solidFill>
              </a:rPr>
              <a:t>Reduction in operating days/opportunities</a:t>
            </a:r>
            <a:endParaRPr sz="850">
              <a:solidFill>
                <a:schemeClr val="lt1"/>
              </a:solidFill>
            </a:endParaRPr>
          </a:p>
        </p:txBody>
      </p:sp>
      <p:sp>
        <p:nvSpPr>
          <p:cNvPr id="306" name="Google Shape;306;p31"/>
          <p:cNvSpPr/>
          <p:nvPr/>
        </p:nvSpPr>
        <p:spPr>
          <a:xfrm>
            <a:off x="5087895" y="2549703"/>
            <a:ext cx="1551000" cy="441000"/>
          </a:xfrm>
          <a:prstGeom prst="rect">
            <a:avLst/>
          </a:prstGeom>
          <a:solidFill>
            <a:srgbClr val="2792AB"/>
          </a:solidFill>
          <a:ln w="9525" cap="flat" cmpd="sng">
            <a:solidFill>
              <a:srgbClr val="144B5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lt1"/>
                </a:solidFill>
              </a:rPr>
              <a:t>Reduction in positive customer sentiment for Aotearoa New Zealand</a:t>
            </a:r>
            <a:endParaRPr sz="850">
              <a:solidFill>
                <a:schemeClr val="lt1"/>
              </a:solidFill>
            </a:endParaRPr>
          </a:p>
        </p:txBody>
      </p:sp>
      <p:sp>
        <p:nvSpPr>
          <p:cNvPr id="307" name="Google Shape;307;p31"/>
          <p:cNvSpPr/>
          <p:nvPr/>
        </p:nvSpPr>
        <p:spPr>
          <a:xfrm>
            <a:off x="5087771" y="3055325"/>
            <a:ext cx="1551000" cy="464100"/>
          </a:xfrm>
          <a:prstGeom prst="rect">
            <a:avLst/>
          </a:prstGeom>
          <a:solidFill>
            <a:srgbClr val="2792AB"/>
          </a:solidFill>
          <a:ln w="9525" cap="flat" cmpd="sng">
            <a:solidFill>
              <a:srgbClr val="144B5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lt1"/>
                </a:solidFill>
              </a:rPr>
              <a:t>Inability for the tourism sector to keep up with the rate of change</a:t>
            </a:r>
            <a:endParaRPr sz="850">
              <a:solidFill>
                <a:schemeClr val="lt1"/>
              </a:solidFill>
            </a:endParaRPr>
          </a:p>
        </p:txBody>
      </p:sp>
      <p:sp>
        <p:nvSpPr>
          <p:cNvPr id="308" name="Google Shape;308;p31"/>
          <p:cNvSpPr/>
          <p:nvPr/>
        </p:nvSpPr>
        <p:spPr>
          <a:xfrm>
            <a:off x="6710280" y="2549703"/>
            <a:ext cx="1551000" cy="441000"/>
          </a:xfrm>
          <a:prstGeom prst="rect">
            <a:avLst/>
          </a:prstGeom>
          <a:solidFill>
            <a:srgbClr val="2792AB"/>
          </a:solidFill>
          <a:ln w="9525" cap="flat" cmpd="sng">
            <a:solidFill>
              <a:srgbClr val="144B5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lt1"/>
                </a:solidFill>
              </a:rPr>
              <a:t>Increase in climate regulation drives increased costs pressure on visitors</a:t>
            </a:r>
            <a:endParaRPr sz="850">
              <a:solidFill>
                <a:schemeClr val="lt1"/>
              </a:solidFill>
            </a:endParaRPr>
          </a:p>
        </p:txBody>
      </p:sp>
      <p:sp>
        <p:nvSpPr>
          <p:cNvPr id="309" name="Google Shape;309;p31"/>
          <p:cNvSpPr/>
          <p:nvPr/>
        </p:nvSpPr>
        <p:spPr>
          <a:xfrm>
            <a:off x="6710156" y="3055325"/>
            <a:ext cx="1551000" cy="464100"/>
          </a:xfrm>
          <a:prstGeom prst="rect">
            <a:avLst/>
          </a:prstGeom>
          <a:solidFill>
            <a:srgbClr val="2792AB"/>
          </a:solidFill>
          <a:ln w="9525" cap="flat" cmpd="sng">
            <a:solidFill>
              <a:srgbClr val="144B5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50">
                <a:solidFill>
                  <a:schemeClr val="lt1"/>
                </a:solidFill>
              </a:rPr>
              <a:t>Inability for operators to effectively conduct financially viable business</a:t>
            </a:r>
            <a:endParaRPr sz="850">
              <a:solidFill>
                <a:schemeClr val="lt1"/>
              </a:solidFill>
            </a:endParaRPr>
          </a:p>
        </p:txBody>
      </p:sp>
      <p:sp>
        <p:nvSpPr>
          <p:cNvPr id="310" name="Google Shape;310;p31"/>
          <p:cNvSpPr txBox="1"/>
          <p:nvPr/>
        </p:nvSpPr>
        <p:spPr>
          <a:xfrm>
            <a:off x="583800" y="4287850"/>
            <a:ext cx="79764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t>You will note that all these risks are at a sector level. If one was to perform a climate-risk assessment for their own organisation, </a:t>
            </a:r>
            <a:endParaRPr sz="800"/>
          </a:p>
          <a:p>
            <a:pPr marL="0" lvl="0" indent="0" algn="ctr" rtl="0">
              <a:spcBef>
                <a:spcPts val="0"/>
              </a:spcBef>
              <a:spcAft>
                <a:spcPts val="0"/>
              </a:spcAft>
              <a:buNone/>
            </a:pPr>
            <a:r>
              <a:rPr lang="en" sz="800"/>
              <a:t>further detail and specificity would be required. </a:t>
            </a:r>
            <a:endParaRPr sz="800"/>
          </a:p>
        </p:txBody>
      </p:sp>
      <p:pic>
        <p:nvPicPr>
          <p:cNvPr id="313" name="Google Shape;313;p31"/>
          <p:cNvPicPr preferRelativeResize="0"/>
          <p:nvPr/>
        </p:nvPicPr>
        <p:blipFill rotWithShape="1">
          <a:blip r:embed="rId11">
            <a:alphaModFix/>
          </a:blip>
          <a:srcRect r="26959"/>
          <a:stretch/>
        </p:blipFill>
        <p:spPr>
          <a:xfrm>
            <a:off x="109352" y="4804275"/>
            <a:ext cx="675320" cy="233358"/>
          </a:xfrm>
          <a:prstGeom prst="rect">
            <a:avLst/>
          </a:prstGeom>
          <a:noFill/>
          <a:ln>
            <a:noFill/>
          </a:ln>
        </p:spPr>
      </p:pic>
      <p:cxnSp>
        <p:nvCxnSpPr>
          <p:cNvPr id="314" name="Google Shape;314;p31"/>
          <p:cNvCxnSpPr/>
          <p:nvPr/>
        </p:nvCxnSpPr>
        <p:spPr>
          <a:xfrm>
            <a:off x="-5700" y="5143500"/>
            <a:ext cx="9155400" cy="0"/>
          </a:xfrm>
          <a:prstGeom prst="straightConnector1">
            <a:avLst/>
          </a:prstGeom>
          <a:noFill/>
          <a:ln w="76200" cap="flat" cmpd="sng">
            <a:solidFill>
              <a:srgbClr val="144B58"/>
            </a:solidFill>
            <a:prstDash val="solid"/>
            <a:round/>
            <a:headEnd type="none" w="med" len="med"/>
            <a:tailEnd type="none" w="med" len="med"/>
          </a:ln>
        </p:spPr>
      </p:cxnSp>
      <p:sp>
        <p:nvSpPr>
          <p:cNvPr id="315" name="Google Shape;315;p31"/>
          <p:cNvSpPr txBox="1"/>
          <p:nvPr/>
        </p:nvSpPr>
        <p:spPr>
          <a:xfrm>
            <a:off x="230330" y="148548"/>
            <a:ext cx="8934000" cy="635100"/>
          </a:xfrm>
          <a:prstGeom prst="rect">
            <a:avLst/>
          </a:prstGeom>
          <a:noFill/>
          <a:ln>
            <a:noFill/>
          </a:ln>
        </p:spPr>
        <p:txBody>
          <a:bodyPr spcFirstLastPara="1" wrap="square" lIns="123175" tIns="123175" rIns="123175" bIns="123175"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 sz="1900">
                <a:solidFill>
                  <a:srgbClr val="000000"/>
                </a:solidFill>
                <a:latin typeface="Georgia"/>
                <a:ea typeface="Georgia"/>
                <a:cs typeface="Georgia"/>
                <a:sym typeface="Georgia"/>
              </a:rPr>
              <a:t>We established the following risk profile for the New Zealand </a:t>
            </a:r>
            <a:r>
              <a:rPr lang="en" sz="1900">
                <a:latin typeface="Georgia"/>
                <a:ea typeface="Georgia"/>
                <a:cs typeface="Georgia"/>
                <a:sym typeface="Georgia"/>
              </a:rPr>
              <a:t>tourism</a:t>
            </a:r>
            <a:r>
              <a:rPr lang="en" sz="1900">
                <a:solidFill>
                  <a:srgbClr val="000000"/>
                </a:solidFill>
                <a:latin typeface="Georgia"/>
                <a:ea typeface="Georgia"/>
                <a:cs typeface="Georgia"/>
                <a:sym typeface="Georgia"/>
              </a:rPr>
              <a:t> sector </a:t>
            </a:r>
            <a:endParaRPr sz="1900" b="0" i="0" u="none" strike="noStrike" cap="none">
              <a:solidFill>
                <a:srgbClr val="000000"/>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4B95C64E61474C9984CE43C70D8E2D" ma:contentTypeVersion="14" ma:contentTypeDescription="Create a new document." ma:contentTypeScope="" ma:versionID="e8072ef415479b86a462ecc3380f0ade">
  <xsd:schema xmlns:xsd="http://www.w3.org/2001/XMLSchema" xmlns:xs="http://www.w3.org/2001/XMLSchema" xmlns:p="http://schemas.microsoft.com/office/2006/metadata/properties" xmlns:ns2="fe038ba3-18a6-4b83-ae36-adb476e15fc2" xmlns:ns3="aaed458e-b531-4923-acbb-2d0bd993be60" targetNamespace="http://schemas.microsoft.com/office/2006/metadata/properties" ma:root="true" ma:fieldsID="d2c8cbf22325dd23cf68372a6ab6b6b2" ns2:_="" ns3:_="">
    <xsd:import namespace="fe038ba3-18a6-4b83-ae36-adb476e15fc2"/>
    <xsd:import namespace="aaed458e-b531-4923-acbb-2d0bd993be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38ba3-18a6-4b83-ae36-adb476e15f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ad9ea59-362a-4443-bbab-b0dbc5d7e4d4"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ed458e-b531-4923-acbb-2d0bd993be6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a3877a0-5f2f-4582-9e89-b99692e62692}" ma:internalName="TaxCatchAll" ma:showField="CatchAllData" ma:web="aaed458e-b531-4923-acbb-2d0bd993be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038ba3-18a6-4b83-ae36-adb476e15fc2">
      <Terms xmlns="http://schemas.microsoft.com/office/infopath/2007/PartnerControls"/>
    </lcf76f155ced4ddcb4097134ff3c332f>
    <TaxCatchAll xmlns="aaed458e-b531-4923-acbb-2d0bd993be60" xsi:nil="true"/>
  </documentManagement>
</p:properties>
</file>

<file path=customXml/itemProps1.xml><?xml version="1.0" encoding="utf-8"?>
<ds:datastoreItem xmlns:ds="http://schemas.openxmlformats.org/officeDocument/2006/customXml" ds:itemID="{5A9C6CD3-1E92-42FB-B274-F32C58AFDA89}"/>
</file>

<file path=customXml/itemProps2.xml><?xml version="1.0" encoding="utf-8"?>
<ds:datastoreItem xmlns:ds="http://schemas.openxmlformats.org/officeDocument/2006/customXml" ds:itemID="{38A5CC51-3EEE-43F9-9E1C-F2863E6717E7}"/>
</file>

<file path=customXml/itemProps3.xml><?xml version="1.0" encoding="utf-8"?>
<ds:datastoreItem xmlns:ds="http://schemas.openxmlformats.org/officeDocument/2006/customXml" ds:itemID="{70471D1F-65F7-467F-B1FA-905FA0286196}"/>
</file>

<file path=docProps/app.xml><?xml version="1.0" encoding="utf-8"?>
<Properties xmlns="http://schemas.openxmlformats.org/officeDocument/2006/extended-properties" xmlns:vt="http://schemas.openxmlformats.org/officeDocument/2006/docPropsVTypes">
  <TotalTime>4728</TotalTime>
  <Words>3568</Words>
  <Application>Microsoft Office PowerPoint</Application>
  <PresentationFormat>On-screen Show (16:9)</PresentationFormat>
  <Paragraphs>480</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Times New Roman</vt:lpstr>
      <vt:lpstr>Chronicle Display Bold</vt:lpstr>
      <vt:lpstr>Arial</vt:lpstr>
      <vt:lpstr>Play</vt:lpstr>
      <vt:lpstr>Georgia</vt:lpstr>
      <vt:lpstr>Calibri</vt:lpstr>
      <vt:lpstr>Simple Light</vt:lpstr>
      <vt:lpstr>PowerPoint Presentation</vt:lpstr>
      <vt:lpstr>PowerPoint Presentation</vt:lpstr>
      <vt:lpstr>PowerPoint Presentation</vt:lpstr>
      <vt:lpstr>Background to the project  </vt:lpstr>
      <vt:lpstr>PowerPoint Presentation</vt:lpstr>
      <vt:lpstr>PowerPoint Presentation</vt:lpstr>
      <vt:lpstr>Our approach has ensured we built an effective adaptation roadmap for the sector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from Jack for reference</dc:title>
  <dc:creator>Jessie L Scott</dc:creator>
  <cp:lastModifiedBy>Kirsty Davies</cp:lastModifiedBy>
  <cp:revision>3</cp:revision>
  <dcterms:modified xsi:type="dcterms:W3CDTF">2023-06-25T20:28:26Z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0x010100924B95C64E61474C9984CE43C70D8E2D</vt:lpwstr>
  </property>
</Properties>
</file>