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65" r:id="rId4"/>
    <p:sldId id="267" r:id="rId5"/>
    <p:sldId id="266" r:id="rId6"/>
    <p:sldId id="271" r:id="rId7"/>
    <p:sldId id="272" r:id="rId8"/>
    <p:sldId id="268" r:id="rId9"/>
    <p:sldId id="274" r:id="rId10"/>
    <p:sldId id="269" r:id="rId11"/>
    <p:sldId id="270" r:id="rId12"/>
    <p:sldId id="275"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94D675-149D-44C5-ADBE-E13B205A7172}" type="datetimeFigureOut">
              <a:rPr lang="en-NZ" smtClean="0"/>
              <a:t>30/06/2023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1D6B8-0890-4A48-AD4A-967D2BB2AB18}" type="slidenum">
              <a:rPr lang="en-NZ" smtClean="0"/>
              <a:t>‹#›</a:t>
            </a:fld>
            <a:endParaRPr lang="en-NZ"/>
          </a:p>
        </p:txBody>
      </p:sp>
    </p:spTree>
    <p:extLst>
      <p:ext uri="{BB962C8B-B14F-4D97-AF65-F5344CB8AC3E}">
        <p14:creationId xmlns:p14="http://schemas.microsoft.com/office/powerpoint/2010/main" val="307416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Tena tātou</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E mihi ana au ki a koutou, ngā hau e wha o Te Unga Mai, hei whai kaha te ara hirahira o te kaupapa manuhiri nei; tēnei te mihi ki a koutou.</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Ā, Ko wai au?</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O te taha o tōku pāpā he uri au nō Ngāi Tahu, Ngati Kahungunu, Rangitāne, me Te Arawa.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No Ōtautahi ahau, heoi ano, e noho ana kei Ngamotu, Taranaki i tēnei wā.</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Ko Brylee Flutey tōku ingoa, ko au te GM Destination kei Te Puna Umanga/Venture Taranaki</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No reira, tēnā koutou, tēnā tātou</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So hello, I’m Brylee Flutey, GM Destination at VT, and I’m looking forward to sharing briefly some work we undertook as part of STAPP in 2021, and 2022 to build the cultural competency of our visitor operators.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57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So cultural competency– he aha tēnā, what is that, what does this mean? What did we do?</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So where things started for us was probably like many of you, we received a whole heap of funding from STAPP and we had tagged a reasonable portion of this to operator capability and development. So we went out and asked the operators what sort of development and support they thought they might need. And they told us they needed support with trade-readiness, marketing and promotions, and digital skills. As much as I would like to say it did, cultural competency did not feauture. </a:t>
            </a:r>
          </a:p>
          <a:p>
            <a:pPr>
              <a:lnSpc>
                <a:spcPct val="107000"/>
              </a:lnSpc>
              <a:spcAft>
                <a:spcPts val="800"/>
              </a:spcAft>
            </a:pPr>
            <a:endParaRPr lang="mi-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So, we wanted to test this a little – we figured you don’t know what you don’t know. But what we did know, is that strategically as a region, we had identified 4 futures as part of our economic development plan in 2019, Maori, Visitor, Food and Fibre, and Energy. We had also just completed in 2020 our Taranaki 2050 Roadmap and action-plans, of which both identified the importance and significance that māori business would play, alongside tourism and the visitor sector.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So in 2021 we trialed our first visitor-focused operator programme led by our own cuompetency journey, and before we got started we did some engagement with operators to ask, if we where to develop something to support their cultural competency, then what would it look like?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i-NZ" sz="1800" dirty="0">
                <a:effectLst/>
                <a:latin typeface="Calibri" panose="020F0502020204030204" pitchFamily="34" charset="0"/>
                <a:ea typeface="Calibri" panose="020F0502020204030204" pitchFamily="34" charset="0"/>
                <a:cs typeface="Times New Roman" panose="02020603050405020304" pitchFamily="18" charset="0"/>
              </a:rPr>
              <a:t>And this is what they said...</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70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mi-NZ" dirty="0"/>
              <a:t>So what next?</a:t>
            </a:r>
          </a:p>
          <a:p>
            <a:pPr marL="171450" indent="-171450">
              <a:buFontTx/>
              <a:buChar char="-"/>
            </a:pPr>
            <a:r>
              <a:rPr lang="mi-NZ" dirty="0"/>
              <a:t>- What did success look like and how did we want to equip out operators for sucess?</a:t>
            </a:r>
          </a:p>
          <a:p>
            <a:pPr marL="171450" indent="-171450">
              <a:buFontTx/>
              <a:buChar char="-"/>
            </a:pPr>
            <a:r>
              <a:rPr lang="mi-NZ" dirty="0"/>
              <a:t>He aha te taumata? </a:t>
            </a:r>
          </a:p>
          <a:p>
            <a:pPr marL="171450" indent="-171450">
              <a:buFontTx/>
              <a:buChar char="-"/>
            </a:pPr>
            <a:r>
              <a:rPr lang="mi-NZ" dirty="0"/>
              <a:t>We established a clear set of goals, or aspirations that we wanted to build the programme around to equip our tauera with.</a:t>
            </a:r>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662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b="0" i="0" dirty="0">
                <a:solidFill>
                  <a:srgbClr val="333333"/>
                </a:solidFill>
                <a:effectLst/>
                <a:latin typeface="Georgia" panose="02040502050405020303" pitchFamily="18" charset="0"/>
              </a:rPr>
              <a:t>Te </a:t>
            </a:r>
            <a:r>
              <a:rPr lang="en-NZ" b="0" i="0" dirty="0" err="1">
                <a:solidFill>
                  <a:srgbClr val="333333"/>
                </a:solidFill>
                <a:effectLst/>
                <a:latin typeface="Georgia" panose="02040502050405020303" pitchFamily="18" charset="0"/>
              </a:rPr>
              <a:t>Rere</a:t>
            </a:r>
            <a:r>
              <a:rPr lang="en-NZ" b="0" i="0" dirty="0">
                <a:solidFill>
                  <a:srgbClr val="333333"/>
                </a:solidFill>
                <a:effectLst/>
                <a:latin typeface="Georgia" panose="02040502050405020303" pitchFamily="18" charset="0"/>
              </a:rPr>
              <a:t> o </a:t>
            </a:r>
            <a:r>
              <a:rPr lang="en-NZ" b="0" i="0" dirty="0" err="1">
                <a:solidFill>
                  <a:srgbClr val="333333"/>
                </a:solidFill>
                <a:effectLst/>
                <a:latin typeface="Georgia" panose="02040502050405020303" pitchFamily="18" charset="0"/>
              </a:rPr>
              <a:t>Noke</a:t>
            </a:r>
            <a:r>
              <a:rPr lang="en-NZ" b="0" i="0" dirty="0">
                <a:solidFill>
                  <a:srgbClr val="333333"/>
                </a:solidFill>
                <a:effectLst/>
                <a:latin typeface="Georgia" panose="02040502050405020303" pitchFamily="18" charset="0"/>
              </a:rPr>
              <a:t> (the falls of </a:t>
            </a:r>
            <a:r>
              <a:rPr lang="en-NZ" b="0" i="0" dirty="0" err="1">
                <a:solidFill>
                  <a:srgbClr val="333333"/>
                </a:solidFill>
                <a:effectLst/>
                <a:latin typeface="Georgia" panose="02040502050405020303" pitchFamily="18" charset="0"/>
              </a:rPr>
              <a:t>Noke</a:t>
            </a:r>
            <a:r>
              <a:rPr lang="en-NZ" b="0" i="0" dirty="0">
                <a:solidFill>
                  <a:srgbClr val="333333"/>
                </a:solidFill>
                <a:effectLst/>
                <a:latin typeface="Georgia" panose="02040502050405020303" pitchFamily="18" charset="0"/>
              </a:rPr>
              <a:t>) got its name when </a:t>
            </a:r>
            <a:r>
              <a:rPr lang="en-NZ" b="0" i="0" dirty="0" err="1">
                <a:solidFill>
                  <a:srgbClr val="333333"/>
                </a:solidFill>
                <a:effectLst/>
                <a:latin typeface="Georgia" panose="02040502050405020303" pitchFamily="18" charset="0"/>
              </a:rPr>
              <a:t>Noke</a:t>
            </a:r>
            <a:r>
              <a:rPr lang="en-NZ" b="0" i="0" dirty="0">
                <a:solidFill>
                  <a:srgbClr val="333333"/>
                </a:solidFill>
                <a:effectLst/>
                <a:latin typeface="Georgia" panose="02040502050405020303" pitchFamily="18" charset="0"/>
              </a:rPr>
              <a:t> (not too sure who he was) was chased by a group who were set on killing him, he hid behind the falls, the pursuers ran past him, and </a:t>
            </a:r>
            <a:r>
              <a:rPr lang="en-NZ" b="0" i="0" dirty="0" err="1">
                <a:solidFill>
                  <a:srgbClr val="333333"/>
                </a:solidFill>
                <a:effectLst/>
                <a:latin typeface="Georgia" panose="02040502050405020303" pitchFamily="18" charset="0"/>
              </a:rPr>
              <a:t>Noke</a:t>
            </a:r>
            <a:r>
              <a:rPr lang="en-NZ" b="0" i="0" dirty="0">
                <a:solidFill>
                  <a:srgbClr val="333333"/>
                </a:solidFill>
                <a:effectLst/>
                <a:latin typeface="Georgia" panose="02040502050405020303" pitchFamily="18" charset="0"/>
              </a:rPr>
              <a:t> escaped to the east. Although I’m unsure of the exact date of this incident, years later these same falls were named after Thomas Dawson, who came to the coastal town of Manaia as postmaster in 1881 and discovered them two years later. </a:t>
            </a:r>
          </a:p>
          <a:p>
            <a:r>
              <a:rPr lang="en-NZ" b="0" i="0" dirty="0">
                <a:solidFill>
                  <a:srgbClr val="333333"/>
                </a:solidFill>
                <a:effectLst/>
                <a:latin typeface="Georgia" panose="02040502050405020303" pitchFamily="18" charset="0"/>
              </a:rPr>
              <a:t>They became a well-known tourist attraction – these visitors are posing about 1910. </a:t>
            </a:r>
          </a:p>
          <a:p>
            <a:r>
              <a:rPr lang="en-NZ" b="0" i="0" dirty="0">
                <a:solidFill>
                  <a:srgbClr val="333333"/>
                </a:solidFill>
                <a:effectLst/>
                <a:latin typeface="Georgia" panose="02040502050405020303" pitchFamily="18" charset="0"/>
              </a:rPr>
              <a:t>So the name of these falls is Te </a:t>
            </a:r>
            <a:r>
              <a:rPr lang="en-NZ" b="0" i="0" dirty="0" err="1">
                <a:solidFill>
                  <a:srgbClr val="333333"/>
                </a:solidFill>
                <a:effectLst/>
                <a:latin typeface="Georgia" panose="02040502050405020303" pitchFamily="18" charset="0"/>
              </a:rPr>
              <a:t>Rere</a:t>
            </a:r>
            <a:r>
              <a:rPr lang="en-NZ" b="0" i="0" dirty="0">
                <a:solidFill>
                  <a:srgbClr val="333333"/>
                </a:solidFill>
                <a:effectLst/>
                <a:latin typeface="Georgia" panose="02040502050405020303" pitchFamily="18" charset="0"/>
              </a:rPr>
              <a:t> ō </a:t>
            </a:r>
            <a:r>
              <a:rPr lang="en-NZ" b="0" i="0" dirty="0" err="1">
                <a:solidFill>
                  <a:srgbClr val="333333"/>
                </a:solidFill>
                <a:effectLst/>
                <a:latin typeface="Georgia" panose="02040502050405020303" pitchFamily="18" charset="0"/>
              </a:rPr>
              <a:t>Noke</a:t>
            </a:r>
            <a:r>
              <a:rPr lang="en-NZ" b="0" i="0" dirty="0">
                <a:solidFill>
                  <a:srgbClr val="333333"/>
                </a:solidFill>
                <a:effectLst/>
                <a:latin typeface="Georgia" panose="02040502050405020303" pitchFamily="18" charset="0"/>
              </a:rPr>
              <a:t>, and they got their name from likely a bit a of cheeky character. </a:t>
            </a:r>
          </a:p>
          <a:p>
            <a:r>
              <a:rPr lang="en-NZ" b="0" i="0" dirty="0">
                <a:solidFill>
                  <a:srgbClr val="333333"/>
                </a:solidFill>
                <a:effectLst/>
                <a:latin typeface="Georgia" panose="02040502050405020303" pitchFamily="18" charset="0"/>
              </a:rPr>
              <a:t>There are many other </a:t>
            </a:r>
            <a:r>
              <a:rPr lang="en-NZ" b="0" i="0" dirty="0" err="1">
                <a:solidFill>
                  <a:srgbClr val="333333"/>
                </a:solidFill>
                <a:effectLst/>
                <a:latin typeface="Georgia" panose="02040502050405020303" pitchFamily="18" charset="0"/>
              </a:rPr>
              <a:t>kōrero</a:t>
            </a:r>
            <a:r>
              <a:rPr lang="en-NZ" b="0" i="0" dirty="0">
                <a:solidFill>
                  <a:srgbClr val="333333"/>
                </a:solidFill>
                <a:effectLst/>
                <a:latin typeface="Georgia" panose="02040502050405020303" pitchFamily="18" charset="0"/>
              </a:rPr>
              <a:t> behind the place names, awa, lakes/roto, and </a:t>
            </a:r>
            <a:r>
              <a:rPr lang="en-NZ" b="0" i="0" dirty="0" err="1">
                <a:solidFill>
                  <a:srgbClr val="333333"/>
                </a:solidFill>
                <a:effectLst/>
                <a:latin typeface="Georgia" panose="02040502050405020303" pitchFamily="18" charset="0"/>
              </a:rPr>
              <a:t>maunga</a:t>
            </a:r>
            <a:r>
              <a:rPr lang="en-NZ" b="0" i="0" dirty="0">
                <a:solidFill>
                  <a:srgbClr val="333333"/>
                </a:solidFill>
                <a:effectLst/>
                <a:latin typeface="Georgia" panose="02040502050405020303" pitchFamily="18" charset="0"/>
              </a:rPr>
              <a:t> of Taranaki too – but he </a:t>
            </a:r>
            <a:r>
              <a:rPr lang="en-NZ" b="0" i="0" dirty="0" err="1">
                <a:solidFill>
                  <a:srgbClr val="333333"/>
                </a:solidFill>
                <a:effectLst/>
                <a:latin typeface="Georgia" panose="02040502050405020303" pitchFamily="18" charset="0"/>
              </a:rPr>
              <a:t>kōreo</a:t>
            </a:r>
            <a:r>
              <a:rPr lang="en-NZ" b="0" i="0" dirty="0">
                <a:solidFill>
                  <a:srgbClr val="333333"/>
                </a:solidFill>
                <a:effectLst/>
                <a:latin typeface="Georgia" panose="02040502050405020303" pitchFamily="18" charset="0"/>
              </a:rPr>
              <a:t> </a:t>
            </a:r>
            <a:r>
              <a:rPr lang="en-NZ" b="0" i="0" dirty="0" err="1">
                <a:solidFill>
                  <a:srgbClr val="333333"/>
                </a:solidFill>
                <a:effectLst/>
                <a:latin typeface="Georgia" panose="02040502050405020303" pitchFamily="18" charset="0"/>
              </a:rPr>
              <a:t>anō</a:t>
            </a:r>
            <a:r>
              <a:rPr lang="en-NZ" b="0" i="0" dirty="0">
                <a:solidFill>
                  <a:srgbClr val="333333"/>
                </a:solidFill>
                <a:effectLst/>
                <a:latin typeface="Georgia" panose="02040502050405020303" pitchFamily="18" charset="0"/>
              </a:rPr>
              <a:t> </a:t>
            </a:r>
            <a:r>
              <a:rPr lang="en-NZ" b="0" i="0" dirty="0" err="1">
                <a:solidFill>
                  <a:srgbClr val="333333"/>
                </a:solidFill>
                <a:effectLst/>
                <a:latin typeface="Georgia" panose="02040502050405020303" pitchFamily="18" charset="0"/>
              </a:rPr>
              <a:t>tēnā</a:t>
            </a:r>
            <a:r>
              <a:rPr lang="en-NZ" b="0" i="0" dirty="0">
                <a:solidFill>
                  <a:srgbClr val="333333"/>
                </a:solidFill>
                <a:effectLst/>
                <a:latin typeface="Georgia" panose="02040502050405020303" pitchFamily="18" charset="0"/>
              </a:rPr>
              <a:t>.</a:t>
            </a:r>
          </a:p>
          <a:p>
            <a:endParaRPr lang="en-NZ" b="0" i="0" dirty="0">
              <a:solidFill>
                <a:srgbClr val="333333"/>
              </a:solidFill>
              <a:effectLst/>
              <a:latin typeface="Georgia" panose="02040502050405020303" pitchFamily="18" charset="0"/>
            </a:endParaRPr>
          </a:p>
          <a:p>
            <a:endParaRPr lang="en-NZ" b="0" i="0"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64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mi-NZ" dirty="0"/>
              <a:t>Kiri Background: has taught </a:t>
            </a:r>
            <a:r>
              <a:rPr lang="en-NZ" sz="1800" dirty="0">
                <a:effectLst/>
                <a:latin typeface="Calibri" panose="020F0502020204030204" pitchFamily="34" charset="0"/>
                <a:ea typeface="Times New Roman" panose="02020603050405020304" pitchFamily="18" charset="0"/>
              </a:rPr>
              <a:t>Te Reo Māori in the Taranaki community for the past 11 years. She is currently a cultural training facilitator and Manager of the Taranaki Adult Literacy Service. She has been the deputy Principal of New Plymouth Girls High school, a facilitator at Massey University and also involved in the creative sector through Directing shows for a Performing Arts Collective and leading a drumming performance group.</a:t>
            </a:r>
            <a:endParaRPr lang="en-NZ" sz="1800" dirty="0">
              <a:effectLst/>
              <a:latin typeface="Times New Roman" panose="02020603050405020304" pitchFamily="18" charset="0"/>
              <a:ea typeface="Times New Roman" panose="02020603050405020304" pitchFamily="18" charset="0"/>
            </a:endParaRP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mi-NZ" dirty="0"/>
          </a:p>
          <a:p>
            <a:pPr marL="171450" indent="-171450">
              <a:buFontTx/>
              <a:buChar char="-"/>
            </a:pPr>
            <a:r>
              <a:rPr lang="mi-NZ" dirty="0"/>
              <a:t>Like your regions, our region is filled with stories, and the session covered korero hirtori, as well as te whakapapa o te tai ao, te ngahere, te wao nui o Tāne, te honona kit te te whenua me te tangata, as well as basic pronounciation and tikanga.</a:t>
            </a:r>
          </a:p>
          <a:p>
            <a:pPr marL="171450" indent="-171450">
              <a:buFontTx/>
              <a:buChar char="-"/>
            </a:pPr>
            <a:endParaRPr lang="mi-NZ" dirty="0"/>
          </a:p>
          <a:p>
            <a:pPr marL="171450" indent="-171450">
              <a:buFontTx/>
              <a:buChar char="-"/>
            </a:pPr>
            <a:r>
              <a:rPr lang="mi-NZ" dirty="0"/>
              <a:t>Things like the tricky au sound – what does the au sound make in maori? Anyone brave enough to take a guess? This is the sound we her ein place name like Taupō, and Tauranga. </a:t>
            </a:r>
          </a:p>
          <a:p>
            <a:pPr marL="171450" indent="-171450">
              <a:buFontTx/>
              <a:buChar char="-"/>
            </a:pPr>
            <a:endParaRPr lang="mi-NZ" dirty="0"/>
          </a:p>
          <a:p>
            <a:pPr marL="171450" indent="-171450">
              <a:buFontTx/>
              <a:buChar char="-"/>
            </a:pPr>
            <a:r>
              <a:rPr lang="mi-NZ" dirty="0"/>
              <a:t>Kiri also shared basic tikanga and provided some context around things like karakia, pehepa, and waiata tautoko. </a:t>
            </a:r>
          </a:p>
          <a:p>
            <a:pPr marL="171450" indent="-171450">
              <a:buFontTx/>
              <a:buChar char="-"/>
            </a:pPr>
            <a:endParaRPr lang="mi-NZ" dirty="0"/>
          </a:p>
          <a:p>
            <a:pPr marL="171450" indent="-171450">
              <a:buFontTx/>
              <a:buChar char="-"/>
            </a:pPr>
            <a:r>
              <a:rPr lang="mi-NZ" dirty="0"/>
              <a:t>There were some great discussions around things like pepeha and mihi, and also operators who are looking to partner with Maori organisations or individuals, who wanted some specific guidance around do’s and don’t. Although this wasn’t what the sessions was geared toward at its core, they also provided an important platform for these discussions, airing some basic tikanga, like we had an operator who needed to go along to a powhiri as pat of their extended relationship building – but they weren’t comfortable in this space so Kiri was able to give them some pointers, black skirt for wahine, if you can have a kai korero and kai karanga prepared then do – if not, ask hau kainga what to do, most of the time they will provide some support if they know in advance. </a:t>
            </a:r>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39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F8C6C1-FB3D-DD42-8C74-04B86701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51D8-3953-4312-07D8-70D434A20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075882D-2B5A-E6DD-FD0C-CF7E47826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530B7E0-303F-FFDC-7477-F7029C055E95}"/>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37AC08FF-C50E-4496-70CC-22541B5D351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EB6A88-D284-7F13-9A91-7F779D58A667}"/>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64243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B84E-2759-FC04-A99D-CE4B17DD2C0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FBC467D-0EF2-9246-AC22-401C035706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3452FA3-8271-DA5C-F516-3B56B184F498}"/>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C00DC7A2-8B7C-95C5-C763-100C424B652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86F7D13-FA59-DFFF-16FF-2D23DECDDFFD}"/>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406353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32D77D-635D-EF56-E04D-087F696A02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E4DD0B0-36DA-7D86-3F68-958DC14966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2F3CEA7-8E28-10D3-A70C-C0E095D7BC3E}"/>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7707ABFC-8F9C-04C8-87E2-20D2C6F2F84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93CE86D-F783-E338-2EAD-220FF5F8B11D}"/>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119115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3F468C-13A4-B84E-8674-CA42C4485248}"/>
              </a:ext>
            </a:extLst>
          </p:cNvPr>
          <p:cNvPicPr>
            <a:picLocks noChangeAspect="1"/>
          </p:cNvPicPr>
          <p:nvPr userDrawn="1"/>
        </p:nvPicPr>
        <p:blipFill rotWithShape="1">
          <a:blip r:embed="rId2"/>
          <a:srcRect t="24448" r="398" b="9958"/>
          <a:stretch/>
        </p:blipFill>
        <p:spPr>
          <a:xfrm>
            <a:off x="1" y="1212783"/>
            <a:ext cx="12192000" cy="5645219"/>
          </a:xfrm>
          <a:prstGeom prst="rect">
            <a:avLst/>
          </a:prstGeom>
        </p:spPr>
      </p:pic>
      <p:sp>
        <p:nvSpPr>
          <p:cNvPr id="2" name="Title 1"/>
          <p:cNvSpPr>
            <a:spLocks noGrp="1"/>
          </p:cNvSpPr>
          <p:nvPr>
            <p:ph type="ctrTitle"/>
          </p:nvPr>
        </p:nvSpPr>
        <p:spPr>
          <a:xfrm>
            <a:off x="1524000" y="3099334"/>
            <a:ext cx="9144000" cy="2143225"/>
          </a:xfrm>
        </p:spPr>
        <p:txBody>
          <a:bodyPr anchor="b">
            <a:normAutofit/>
          </a:bodyPr>
          <a:lstStyle>
            <a:lvl1pPr algn="ctr">
              <a:defRPr sz="4267"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5428649"/>
            <a:ext cx="9144000" cy="599172"/>
          </a:xfrm>
        </p:spPr>
        <p:txBody>
          <a:bodyPr>
            <a:normAutofit/>
          </a:bodyPr>
          <a:lstStyle>
            <a:lvl1pPr marL="0" indent="0" algn="ctr">
              <a:buNone/>
              <a:defRPr sz="2133" spc="133" baseline="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B72C11-4E45-3B46-ABE7-E2AAE53AB43B}"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87F5F-7B23-3245-B2DD-6B08D2B37D46}" type="slidenum">
              <a:rPr lang="en-US" smtClean="0"/>
              <a:t>‹#›</a:t>
            </a:fld>
            <a:endParaRPr lang="en-US"/>
          </a:p>
        </p:txBody>
      </p:sp>
      <p:pic>
        <p:nvPicPr>
          <p:cNvPr id="9" name="Picture 8">
            <a:extLst>
              <a:ext uri="{FF2B5EF4-FFF2-40B4-BE49-F238E27FC236}">
                <a16:creationId xmlns:a16="http://schemas.microsoft.com/office/drawing/2014/main" id="{5A5DC1EC-6E54-664E-BD4C-284DDEA94D4C}"/>
              </a:ext>
            </a:extLst>
          </p:cNvPr>
          <p:cNvPicPr>
            <a:picLocks noChangeAspect="1"/>
          </p:cNvPicPr>
          <p:nvPr userDrawn="1"/>
        </p:nvPicPr>
        <p:blipFill>
          <a:blip r:embed="rId3"/>
          <a:stretch>
            <a:fillRect/>
          </a:stretch>
        </p:blipFill>
        <p:spPr>
          <a:xfrm>
            <a:off x="0" y="0"/>
            <a:ext cx="12192000" cy="1478493"/>
          </a:xfrm>
          <a:prstGeom prst="rect">
            <a:avLst/>
          </a:prstGeom>
        </p:spPr>
      </p:pic>
      <p:pic>
        <p:nvPicPr>
          <p:cNvPr id="10" name="Picture 9">
            <a:extLst>
              <a:ext uri="{FF2B5EF4-FFF2-40B4-BE49-F238E27FC236}">
                <a16:creationId xmlns:a16="http://schemas.microsoft.com/office/drawing/2014/main" id="{8D52E605-041C-A04E-AEF3-8243602D9AF4}"/>
              </a:ext>
            </a:extLst>
          </p:cNvPr>
          <p:cNvPicPr>
            <a:picLocks noChangeAspect="1"/>
          </p:cNvPicPr>
          <p:nvPr userDrawn="1"/>
        </p:nvPicPr>
        <p:blipFill>
          <a:blip r:embed="rId4"/>
          <a:stretch>
            <a:fillRect/>
          </a:stretch>
        </p:blipFill>
        <p:spPr>
          <a:xfrm>
            <a:off x="10466605" y="506931"/>
            <a:ext cx="1203508" cy="524605"/>
          </a:xfrm>
          <a:prstGeom prst="rect">
            <a:avLst/>
          </a:prstGeom>
        </p:spPr>
      </p:pic>
    </p:spTree>
    <p:extLst>
      <p:ext uri="{BB962C8B-B14F-4D97-AF65-F5344CB8AC3E}">
        <p14:creationId xmlns:p14="http://schemas.microsoft.com/office/powerpoint/2010/main" val="159702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40A12-28F4-6546-AF97-8615B2D85A87}"/>
              </a:ext>
            </a:extLst>
          </p:cNvPr>
          <p:cNvPicPr>
            <a:picLocks noChangeAspect="1"/>
          </p:cNvPicPr>
          <p:nvPr userDrawn="1"/>
        </p:nvPicPr>
        <p:blipFill>
          <a:blip r:embed="rId2"/>
          <a:stretch>
            <a:fillRect/>
          </a:stretch>
        </p:blipFill>
        <p:spPr>
          <a:xfrm>
            <a:off x="0" y="0"/>
            <a:ext cx="12192000" cy="1478493"/>
          </a:xfrm>
          <a:prstGeom prst="rect">
            <a:avLst/>
          </a:prstGeom>
        </p:spPr>
      </p:pic>
      <p:sp>
        <p:nvSpPr>
          <p:cNvPr id="2" name="Title 1"/>
          <p:cNvSpPr>
            <a:spLocks noGrp="1"/>
          </p:cNvSpPr>
          <p:nvPr>
            <p:ph type="title"/>
          </p:nvPr>
        </p:nvSpPr>
        <p:spPr>
          <a:xfrm>
            <a:off x="838200" y="327259"/>
            <a:ext cx="10515600" cy="975360"/>
          </a:xfrm>
        </p:spPr>
        <p:txBody>
          <a:bodyPr/>
          <a:lstStyle>
            <a:lvl1pPr>
              <a:defRPr kern="200" spc="-27"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B72C11-4E45-3B46-ABE7-E2AAE53AB43B}"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117952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B72C11-4E45-3B46-ABE7-E2AAE53AB43B}"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87F5F-7B23-3245-B2DD-6B08D2B37D46}" type="slidenum">
              <a:rPr lang="en-US" smtClean="0"/>
              <a:t>‹#›</a:t>
            </a:fld>
            <a:endParaRPr lang="en-US"/>
          </a:p>
        </p:txBody>
      </p:sp>
      <p:sp>
        <p:nvSpPr>
          <p:cNvPr id="7" name="Title 1">
            <a:extLst>
              <a:ext uri="{FF2B5EF4-FFF2-40B4-BE49-F238E27FC236}">
                <a16:creationId xmlns:a16="http://schemas.microsoft.com/office/drawing/2014/main" id="{E3B919F8-9B71-2541-A327-41FDB60A57C8}"/>
              </a:ext>
            </a:extLst>
          </p:cNvPr>
          <p:cNvSpPr txBox="1">
            <a:spLocks/>
          </p:cNvSpPr>
          <p:nvPr userDrawn="1"/>
        </p:nvSpPr>
        <p:spPr>
          <a:xfrm>
            <a:off x="783199" y="3005644"/>
            <a:ext cx="10515600" cy="2471101"/>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2400" kern="200" spc="-20" baseline="0">
                <a:solidFill>
                  <a:schemeClr val="tx1"/>
                </a:solidFill>
                <a:latin typeface="+mj-lt"/>
                <a:ea typeface="+mj-ea"/>
                <a:cs typeface="+mj-cs"/>
              </a:defRPr>
            </a:lvl1pPr>
          </a:lstStyle>
          <a:p>
            <a:pPr>
              <a:lnSpc>
                <a:spcPct val="70000"/>
              </a:lnSpc>
            </a:pPr>
            <a:r>
              <a:rPr lang="en-US" sz="7200" b="1" spc="-160" dirty="0">
                <a:solidFill>
                  <a:schemeClr val="bg1"/>
                </a:solidFill>
                <a:latin typeface="Arial" panose="020B0604020202020204" pitchFamily="34" charset="0"/>
                <a:cs typeface="Arial" panose="020B0604020202020204" pitchFamily="34" charset="0"/>
              </a:rPr>
              <a:t>LARGE</a:t>
            </a:r>
          </a:p>
          <a:p>
            <a:pPr>
              <a:lnSpc>
                <a:spcPct val="70000"/>
              </a:lnSpc>
            </a:pPr>
            <a:r>
              <a:rPr lang="en-US" sz="7200" b="1" spc="-160" dirty="0">
                <a:solidFill>
                  <a:schemeClr val="bg1"/>
                </a:solidFill>
                <a:latin typeface="Arial" panose="020B0604020202020204" pitchFamily="34" charset="0"/>
                <a:cs typeface="Arial" panose="020B0604020202020204" pitchFamily="34" charset="0"/>
              </a:rPr>
              <a:t>SECTION</a:t>
            </a:r>
          </a:p>
          <a:p>
            <a:pPr>
              <a:lnSpc>
                <a:spcPct val="70000"/>
              </a:lnSpc>
            </a:pPr>
            <a:r>
              <a:rPr lang="en-US" sz="7200" b="1" spc="-160" dirty="0">
                <a:solidFill>
                  <a:schemeClr val="bg1"/>
                </a:solidFill>
                <a:latin typeface="Arial" panose="020B0604020202020204" pitchFamily="34" charset="0"/>
                <a:cs typeface="Arial" panose="020B0604020202020204" pitchFamily="34" charset="0"/>
              </a:rPr>
              <a:t>HEADING</a:t>
            </a:r>
          </a:p>
          <a:p>
            <a:pPr>
              <a:lnSpc>
                <a:spcPct val="70000"/>
              </a:lnSpc>
            </a:pPr>
            <a:endParaRPr lang="en-US" sz="7200" b="1" spc="-16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38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B72C11-4E45-3B46-ABE7-E2AAE53AB43B}"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261937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B72C11-4E45-3B46-ABE7-E2AAE53AB43B}"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2978383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B72C11-4E45-3B46-ABE7-E2AAE53AB43B}"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2065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72C11-4E45-3B46-ABE7-E2AAE53AB43B}"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406172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B72C11-4E45-3B46-ABE7-E2AAE53AB43B}"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98730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823D-C213-0D04-4A2F-9397F82C43A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C853E8-595B-3DE8-4406-6811E2298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D028A35-14C9-9157-B67F-A4E3D2CE5F27}"/>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81AA2D30-9C89-5A32-6F7E-19FFB7595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8C63E2F-A534-2DCD-C8C1-147F6C14673E}"/>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2501441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B72C11-4E45-3B46-ABE7-E2AAE53AB43B}"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1837617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B72C11-4E45-3B46-ABE7-E2AAE53AB43B}"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1460974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B72C11-4E45-3B46-ABE7-E2AAE53AB43B}"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87F5F-7B23-3245-B2DD-6B08D2B37D46}" type="slidenum">
              <a:rPr lang="en-US" smtClean="0"/>
              <a:t>‹#›</a:t>
            </a:fld>
            <a:endParaRPr lang="en-US"/>
          </a:p>
        </p:txBody>
      </p:sp>
    </p:spTree>
    <p:extLst>
      <p:ext uri="{BB962C8B-B14F-4D97-AF65-F5344CB8AC3E}">
        <p14:creationId xmlns:p14="http://schemas.microsoft.com/office/powerpoint/2010/main" val="9904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2828-401D-13E1-AE15-A9DA0C86D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93250C0-ECAB-9F1E-DD5A-2F6B4259DC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954F57-1FFA-D31A-9D1A-A179B04C8246}"/>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C5CBB666-C524-5B79-404F-4451B9534CC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F30E2D7-FBBB-B732-DD0B-8B2548323AB3}"/>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315805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250A-64D2-354D-B848-F3549B1466C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540E7D8-D829-5F90-C7E9-758AEB4D35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15D62DC-73DC-0957-C6BF-D7401A7D88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4DC02A-549C-10F3-6A21-7945B1A6CE5C}"/>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6" name="Footer Placeholder 5">
            <a:extLst>
              <a:ext uri="{FF2B5EF4-FFF2-40B4-BE49-F238E27FC236}">
                <a16:creationId xmlns:a16="http://schemas.microsoft.com/office/drawing/2014/main" id="{D0A9056F-3DC7-A69E-CB4E-73F0C089105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CFC0A38-C9DA-530B-EFE4-BEE80247ACDE}"/>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1175293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0538-E196-3D0C-6363-09D50A6BC46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B3FCB78-FC70-2501-B7BE-4965E6D96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FC180-05D1-372F-CCB9-4D8FEFF33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385B3D4-112D-14EB-9601-119A33CF7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F8494-D018-45FF-4502-783282A8A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42010CA-B294-88B7-FA51-400D771152BB}"/>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8" name="Footer Placeholder 7">
            <a:extLst>
              <a:ext uri="{FF2B5EF4-FFF2-40B4-BE49-F238E27FC236}">
                <a16:creationId xmlns:a16="http://schemas.microsoft.com/office/drawing/2014/main" id="{32020F4A-37E5-26CF-4B06-2444C030749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310DA07F-1F88-E3BB-877D-387190CF065B}"/>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305711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B7D7-9AD2-4BBA-FCF2-AE87658FA71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B97889C-8834-E08F-F6B8-DD5EDB64D63C}"/>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4" name="Footer Placeholder 3">
            <a:extLst>
              <a:ext uri="{FF2B5EF4-FFF2-40B4-BE49-F238E27FC236}">
                <a16:creationId xmlns:a16="http://schemas.microsoft.com/office/drawing/2014/main" id="{B3B6F144-7A0D-947A-58EB-29E99162D9E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B757F35-F4F2-440E-DC84-DA1CF5EBAE4B}"/>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330852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9C42B-B6F2-2250-CA11-6F58CC60A2C8}"/>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3" name="Footer Placeholder 2">
            <a:extLst>
              <a:ext uri="{FF2B5EF4-FFF2-40B4-BE49-F238E27FC236}">
                <a16:creationId xmlns:a16="http://schemas.microsoft.com/office/drawing/2014/main" id="{A52AEF4B-8DC7-EF3B-AA1B-59B09476C90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515891B5-8B5F-8EC1-EF2E-F15AB08C6778}"/>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222565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ED2D-2DF9-16B5-01C5-2F4582C44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0EAFD9E-12CF-83DB-FCC2-8E932D4E7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6375D1C-1FD8-795A-5718-272BADF62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15553-B274-9F54-CCDE-6507E2A57840}"/>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6" name="Footer Placeholder 5">
            <a:extLst>
              <a:ext uri="{FF2B5EF4-FFF2-40B4-BE49-F238E27FC236}">
                <a16:creationId xmlns:a16="http://schemas.microsoft.com/office/drawing/2014/main" id="{399A4666-AAF0-5DF2-F084-FB00727BACC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791C28D-951A-8217-93D0-320B075739EF}"/>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147077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E892-E3A7-B7EC-6168-928BC2300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AEB139BB-68AE-BB95-2AE4-1909B5DA91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E084083-3EDA-B555-B16B-C993FF54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7EEC5-A73D-D9AC-CB8F-7FA21E7E1D5E}"/>
              </a:ext>
            </a:extLst>
          </p:cNvPr>
          <p:cNvSpPr>
            <a:spLocks noGrp="1"/>
          </p:cNvSpPr>
          <p:nvPr>
            <p:ph type="dt" sz="half" idx="10"/>
          </p:nvPr>
        </p:nvSpPr>
        <p:spPr/>
        <p:txBody>
          <a:bodyPr/>
          <a:lstStyle/>
          <a:p>
            <a:fld id="{36396015-6649-49B2-A1F1-9E43C3CE93AD}" type="datetimeFigureOut">
              <a:rPr lang="en-NZ" smtClean="0"/>
              <a:t>30/06/2023</a:t>
            </a:fld>
            <a:endParaRPr lang="en-NZ"/>
          </a:p>
        </p:txBody>
      </p:sp>
      <p:sp>
        <p:nvSpPr>
          <p:cNvPr id="6" name="Footer Placeholder 5">
            <a:extLst>
              <a:ext uri="{FF2B5EF4-FFF2-40B4-BE49-F238E27FC236}">
                <a16:creationId xmlns:a16="http://schemas.microsoft.com/office/drawing/2014/main" id="{853A13D4-0409-443D-6568-1DB1B8A94C3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20ECC96-E51E-F351-8516-1A67EA03C65B}"/>
              </a:ext>
            </a:extLst>
          </p:cNvPr>
          <p:cNvSpPr>
            <a:spLocks noGrp="1"/>
          </p:cNvSpPr>
          <p:nvPr>
            <p:ph type="sldNum" sz="quarter" idx="12"/>
          </p:nvPr>
        </p:nvSpPr>
        <p:spPr/>
        <p:txBody>
          <a:bodyPr/>
          <a:lstStyle/>
          <a:p>
            <a:fld id="{D08C875E-836B-4AAF-892B-B87079A8C770}" type="slidenum">
              <a:rPr lang="en-NZ" smtClean="0"/>
              <a:t>‹#›</a:t>
            </a:fld>
            <a:endParaRPr lang="en-NZ"/>
          </a:p>
        </p:txBody>
      </p:sp>
    </p:spTree>
    <p:extLst>
      <p:ext uri="{BB962C8B-B14F-4D97-AF65-F5344CB8AC3E}">
        <p14:creationId xmlns:p14="http://schemas.microsoft.com/office/powerpoint/2010/main" val="98300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398F9-7C74-D40F-D4A0-6E883364F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0DCA8EC-0A24-EF2D-127B-A2A68D15A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BA5A17-9F4D-6395-FAEC-EA7D23927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96015-6649-49B2-A1F1-9E43C3CE93AD}" type="datetimeFigureOut">
              <a:rPr lang="en-NZ" smtClean="0"/>
              <a:t>30/06/2023</a:t>
            </a:fld>
            <a:endParaRPr lang="en-NZ"/>
          </a:p>
        </p:txBody>
      </p:sp>
      <p:sp>
        <p:nvSpPr>
          <p:cNvPr id="5" name="Footer Placeholder 4">
            <a:extLst>
              <a:ext uri="{FF2B5EF4-FFF2-40B4-BE49-F238E27FC236}">
                <a16:creationId xmlns:a16="http://schemas.microsoft.com/office/drawing/2014/main" id="{256B5CD3-138E-9220-9D0E-3AF971D22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5525571-FC70-D051-C64C-7AD3A55DC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C875E-836B-4AAF-892B-B87079A8C770}" type="slidenum">
              <a:rPr lang="en-NZ" smtClean="0"/>
              <a:t>‹#›</a:t>
            </a:fld>
            <a:endParaRPr lang="en-NZ"/>
          </a:p>
        </p:txBody>
      </p:sp>
    </p:spTree>
    <p:extLst>
      <p:ext uri="{BB962C8B-B14F-4D97-AF65-F5344CB8AC3E}">
        <p14:creationId xmlns:p14="http://schemas.microsoft.com/office/powerpoint/2010/main" val="262190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727A82-02D9-CE49-B743-582AF109EADA}"/>
              </a:ext>
            </a:extLst>
          </p:cNvPr>
          <p:cNvPicPr>
            <a:picLocks noChangeAspect="1"/>
          </p:cNvPicPr>
          <p:nvPr userDrawn="1"/>
        </p:nvPicPr>
        <p:blipFill>
          <a:blip r:embed="rId13"/>
          <a:stretch>
            <a:fillRect/>
          </a:stretch>
        </p:blipFill>
        <p:spPr>
          <a:xfrm>
            <a:off x="11232717" y="6237174"/>
            <a:ext cx="959283" cy="607996"/>
          </a:xfrm>
          <a:prstGeom prst="rect">
            <a:avLst/>
          </a:prstGeom>
        </p:spPr>
      </p:pic>
      <p:pic>
        <p:nvPicPr>
          <p:cNvPr id="7" name="Picture 6">
            <a:extLst>
              <a:ext uri="{FF2B5EF4-FFF2-40B4-BE49-F238E27FC236}">
                <a16:creationId xmlns:a16="http://schemas.microsoft.com/office/drawing/2014/main" id="{602A08C0-ABBF-7F40-AAC7-8F6DE90CF6F1}"/>
              </a:ext>
            </a:extLst>
          </p:cNvPr>
          <p:cNvPicPr>
            <a:picLocks noChangeAspect="1"/>
          </p:cNvPicPr>
          <p:nvPr userDrawn="1"/>
        </p:nvPicPr>
        <p:blipFill>
          <a:blip r:embed="rId14"/>
          <a:stretch>
            <a:fillRect/>
          </a:stretch>
        </p:blipFill>
        <p:spPr>
          <a:xfrm>
            <a:off x="0" y="0"/>
            <a:ext cx="12192000" cy="1478493"/>
          </a:xfrm>
          <a:prstGeom prst="rect">
            <a:avLst/>
          </a:prstGeom>
        </p:spPr>
      </p:pic>
      <p:sp>
        <p:nvSpPr>
          <p:cNvPr id="2" name="Title Placeholder 1"/>
          <p:cNvSpPr>
            <a:spLocks noGrp="1"/>
          </p:cNvSpPr>
          <p:nvPr>
            <p:ph type="title"/>
          </p:nvPr>
        </p:nvSpPr>
        <p:spPr>
          <a:xfrm>
            <a:off x="838200" y="365126"/>
            <a:ext cx="10515600" cy="8284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41B72C11-4E45-3B46-ABE7-E2AAE53AB43B}" type="datetimeFigureOut">
              <a:rPr lang="en-US" smtClean="0"/>
              <a:pPr/>
              <a:t>6/30/2023</a:t>
            </a:fld>
            <a:endParaRPr lang="en-US"/>
          </a:p>
        </p:txBody>
      </p:sp>
      <p:sp>
        <p:nvSpPr>
          <p:cNvPr id="5" name="Footer Placeholder 4"/>
          <p:cNvSpPr>
            <a:spLocks noGrp="1"/>
          </p:cNvSpPr>
          <p:nvPr>
            <p:ph type="ftr" sz="quarter" idx="3"/>
          </p:nvPr>
        </p:nvSpPr>
        <p:spPr>
          <a:xfrm>
            <a:off x="3871763" y="6356355"/>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09009" y="6356355"/>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E2187F5F-7B23-3245-B2DD-6B08D2B37D46}" type="slidenum">
              <a:rPr lang="en-US" smtClean="0"/>
              <a:pPr/>
              <a:t>‹#›</a:t>
            </a:fld>
            <a:endParaRPr lang="en-US"/>
          </a:p>
        </p:txBody>
      </p:sp>
    </p:spTree>
    <p:extLst>
      <p:ext uri="{BB962C8B-B14F-4D97-AF65-F5344CB8AC3E}">
        <p14:creationId xmlns:p14="http://schemas.microsoft.com/office/powerpoint/2010/main" val="900346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3200" kern="900" spc="-133"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spc="-8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spc="0" baseline="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spc="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spc="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spc="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emf"/><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emf"/><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EF24-A3B5-1DD4-FCB8-5E8A5EF11B84}"/>
              </a:ext>
            </a:extLst>
          </p:cNvPr>
          <p:cNvSpPr>
            <a:spLocks noGrp="1"/>
          </p:cNvSpPr>
          <p:nvPr>
            <p:ph type="ctrTitle"/>
          </p:nvPr>
        </p:nvSpPr>
        <p:spPr/>
        <p:txBody>
          <a:bodyPr/>
          <a:lstStyle/>
          <a:p>
            <a:endParaRPr lang="en-NZ"/>
          </a:p>
        </p:txBody>
      </p:sp>
      <p:sp>
        <p:nvSpPr>
          <p:cNvPr id="3" name="Subtitle 2">
            <a:extLst>
              <a:ext uri="{FF2B5EF4-FFF2-40B4-BE49-F238E27FC236}">
                <a16:creationId xmlns:a16="http://schemas.microsoft.com/office/drawing/2014/main" id="{F69BECA7-EB52-9784-30AF-0E903D5DA157}"/>
              </a:ext>
            </a:extLst>
          </p:cNvPr>
          <p:cNvSpPr>
            <a:spLocks noGrp="1"/>
          </p:cNvSpPr>
          <p:nvPr>
            <p:ph type="subTitle" idx="1"/>
          </p:nvPr>
        </p:nvSpPr>
        <p:spPr/>
        <p:txBody>
          <a:bodyPr/>
          <a:lstStyle/>
          <a:p>
            <a:endParaRPr lang="en-NZ"/>
          </a:p>
        </p:txBody>
      </p:sp>
    </p:spTree>
    <p:extLst>
      <p:ext uri="{BB962C8B-B14F-4D97-AF65-F5344CB8AC3E}">
        <p14:creationId xmlns:p14="http://schemas.microsoft.com/office/powerpoint/2010/main" val="230504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2"/>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838201" y="871731"/>
            <a:ext cx="4991100" cy="461665"/>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What does this mean for us as RTO’s?</a:t>
            </a:r>
            <a:endParaRPr lang="en-NZ" sz="2400" dirty="0">
              <a:solidFill>
                <a:srgbClr val="FEFFFE"/>
              </a:solidFill>
              <a:highlight>
                <a:srgbClr val="F15B5C"/>
              </a:highlight>
              <a:latin typeface="Gilroy ExtraBold" panose="00000900000000000000" pitchFamily="50" charset="0"/>
            </a:endParaRPr>
          </a:p>
        </p:txBody>
      </p:sp>
      <p:pic>
        <p:nvPicPr>
          <p:cNvPr id="16" name="Picture 15">
            <a:extLst>
              <a:ext uri="{FF2B5EF4-FFF2-40B4-BE49-F238E27FC236}">
                <a16:creationId xmlns:a16="http://schemas.microsoft.com/office/drawing/2014/main" id="{43ACAB7C-CA13-BD92-169F-3A6D1D2621F6}"/>
              </a:ext>
            </a:extLst>
          </p:cNvPr>
          <p:cNvPicPr>
            <a:picLocks noChangeAspect="1"/>
          </p:cNvPicPr>
          <p:nvPr/>
        </p:nvPicPr>
        <p:blipFill rotWithShape="1">
          <a:blip r:embed="rId3"/>
          <a:srcRect r="40276"/>
          <a:stretch/>
        </p:blipFill>
        <p:spPr>
          <a:xfrm>
            <a:off x="6873659" y="-19225"/>
            <a:ext cx="5318341" cy="6858000"/>
          </a:xfrm>
          <a:custGeom>
            <a:avLst/>
            <a:gdLst>
              <a:gd name="connsiteX0" fmla="*/ 0 w 3988756"/>
              <a:gd name="connsiteY0" fmla="*/ 0 h 5143500"/>
              <a:gd name="connsiteX1" fmla="*/ 3988756 w 3988756"/>
              <a:gd name="connsiteY1" fmla="*/ 0 h 5143500"/>
              <a:gd name="connsiteX2" fmla="*/ 3988756 w 3988756"/>
              <a:gd name="connsiteY2" fmla="*/ 5143500 h 5143500"/>
              <a:gd name="connsiteX3" fmla="*/ 0 w 3988756"/>
              <a:gd name="connsiteY3" fmla="*/ 5143500 h 5143500"/>
              <a:gd name="connsiteX4" fmla="*/ 0 w 3988756"/>
              <a:gd name="connsiteY4" fmla="*/ 1510832 h 5143500"/>
              <a:gd name="connsiteX5" fmla="*/ 216856 w 3988756"/>
              <a:gd name="connsiteY5" fmla="*/ 1293976 h 5143500"/>
              <a:gd name="connsiteX6" fmla="*/ 44906 w 3988756"/>
              <a:gd name="connsiteY6" fmla="*/ 1122026 h 5143500"/>
              <a:gd name="connsiteX7" fmla="*/ 216856 w 3988756"/>
              <a:gd name="connsiteY7" fmla="*/ 950075 h 5143500"/>
              <a:gd name="connsiteX8" fmla="*/ 49066 w 3988756"/>
              <a:gd name="connsiteY8" fmla="*/ 782285 h 5143500"/>
              <a:gd name="connsiteX9" fmla="*/ 216856 w 3988756"/>
              <a:gd name="connsiteY9" fmla="*/ 614494 h 5143500"/>
              <a:gd name="connsiteX10" fmla="*/ 0 w 3988756"/>
              <a:gd name="connsiteY10" fmla="*/ 397638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8756" h="5143500">
                <a:moveTo>
                  <a:pt x="0" y="0"/>
                </a:moveTo>
                <a:lnTo>
                  <a:pt x="3988756" y="0"/>
                </a:lnTo>
                <a:lnTo>
                  <a:pt x="3988756" y="5143500"/>
                </a:lnTo>
                <a:lnTo>
                  <a:pt x="0" y="5143500"/>
                </a:lnTo>
                <a:lnTo>
                  <a:pt x="0" y="1510832"/>
                </a:lnTo>
                <a:lnTo>
                  <a:pt x="216856" y="1293976"/>
                </a:lnTo>
                <a:lnTo>
                  <a:pt x="44906" y="1122026"/>
                </a:lnTo>
                <a:lnTo>
                  <a:pt x="216856" y="950075"/>
                </a:lnTo>
                <a:lnTo>
                  <a:pt x="49066" y="782285"/>
                </a:lnTo>
                <a:lnTo>
                  <a:pt x="216856" y="614494"/>
                </a:lnTo>
                <a:lnTo>
                  <a:pt x="0" y="397638"/>
                </a:lnTo>
                <a:close/>
              </a:path>
            </a:pathLst>
          </a:custGeom>
        </p:spPr>
      </p:pic>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lum bright="70000" contrast="-70000"/>
          </a:blip>
          <a:stretch>
            <a:fillRect/>
          </a:stretch>
        </p:blipFill>
        <p:spPr>
          <a:xfrm>
            <a:off x="9357622" y="5935695"/>
            <a:ext cx="2698911" cy="605476"/>
          </a:xfrm>
          <a:prstGeom prst="rect">
            <a:avLst/>
          </a:prstGeom>
        </p:spPr>
      </p:pic>
      <p:sp>
        <p:nvSpPr>
          <p:cNvPr id="3" name="TextBox 2">
            <a:extLst>
              <a:ext uri="{FF2B5EF4-FFF2-40B4-BE49-F238E27FC236}">
                <a16:creationId xmlns:a16="http://schemas.microsoft.com/office/drawing/2014/main" id="{61411FE4-495C-9FC0-EE05-B5B5D398A302}"/>
              </a:ext>
            </a:extLst>
          </p:cNvPr>
          <p:cNvSpPr txBox="1"/>
          <p:nvPr/>
        </p:nvSpPr>
        <p:spPr>
          <a:xfrm>
            <a:off x="838201" y="1790701"/>
            <a:ext cx="6210300" cy="4524315"/>
          </a:xfrm>
          <a:prstGeom prst="rect">
            <a:avLst/>
          </a:prstGeom>
          <a:noFill/>
        </p:spPr>
        <p:txBody>
          <a:bodyPr wrap="square" rtlCol="0">
            <a:spAutoFit/>
          </a:bodyPr>
          <a:lstStyle/>
          <a:p>
            <a:pPr marL="380990" indent="-380990" defTabSz="609585">
              <a:buFont typeface="Arial" panose="020B0604020202020204" pitchFamily="34" charset="0"/>
              <a:buChar char="•"/>
            </a:pPr>
            <a:r>
              <a:rPr lang="mi-NZ" sz="2400" dirty="0">
                <a:solidFill>
                  <a:srgbClr val="53565A"/>
                </a:solidFill>
                <a:latin typeface="Calibri" panose="020F0502020204030204"/>
              </a:rPr>
              <a:t>What does our individual and collective responsibility look like in this space?</a:t>
            </a:r>
          </a:p>
          <a:p>
            <a:pPr marL="380990" indent="-380990" defTabSz="609585">
              <a:buFont typeface="Arial" panose="020B0604020202020204" pitchFamily="34" charset="0"/>
              <a:buChar char="•"/>
            </a:pPr>
            <a:r>
              <a:rPr lang="mi-NZ" sz="2400" dirty="0">
                <a:solidFill>
                  <a:srgbClr val="53565A"/>
                </a:solidFill>
                <a:latin typeface="Calibri" panose="020F0502020204030204"/>
              </a:rPr>
              <a:t>What does collective/industry success and the industry-standard look like? Is there one?</a:t>
            </a:r>
          </a:p>
          <a:p>
            <a:pPr marL="380990" indent="-380990" defTabSz="609585">
              <a:buFont typeface="Arial" panose="020B0604020202020204" pitchFamily="34" charset="0"/>
              <a:buChar char="•"/>
            </a:pPr>
            <a:r>
              <a:rPr lang="mi-NZ" sz="2400" dirty="0">
                <a:solidFill>
                  <a:srgbClr val="53565A"/>
                </a:solidFill>
                <a:latin typeface="Calibri" panose="020F0502020204030204"/>
              </a:rPr>
              <a:t>Education, and training and development, and/or employment and talent attraction.</a:t>
            </a:r>
          </a:p>
          <a:p>
            <a:pPr marL="380990" indent="-380990" defTabSz="609585">
              <a:buFont typeface="Arial" panose="020B0604020202020204" pitchFamily="34" charset="0"/>
              <a:buChar char="•"/>
            </a:pPr>
            <a:r>
              <a:rPr lang="mi-NZ" sz="2400" dirty="0">
                <a:solidFill>
                  <a:srgbClr val="53565A"/>
                </a:solidFill>
                <a:latin typeface="Calibri" panose="020F0502020204030204"/>
              </a:rPr>
              <a:t>In a vast, and competitive international market, we as Aotearoa New Zealand trade on our cultural uniqueness as currency. How can cultural competency support us to uphold our mana in doing this?</a:t>
            </a:r>
          </a:p>
          <a:p>
            <a:pPr marL="380990" indent="-380990" defTabSz="609585">
              <a:buFont typeface="Arial" panose="020B0604020202020204" pitchFamily="34" charset="0"/>
              <a:buChar char="•"/>
            </a:pPr>
            <a:endParaRPr lang="en-NZ" sz="2400" dirty="0">
              <a:solidFill>
                <a:srgbClr val="53565A"/>
              </a:solidFill>
              <a:latin typeface="Calibri" panose="020F0502020204030204"/>
            </a:endParaRPr>
          </a:p>
        </p:txBody>
      </p:sp>
    </p:spTree>
    <p:extLst>
      <p:ext uri="{BB962C8B-B14F-4D97-AF65-F5344CB8AC3E}">
        <p14:creationId xmlns:p14="http://schemas.microsoft.com/office/powerpoint/2010/main" val="77451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2"/>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pic>
        <p:nvPicPr>
          <p:cNvPr id="2050" name="Picture 2" descr="Māui fishing New Zealand out of the ocean' – First peoples in Māori  tradition – Te Ara Encyclopedia of New Zealand">
            <a:extLst>
              <a:ext uri="{FF2B5EF4-FFF2-40B4-BE49-F238E27FC236}">
                <a16:creationId xmlns:a16="http://schemas.microsoft.com/office/drawing/2014/main" id="{6F227B3B-BDAB-52A3-28A5-45F656348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12831"/>
            <a:ext cx="5098949" cy="6832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152F13-3613-1C11-C65C-E3F9575E53D6}"/>
              </a:ext>
            </a:extLst>
          </p:cNvPr>
          <p:cNvSpPr txBox="1"/>
          <p:nvPr/>
        </p:nvSpPr>
        <p:spPr>
          <a:xfrm>
            <a:off x="838201" y="871732"/>
            <a:ext cx="4991100" cy="461665"/>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Where are we at?</a:t>
            </a:r>
            <a:endParaRPr lang="en-NZ" sz="2400" dirty="0">
              <a:solidFill>
                <a:srgbClr val="FEFFFE"/>
              </a:solidFill>
              <a:highlight>
                <a:srgbClr val="F15B5C"/>
              </a:highlight>
              <a:latin typeface="Gilroy ExtraBold" panose="00000900000000000000" pitchFamily="50" charset="0"/>
            </a:endParaRPr>
          </a:p>
        </p:txBody>
      </p:sp>
      <p:sp>
        <p:nvSpPr>
          <p:cNvPr id="3" name="TextBox 2">
            <a:extLst>
              <a:ext uri="{FF2B5EF4-FFF2-40B4-BE49-F238E27FC236}">
                <a16:creationId xmlns:a16="http://schemas.microsoft.com/office/drawing/2014/main" id="{61411FE4-495C-9FC0-EE05-B5B5D398A302}"/>
              </a:ext>
            </a:extLst>
          </p:cNvPr>
          <p:cNvSpPr txBox="1"/>
          <p:nvPr/>
        </p:nvSpPr>
        <p:spPr>
          <a:xfrm>
            <a:off x="838201" y="1790701"/>
            <a:ext cx="6210300" cy="4154984"/>
          </a:xfrm>
          <a:prstGeom prst="rect">
            <a:avLst/>
          </a:prstGeom>
          <a:noFill/>
        </p:spPr>
        <p:txBody>
          <a:bodyPr wrap="square" rtlCol="0">
            <a:spAutoFit/>
          </a:bodyPr>
          <a:lstStyle/>
          <a:p>
            <a:pPr marL="457189" indent="-457189" defTabSz="609585">
              <a:buFont typeface="+mj-lt"/>
              <a:buAutoNum type="arabicPeriod"/>
            </a:pPr>
            <a:r>
              <a:rPr lang="mi-NZ" sz="2400" dirty="0">
                <a:solidFill>
                  <a:srgbClr val="53565A"/>
                </a:solidFill>
                <a:latin typeface="Calibri" panose="020F0502020204030204"/>
              </a:rPr>
              <a:t>Who is said to have fished up the North Island?</a:t>
            </a:r>
          </a:p>
          <a:p>
            <a:pPr marL="457189" indent="-457189" defTabSz="609585">
              <a:buFont typeface="+mj-lt"/>
              <a:buAutoNum type="arabicPeriod"/>
            </a:pPr>
            <a:r>
              <a:rPr lang="mi-NZ" sz="2400" dirty="0">
                <a:solidFill>
                  <a:srgbClr val="53565A"/>
                </a:solidFill>
                <a:latin typeface="Calibri" panose="020F0502020204030204"/>
              </a:rPr>
              <a:t>Who is said to be the first person to discover New Zealand?</a:t>
            </a:r>
          </a:p>
          <a:p>
            <a:pPr marL="457189" indent="-457189" defTabSz="609585">
              <a:buFont typeface="+mj-lt"/>
              <a:buAutoNum type="arabicPeriod"/>
            </a:pPr>
            <a:r>
              <a:rPr lang="mi-NZ" sz="2400" dirty="0">
                <a:solidFill>
                  <a:srgbClr val="53565A"/>
                </a:solidFill>
                <a:latin typeface="Calibri" panose="020F0502020204030204"/>
              </a:rPr>
              <a:t>What does Rotorua mean?</a:t>
            </a:r>
          </a:p>
          <a:p>
            <a:pPr marL="457189" indent="-457189" defTabSz="609585">
              <a:buFont typeface="+mj-lt"/>
              <a:buAutoNum type="arabicPeriod"/>
            </a:pPr>
            <a:r>
              <a:rPr lang="mi-NZ" sz="2400" dirty="0">
                <a:solidFill>
                  <a:srgbClr val="53565A"/>
                </a:solidFill>
                <a:latin typeface="Calibri" panose="020F0502020204030204"/>
              </a:rPr>
              <a:t>What Maunga is said to have once resided in the central plateau?</a:t>
            </a:r>
          </a:p>
          <a:p>
            <a:pPr marL="457189" indent="-457189" defTabSz="609585">
              <a:buFont typeface="+mj-lt"/>
              <a:buAutoNum type="arabicPeriod"/>
            </a:pPr>
            <a:r>
              <a:rPr lang="mi-NZ" sz="2400" dirty="0">
                <a:solidFill>
                  <a:srgbClr val="53565A"/>
                </a:solidFill>
                <a:latin typeface="Calibri" panose="020F0502020204030204"/>
              </a:rPr>
              <a:t>How do you say – Wānaka, Tōnui, and Tīmaru?</a:t>
            </a:r>
          </a:p>
          <a:p>
            <a:pPr marL="457189" indent="-457189" defTabSz="609585">
              <a:buFont typeface="+mj-lt"/>
              <a:buAutoNum type="arabicPeriod"/>
            </a:pPr>
            <a:r>
              <a:rPr lang="mi-NZ" sz="2400" dirty="0">
                <a:solidFill>
                  <a:srgbClr val="53565A"/>
                </a:solidFill>
                <a:latin typeface="Calibri" panose="020F0502020204030204"/>
              </a:rPr>
              <a:t>What is the Māori name for Dawson Falls?</a:t>
            </a:r>
          </a:p>
          <a:p>
            <a:pPr marL="380990" indent="-380990" defTabSz="609585">
              <a:buFont typeface="Arial" panose="020B0604020202020204" pitchFamily="34" charset="0"/>
              <a:buChar char="•"/>
            </a:pPr>
            <a:endParaRPr lang="en-NZ" sz="2400" dirty="0">
              <a:solidFill>
                <a:srgbClr val="53565A"/>
              </a:solidFill>
              <a:latin typeface="Calibri" panose="020F0502020204030204"/>
            </a:endParaRPr>
          </a:p>
        </p:txBody>
      </p:sp>
    </p:spTree>
    <p:extLst>
      <p:ext uri="{BB962C8B-B14F-4D97-AF65-F5344CB8AC3E}">
        <p14:creationId xmlns:p14="http://schemas.microsoft.com/office/powerpoint/2010/main" val="34110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2"/>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364887" y="1095390"/>
            <a:ext cx="11560256" cy="3375026"/>
          </a:xfrm>
          <a:prstGeom prst="rect">
            <a:avLst/>
          </a:prstGeom>
          <a:noFill/>
        </p:spPr>
        <p:txBody>
          <a:bodyPr wrap="square" rtlCol="0">
            <a:spAutoFit/>
          </a:bodyPr>
          <a:lstStyle/>
          <a:p>
            <a:pPr defTabSz="609585"/>
            <a:r>
              <a:rPr lang="mi-NZ" sz="5333" dirty="0">
                <a:solidFill>
                  <a:srgbClr val="FEFFFE"/>
                </a:solidFill>
                <a:latin typeface="Gilroy ExtraBold" panose="00000900000000000000" pitchFamily="50" charset="0"/>
              </a:rPr>
              <a:t>KO TĀTOU TE HONO TUATAHI MŌ NGĀ MANUHIRI KI AOTEAROA: </a:t>
            </a:r>
            <a:r>
              <a:rPr lang="mi-NZ" sz="5333" dirty="0">
                <a:solidFill>
                  <a:srgbClr val="FEFFFE"/>
                </a:solidFill>
                <a:highlight>
                  <a:srgbClr val="F15B5C"/>
                </a:highlight>
                <a:latin typeface="Gilroy ExtraBold" panose="00000900000000000000" pitchFamily="50" charset="0"/>
              </a:rPr>
              <a:t>HOW DO WE TIAKI THIS PRIVILEGE THROUGH CULTURAL COMPETENCY?</a:t>
            </a:r>
            <a:endParaRPr lang="en-NZ" sz="5333" dirty="0">
              <a:solidFill>
                <a:srgbClr val="FEFFFE"/>
              </a:solidFill>
              <a:highlight>
                <a:srgbClr val="F15B5C"/>
              </a:highlight>
              <a:latin typeface="Gilroy ExtraBold" panose="00000900000000000000" pitchFamily="50" charset="0"/>
            </a:endParaRPr>
          </a:p>
        </p:txBody>
      </p:sp>
      <p:pic>
        <p:nvPicPr>
          <p:cNvPr id="17" name="Picture 16" descr="A picture containing black, darkness&#10;&#10;Description automatically generated">
            <a:extLst>
              <a:ext uri="{FF2B5EF4-FFF2-40B4-BE49-F238E27FC236}">
                <a16:creationId xmlns:a16="http://schemas.microsoft.com/office/drawing/2014/main" id="{DD9A4D10-192A-B4B0-2F05-09F0643E7B53}"/>
              </a:ext>
            </a:extLst>
          </p:cNvPr>
          <p:cNvPicPr>
            <a:picLocks noChangeAspect="1"/>
          </p:cNvPicPr>
          <p:nvPr/>
        </p:nvPicPr>
        <p:blipFill>
          <a:blip r:embed="rId3"/>
          <a:stretch>
            <a:fillRect/>
          </a:stretch>
        </p:blipFill>
        <p:spPr>
          <a:xfrm>
            <a:off x="9357622" y="5935695"/>
            <a:ext cx="2567521" cy="576000"/>
          </a:xfrm>
          <a:prstGeom prst="rect">
            <a:avLst/>
          </a:prstGeom>
        </p:spPr>
      </p:pic>
    </p:spTree>
    <p:extLst>
      <p:ext uri="{BB962C8B-B14F-4D97-AF65-F5344CB8AC3E}">
        <p14:creationId xmlns:p14="http://schemas.microsoft.com/office/powerpoint/2010/main" val="59589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pic>
        <p:nvPicPr>
          <p:cNvPr id="17" name="Picture 16" descr="A picture containing black, darkness&#10;&#10;Description automatically generated">
            <a:extLst>
              <a:ext uri="{FF2B5EF4-FFF2-40B4-BE49-F238E27FC236}">
                <a16:creationId xmlns:a16="http://schemas.microsoft.com/office/drawing/2014/main" id="{DD9A4D10-192A-B4B0-2F05-09F0643E7B53}"/>
              </a:ext>
            </a:extLst>
          </p:cNvPr>
          <p:cNvPicPr>
            <a:picLocks noChangeAspect="1"/>
          </p:cNvPicPr>
          <p:nvPr/>
        </p:nvPicPr>
        <p:blipFill>
          <a:blip r:embed="rId4"/>
          <a:stretch>
            <a:fillRect/>
          </a:stretch>
        </p:blipFill>
        <p:spPr>
          <a:xfrm>
            <a:off x="9357622" y="5935695"/>
            <a:ext cx="2698911" cy="605476"/>
          </a:xfrm>
          <a:prstGeom prst="rect">
            <a:avLst/>
          </a:prstGeom>
        </p:spPr>
      </p:pic>
      <p:pic>
        <p:nvPicPr>
          <p:cNvPr id="19" name="Picture 18" descr="A body of water with a mountain in the background&#10;&#10;Description automatically generated with medium confidence">
            <a:extLst>
              <a:ext uri="{FF2B5EF4-FFF2-40B4-BE49-F238E27FC236}">
                <a16:creationId xmlns:a16="http://schemas.microsoft.com/office/drawing/2014/main" id="{101DB480-4385-BAD6-58F6-A29356366C21}"/>
              </a:ext>
            </a:extLst>
          </p:cNvPr>
          <p:cNvPicPr>
            <a:picLocks noChangeAspect="1"/>
          </p:cNvPicPr>
          <p:nvPr/>
        </p:nvPicPr>
        <p:blipFill rotWithShape="1">
          <a:blip r:embed="rId5"/>
          <a:srcRect t="4120" b="12518"/>
          <a:stretch/>
        </p:blipFill>
        <p:spPr>
          <a:xfrm>
            <a:off x="0" y="0"/>
            <a:ext cx="12192000" cy="6845171"/>
          </a:xfrm>
          <a:prstGeom prst="rect">
            <a:avLst/>
          </a:prstGeom>
        </p:spPr>
      </p:pic>
      <p:sp>
        <p:nvSpPr>
          <p:cNvPr id="20" name="TextBox 19">
            <a:extLst>
              <a:ext uri="{FF2B5EF4-FFF2-40B4-BE49-F238E27FC236}">
                <a16:creationId xmlns:a16="http://schemas.microsoft.com/office/drawing/2014/main" id="{62799B1E-40E8-FB2F-577D-D568D95BDA26}"/>
              </a:ext>
            </a:extLst>
          </p:cNvPr>
          <p:cNvSpPr txBox="1"/>
          <p:nvPr/>
        </p:nvSpPr>
        <p:spPr>
          <a:xfrm>
            <a:off x="686776" y="4472588"/>
            <a:ext cx="6553200" cy="1733680"/>
          </a:xfrm>
          <a:prstGeom prst="rect">
            <a:avLst/>
          </a:prstGeom>
          <a:noFill/>
        </p:spPr>
        <p:txBody>
          <a:bodyPr wrap="square" rtlCol="0">
            <a:spAutoFit/>
          </a:bodyPr>
          <a:lstStyle/>
          <a:p>
            <a:pPr defTabSz="609585"/>
            <a:r>
              <a:rPr lang="mi-NZ" sz="5333" dirty="0">
                <a:solidFill>
                  <a:srgbClr val="FEFFFE"/>
                </a:solidFill>
                <a:latin typeface="Gilroy ExtraBold" panose="00000900000000000000" pitchFamily="50" charset="0"/>
              </a:rPr>
              <a:t>TARANAKI</a:t>
            </a:r>
          </a:p>
          <a:p>
            <a:pPr defTabSz="609585"/>
            <a:r>
              <a:rPr lang="mi-NZ" sz="5333" dirty="0">
                <a:solidFill>
                  <a:srgbClr val="FEFFFE"/>
                </a:solidFill>
                <a:highlight>
                  <a:srgbClr val="F15B5C"/>
                </a:highlight>
                <a:latin typeface="Gilroy ExtraBold" panose="00000900000000000000" pitchFamily="50" charset="0"/>
              </a:rPr>
              <a:t>LIKE NO OTHER.</a:t>
            </a:r>
            <a:endParaRPr lang="en-NZ" sz="5333" dirty="0">
              <a:solidFill>
                <a:srgbClr val="FEFFFE"/>
              </a:solidFill>
              <a:highlight>
                <a:srgbClr val="F15B5C"/>
              </a:highlight>
              <a:latin typeface="Gilroy ExtraBold" panose="00000900000000000000" pitchFamily="50" charset="0"/>
            </a:endParaRPr>
          </a:p>
        </p:txBody>
      </p:sp>
      <p:pic>
        <p:nvPicPr>
          <p:cNvPr id="24" name="Picture 23" descr="A picture containing black, darkness&#10;&#10;Description automatically generated">
            <a:extLst>
              <a:ext uri="{FF2B5EF4-FFF2-40B4-BE49-F238E27FC236}">
                <a16:creationId xmlns:a16="http://schemas.microsoft.com/office/drawing/2014/main" id="{FAE0DEC7-EB55-2948-760F-1405894A687D}"/>
              </a:ext>
            </a:extLst>
          </p:cNvPr>
          <p:cNvPicPr>
            <a:picLocks noChangeAspect="1"/>
          </p:cNvPicPr>
          <p:nvPr/>
        </p:nvPicPr>
        <p:blipFill>
          <a:blip r:embed="rId4">
            <a:lum bright="70000" contrast="-70000"/>
          </a:blip>
          <a:stretch>
            <a:fillRect/>
          </a:stretch>
        </p:blipFill>
        <p:spPr>
          <a:xfrm>
            <a:off x="9357622" y="5935695"/>
            <a:ext cx="2567521" cy="576000"/>
          </a:xfrm>
          <a:prstGeom prst="rect">
            <a:avLst/>
          </a:prstGeom>
        </p:spPr>
      </p:pic>
    </p:spTree>
    <p:extLst>
      <p:ext uri="{BB962C8B-B14F-4D97-AF65-F5344CB8AC3E}">
        <p14:creationId xmlns:p14="http://schemas.microsoft.com/office/powerpoint/2010/main" val="105410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650632" y="2213428"/>
            <a:ext cx="8446477" cy="2554354"/>
          </a:xfrm>
          <a:prstGeom prst="rect">
            <a:avLst/>
          </a:prstGeom>
          <a:noFill/>
        </p:spPr>
        <p:txBody>
          <a:bodyPr wrap="square" rtlCol="0">
            <a:spAutoFit/>
          </a:bodyPr>
          <a:lstStyle/>
          <a:p>
            <a:pPr defTabSz="609585"/>
            <a:r>
              <a:rPr lang="mi-NZ" sz="5333" dirty="0">
                <a:solidFill>
                  <a:srgbClr val="F15B5C"/>
                </a:solidFill>
                <a:latin typeface="Gilroy ExtraBold" panose="00000900000000000000" pitchFamily="50" charset="0"/>
              </a:rPr>
              <a:t>CULTURAL COMPETENCY: </a:t>
            </a:r>
            <a:r>
              <a:rPr lang="mi-NZ" sz="5333" dirty="0">
                <a:solidFill>
                  <a:srgbClr val="FEFFFE"/>
                </a:solidFill>
                <a:highlight>
                  <a:srgbClr val="F15B5C"/>
                </a:highlight>
                <a:latin typeface="Gilroy ExtraBold" panose="00000900000000000000" pitchFamily="50" charset="0"/>
              </a:rPr>
              <a:t>HĀPAI NGĀ TANGATA I TE REO ME ŌNA TIKANGA MĀORI.</a:t>
            </a:r>
            <a:endParaRPr lang="en-NZ" sz="5333" dirty="0">
              <a:solidFill>
                <a:srgbClr val="FEFFFE"/>
              </a:solidFill>
              <a:highlight>
                <a:srgbClr val="F15B5C"/>
              </a:highlight>
              <a:latin typeface="Gilroy ExtraBold" panose="00000900000000000000" pitchFamily="50" charset="0"/>
            </a:endParaRPr>
          </a:p>
        </p:txBody>
      </p:sp>
      <p:pic>
        <p:nvPicPr>
          <p:cNvPr id="17" name="Picture 16" descr="A picture containing black, darkness&#10;&#10;Description automatically generated">
            <a:extLst>
              <a:ext uri="{FF2B5EF4-FFF2-40B4-BE49-F238E27FC236}">
                <a16:creationId xmlns:a16="http://schemas.microsoft.com/office/drawing/2014/main" id="{DD9A4D10-192A-B4B0-2F05-09F0643E7B53}"/>
              </a:ext>
            </a:extLst>
          </p:cNvPr>
          <p:cNvPicPr>
            <a:picLocks noChangeAspect="1"/>
          </p:cNvPicPr>
          <p:nvPr/>
        </p:nvPicPr>
        <p:blipFill>
          <a:blip r:embed="rId4"/>
          <a:stretch>
            <a:fillRect/>
          </a:stretch>
        </p:blipFill>
        <p:spPr>
          <a:xfrm>
            <a:off x="9357622" y="5935695"/>
            <a:ext cx="2567521" cy="576000"/>
          </a:xfrm>
          <a:prstGeom prst="rect">
            <a:avLst/>
          </a:prstGeom>
        </p:spPr>
      </p:pic>
    </p:spTree>
    <p:extLst>
      <p:ext uri="{BB962C8B-B14F-4D97-AF65-F5344CB8AC3E}">
        <p14:creationId xmlns:p14="http://schemas.microsoft.com/office/powerpoint/2010/main" val="129714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2"/>
          <a:stretch>
            <a:fillRect/>
          </a:stretch>
        </p:blipFill>
        <p:spPr>
          <a:xfrm>
            <a:off x="11232717" y="6237174"/>
            <a:ext cx="959283" cy="607996"/>
          </a:xfrm>
          <a:prstGeom prst="rect">
            <a:avLst/>
          </a:prstGeom>
        </p:spPr>
      </p:pic>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pic>
        <p:nvPicPr>
          <p:cNvPr id="8" name="Picture 7" descr="A picture containing person, clothing, textile, maroon&#10;&#10;Description automatically generated">
            <a:extLst>
              <a:ext uri="{FF2B5EF4-FFF2-40B4-BE49-F238E27FC236}">
                <a16:creationId xmlns:a16="http://schemas.microsoft.com/office/drawing/2014/main" id="{A1BB90F4-49F4-0FF0-0049-1DA48FBFAB8B}"/>
              </a:ext>
            </a:extLst>
          </p:cNvPr>
          <p:cNvPicPr>
            <a:picLocks noChangeAspect="1"/>
          </p:cNvPicPr>
          <p:nvPr/>
        </p:nvPicPr>
        <p:blipFill rotWithShape="1">
          <a:blip r:embed="rId3"/>
          <a:srcRect l="38283" r="9072"/>
          <a:stretch/>
        </p:blipFill>
        <p:spPr>
          <a:xfrm>
            <a:off x="6775480" y="-12831"/>
            <a:ext cx="5416521" cy="6858000"/>
          </a:xfrm>
          <a:prstGeom prst="rect">
            <a:avLst/>
          </a:prstGeom>
        </p:spPr>
      </p:pic>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lum bright="70000" contrast="-70000"/>
          </a:blip>
          <a:stretch>
            <a:fillRect/>
          </a:stretch>
        </p:blipFill>
        <p:spPr>
          <a:xfrm>
            <a:off x="9357622" y="5935695"/>
            <a:ext cx="2698911" cy="605476"/>
          </a:xfrm>
          <a:prstGeom prst="rect">
            <a:avLst/>
          </a:prstGeom>
        </p:spPr>
      </p:pic>
      <p:sp>
        <p:nvSpPr>
          <p:cNvPr id="3" name="TextBox 2">
            <a:extLst>
              <a:ext uri="{FF2B5EF4-FFF2-40B4-BE49-F238E27FC236}">
                <a16:creationId xmlns:a16="http://schemas.microsoft.com/office/drawing/2014/main" id="{C44D946A-976B-FAC3-0810-4118996F6DFA}"/>
              </a:ext>
            </a:extLst>
          </p:cNvPr>
          <p:cNvSpPr txBox="1"/>
          <p:nvPr/>
        </p:nvSpPr>
        <p:spPr>
          <a:xfrm>
            <a:off x="1003300" y="1543903"/>
            <a:ext cx="5334000" cy="4524315"/>
          </a:xfrm>
          <a:prstGeom prst="rect">
            <a:avLst/>
          </a:prstGeom>
          <a:noFill/>
        </p:spPr>
        <p:txBody>
          <a:bodyPr wrap="square" rtlCol="0">
            <a:spAutoFit/>
          </a:bodyPr>
          <a:lstStyle/>
          <a:p>
            <a:pPr marL="380990" indent="-380990" defTabSz="609585">
              <a:buFont typeface="Arial" panose="020B0604020202020204" pitchFamily="34" charset="0"/>
              <a:buChar char="•"/>
            </a:pPr>
            <a:r>
              <a:rPr lang="mi-NZ" sz="2400" dirty="0">
                <a:solidFill>
                  <a:srgbClr val="53565A"/>
                </a:solidFill>
                <a:latin typeface="Calibri" panose="020F0502020204030204"/>
              </a:rPr>
              <a:t>Pronounciation</a:t>
            </a:r>
          </a:p>
          <a:p>
            <a:pPr marL="380990" indent="-380990" defTabSz="609585">
              <a:buFont typeface="Arial" panose="020B0604020202020204" pitchFamily="34" charset="0"/>
              <a:buChar char="•"/>
            </a:pPr>
            <a:r>
              <a:rPr lang="mi-NZ" sz="2400" dirty="0">
                <a:solidFill>
                  <a:srgbClr val="53565A"/>
                </a:solidFill>
                <a:latin typeface="Calibri" panose="020F0502020204030204"/>
              </a:rPr>
              <a:t>Stories behind place names</a:t>
            </a:r>
          </a:p>
          <a:p>
            <a:pPr marL="380990" indent="-380990" defTabSz="609585">
              <a:buFont typeface="Arial" panose="020B0604020202020204" pitchFamily="34" charset="0"/>
              <a:buChar char="•"/>
            </a:pPr>
            <a:r>
              <a:rPr lang="mi-NZ" sz="2400" dirty="0">
                <a:solidFill>
                  <a:srgbClr val="53565A"/>
                </a:solidFill>
                <a:latin typeface="Calibri" panose="020F0502020204030204"/>
              </a:rPr>
              <a:t>Feeling safe and being respectful in māori spaces, and when around māori</a:t>
            </a:r>
          </a:p>
          <a:p>
            <a:pPr marL="380990" indent="-380990" defTabSz="609585">
              <a:buFont typeface="Arial" panose="020B0604020202020204" pitchFamily="34" charset="0"/>
              <a:buChar char="•"/>
            </a:pPr>
            <a:r>
              <a:rPr lang="mi-NZ" sz="2400" dirty="0">
                <a:solidFill>
                  <a:srgbClr val="53565A"/>
                </a:solidFill>
                <a:latin typeface="Calibri" panose="020F0502020204030204"/>
              </a:rPr>
              <a:t>Understanding more about our region and the people who who here first</a:t>
            </a:r>
          </a:p>
          <a:p>
            <a:pPr marL="380990" indent="-380990" defTabSz="609585">
              <a:buFont typeface="Arial" panose="020B0604020202020204" pitchFamily="34" charset="0"/>
              <a:buChar char="•"/>
            </a:pPr>
            <a:r>
              <a:rPr lang="mi-NZ" sz="2400" dirty="0">
                <a:solidFill>
                  <a:srgbClr val="53565A"/>
                </a:solidFill>
                <a:latin typeface="Calibri" panose="020F0502020204030204"/>
              </a:rPr>
              <a:t>Pēpeha, karakia, mihi, waiata</a:t>
            </a:r>
          </a:p>
          <a:p>
            <a:pPr marL="380990" indent="-380990" defTabSz="609585">
              <a:buFont typeface="Arial" panose="020B0604020202020204" pitchFamily="34" charset="0"/>
              <a:buChar char="•"/>
            </a:pPr>
            <a:r>
              <a:rPr lang="mi-NZ" sz="2400" dirty="0">
                <a:solidFill>
                  <a:srgbClr val="53565A"/>
                </a:solidFill>
                <a:latin typeface="Calibri" panose="020F0502020204030204"/>
              </a:rPr>
              <a:t>The legend of our Maunga </a:t>
            </a:r>
          </a:p>
          <a:p>
            <a:pPr marL="380990" indent="-380990" defTabSz="609585">
              <a:buFont typeface="Arial" panose="020B0604020202020204" pitchFamily="34" charset="0"/>
              <a:buChar char="•"/>
            </a:pPr>
            <a:r>
              <a:rPr lang="mi-NZ" sz="2400" dirty="0">
                <a:solidFill>
                  <a:srgbClr val="53565A"/>
                </a:solidFill>
                <a:latin typeface="Calibri" panose="020F0502020204030204"/>
              </a:rPr>
              <a:t>Provide me with more confidence when working with other Māori operators </a:t>
            </a:r>
          </a:p>
          <a:p>
            <a:pPr marL="380990" indent="-380990" defTabSz="609585">
              <a:buFont typeface="Arial" panose="020B0604020202020204" pitchFamily="34" charset="0"/>
              <a:buChar char="•"/>
            </a:pPr>
            <a:r>
              <a:rPr lang="mi-NZ" sz="2400" dirty="0">
                <a:solidFill>
                  <a:srgbClr val="53565A"/>
                </a:solidFill>
                <a:latin typeface="Calibri" panose="020F0502020204030204"/>
              </a:rPr>
              <a:t>Māori history</a:t>
            </a:r>
            <a:endParaRPr lang="en-NZ" sz="2400" dirty="0">
              <a:solidFill>
                <a:srgbClr val="53565A"/>
              </a:solidFill>
              <a:latin typeface="Calibri" panose="020F0502020204030204"/>
            </a:endParaRPr>
          </a:p>
        </p:txBody>
      </p:sp>
      <p:sp>
        <p:nvSpPr>
          <p:cNvPr id="16" name="TextBox 15">
            <a:extLst>
              <a:ext uri="{FF2B5EF4-FFF2-40B4-BE49-F238E27FC236}">
                <a16:creationId xmlns:a16="http://schemas.microsoft.com/office/drawing/2014/main" id="{FDF2656B-2A31-3D20-2758-8F1940A35883}"/>
              </a:ext>
            </a:extLst>
          </p:cNvPr>
          <p:cNvSpPr txBox="1"/>
          <p:nvPr/>
        </p:nvSpPr>
        <p:spPr>
          <a:xfrm>
            <a:off x="338016" y="341267"/>
            <a:ext cx="6664569" cy="830997"/>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What is cultural competency and why</a:t>
            </a:r>
          </a:p>
          <a:p>
            <a:pPr defTabSz="609585"/>
            <a:r>
              <a:rPr lang="mi-NZ" sz="2400" dirty="0">
                <a:solidFill>
                  <a:srgbClr val="FEFFFE"/>
                </a:solidFill>
                <a:highlight>
                  <a:srgbClr val="F15B5C"/>
                </a:highlight>
                <a:latin typeface="Gilroy ExtraBold" panose="00000900000000000000" pitchFamily="50" charset="0"/>
              </a:rPr>
              <a:t>Is it important?</a:t>
            </a:r>
            <a:endParaRPr lang="en-NZ" sz="2400" dirty="0">
              <a:solidFill>
                <a:srgbClr val="FEFFFE"/>
              </a:solidFill>
              <a:highlight>
                <a:srgbClr val="F15B5C"/>
              </a:highlight>
              <a:latin typeface="Gilroy ExtraBold" panose="00000900000000000000" pitchFamily="50" charset="0"/>
            </a:endParaRPr>
          </a:p>
        </p:txBody>
      </p:sp>
    </p:spTree>
    <p:extLst>
      <p:ext uri="{BB962C8B-B14F-4D97-AF65-F5344CB8AC3E}">
        <p14:creationId xmlns:p14="http://schemas.microsoft.com/office/powerpoint/2010/main" val="358429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838201" y="871732"/>
            <a:ext cx="6664569" cy="461665"/>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What did success look like?</a:t>
            </a:r>
            <a:endParaRPr lang="en-NZ" sz="2400" dirty="0">
              <a:solidFill>
                <a:srgbClr val="FEFFFE"/>
              </a:solidFill>
              <a:highlight>
                <a:srgbClr val="F15B5C"/>
              </a:highlight>
              <a:latin typeface="Gilroy ExtraBold" panose="00000900000000000000" pitchFamily="50" charset="0"/>
            </a:endParaRPr>
          </a:p>
        </p:txBody>
      </p:sp>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stretch>
            <a:fillRect/>
          </a:stretch>
        </p:blipFill>
        <p:spPr>
          <a:xfrm>
            <a:off x="9357622" y="5935695"/>
            <a:ext cx="2698911" cy="605476"/>
          </a:xfrm>
          <a:prstGeom prst="rect">
            <a:avLst/>
          </a:prstGeom>
        </p:spPr>
      </p:pic>
      <p:sp>
        <p:nvSpPr>
          <p:cNvPr id="3" name="TextBox 2">
            <a:extLst>
              <a:ext uri="{FF2B5EF4-FFF2-40B4-BE49-F238E27FC236}">
                <a16:creationId xmlns:a16="http://schemas.microsoft.com/office/drawing/2014/main" id="{2E7510CB-1734-1D3C-8DB7-589157D4E975}"/>
              </a:ext>
            </a:extLst>
          </p:cNvPr>
          <p:cNvSpPr txBox="1"/>
          <p:nvPr/>
        </p:nvSpPr>
        <p:spPr>
          <a:xfrm>
            <a:off x="296319" y="2228025"/>
            <a:ext cx="2173076" cy="666786"/>
          </a:xfrm>
          <a:prstGeom prst="rect">
            <a:avLst/>
          </a:prstGeom>
          <a:noFill/>
        </p:spPr>
        <p:txBody>
          <a:bodyPr wrap="square" rtlCol="0">
            <a:spAutoFit/>
          </a:bodyPr>
          <a:lstStyle/>
          <a:p>
            <a:pPr defTabSz="609585"/>
            <a:r>
              <a:rPr lang="mi-NZ" sz="3733" dirty="0">
                <a:solidFill>
                  <a:srgbClr val="F15B5C"/>
                </a:solidFill>
                <a:latin typeface="Gilroy ExtraBold" panose="00000900000000000000" pitchFamily="50" charset="0"/>
              </a:rPr>
              <a:t>TAHI.</a:t>
            </a:r>
            <a:endParaRPr lang="en-NZ" sz="3733" dirty="0">
              <a:solidFill>
                <a:srgbClr val="F15B5C"/>
              </a:solidFill>
              <a:latin typeface="Gilroy ExtraBold" panose="00000900000000000000" pitchFamily="50" charset="0"/>
            </a:endParaRPr>
          </a:p>
        </p:txBody>
      </p:sp>
      <p:sp>
        <p:nvSpPr>
          <p:cNvPr id="4" name="TextBox 3">
            <a:extLst>
              <a:ext uri="{FF2B5EF4-FFF2-40B4-BE49-F238E27FC236}">
                <a16:creationId xmlns:a16="http://schemas.microsoft.com/office/drawing/2014/main" id="{E4A3DF23-6986-A1AB-2BAD-39FA6E279AF2}"/>
              </a:ext>
            </a:extLst>
          </p:cNvPr>
          <p:cNvSpPr txBox="1"/>
          <p:nvPr/>
        </p:nvSpPr>
        <p:spPr>
          <a:xfrm>
            <a:off x="423322" y="2857500"/>
            <a:ext cx="2654300" cy="2677656"/>
          </a:xfrm>
          <a:prstGeom prst="rect">
            <a:avLst/>
          </a:prstGeom>
          <a:noFill/>
        </p:spPr>
        <p:txBody>
          <a:bodyPr wrap="square" rtlCol="0">
            <a:spAutoFit/>
          </a:bodyPr>
          <a:lstStyle/>
          <a:p>
            <a:pPr defTabSz="609585"/>
            <a:r>
              <a:rPr lang="mi-NZ" sz="2400" dirty="0">
                <a:solidFill>
                  <a:srgbClr val="53565A"/>
                </a:solidFill>
                <a:latin typeface="Calibri" panose="020F0502020204030204"/>
              </a:rPr>
              <a:t>Fun. Cultural competency need not be scary or intimidating. It is a chance to learn and connect with people and place.</a:t>
            </a:r>
            <a:endParaRPr lang="en-NZ" sz="2400" dirty="0">
              <a:solidFill>
                <a:srgbClr val="53565A"/>
              </a:solidFill>
              <a:latin typeface="Calibri" panose="020F0502020204030204"/>
            </a:endParaRPr>
          </a:p>
        </p:txBody>
      </p:sp>
      <p:sp>
        <p:nvSpPr>
          <p:cNvPr id="75" name="TextBox 74">
            <a:extLst>
              <a:ext uri="{FF2B5EF4-FFF2-40B4-BE49-F238E27FC236}">
                <a16:creationId xmlns:a16="http://schemas.microsoft.com/office/drawing/2014/main" id="{48DA0430-EA51-A20A-F0AA-C93B456AD704}"/>
              </a:ext>
            </a:extLst>
          </p:cNvPr>
          <p:cNvSpPr txBox="1"/>
          <p:nvPr/>
        </p:nvSpPr>
        <p:spPr>
          <a:xfrm>
            <a:off x="3204623" y="2228025"/>
            <a:ext cx="1536700" cy="666786"/>
          </a:xfrm>
          <a:prstGeom prst="rect">
            <a:avLst/>
          </a:prstGeom>
          <a:noFill/>
        </p:spPr>
        <p:txBody>
          <a:bodyPr wrap="square" rtlCol="0">
            <a:spAutoFit/>
          </a:bodyPr>
          <a:lstStyle/>
          <a:p>
            <a:pPr defTabSz="609585"/>
            <a:r>
              <a:rPr lang="mi-NZ" sz="3733" dirty="0">
                <a:solidFill>
                  <a:srgbClr val="F15B5C"/>
                </a:solidFill>
                <a:latin typeface="Gilroy ExtraBold" panose="00000900000000000000" pitchFamily="50" charset="0"/>
              </a:rPr>
              <a:t>RUA.</a:t>
            </a:r>
            <a:endParaRPr lang="en-NZ" sz="3733" dirty="0">
              <a:solidFill>
                <a:srgbClr val="F15B5C"/>
              </a:solidFill>
              <a:latin typeface="Gilroy ExtraBold" panose="00000900000000000000" pitchFamily="50" charset="0"/>
            </a:endParaRPr>
          </a:p>
        </p:txBody>
      </p:sp>
      <p:sp>
        <p:nvSpPr>
          <p:cNvPr id="76" name="TextBox 75">
            <a:extLst>
              <a:ext uri="{FF2B5EF4-FFF2-40B4-BE49-F238E27FC236}">
                <a16:creationId xmlns:a16="http://schemas.microsoft.com/office/drawing/2014/main" id="{2AE1DAF6-5B26-7107-1F1C-E0BC434B8ED1}"/>
              </a:ext>
            </a:extLst>
          </p:cNvPr>
          <p:cNvSpPr txBox="1"/>
          <p:nvPr/>
        </p:nvSpPr>
        <p:spPr>
          <a:xfrm>
            <a:off x="3331625" y="2857500"/>
            <a:ext cx="2654300" cy="3046988"/>
          </a:xfrm>
          <a:prstGeom prst="rect">
            <a:avLst/>
          </a:prstGeom>
          <a:noFill/>
        </p:spPr>
        <p:txBody>
          <a:bodyPr wrap="square" rtlCol="0">
            <a:spAutoFit/>
          </a:bodyPr>
          <a:lstStyle/>
          <a:p>
            <a:pPr defTabSz="609585"/>
            <a:r>
              <a:rPr lang="mi-NZ" sz="2400" dirty="0">
                <a:solidFill>
                  <a:srgbClr val="53565A"/>
                </a:solidFill>
                <a:latin typeface="Calibri" panose="020F0502020204030204"/>
              </a:rPr>
              <a:t>Confident. Attendees leave feeling more confident in their understanding of people and place in relation to te ao Māori.</a:t>
            </a:r>
            <a:endParaRPr lang="en-NZ" sz="2400" dirty="0">
              <a:solidFill>
                <a:srgbClr val="53565A"/>
              </a:solidFill>
              <a:latin typeface="Calibri" panose="020F0502020204030204"/>
            </a:endParaRPr>
          </a:p>
        </p:txBody>
      </p:sp>
      <p:sp>
        <p:nvSpPr>
          <p:cNvPr id="77" name="TextBox 76">
            <a:extLst>
              <a:ext uri="{FF2B5EF4-FFF2-40B4-BE49-F238E27FC236}">
                <a16:creationId xmlns:a16="http://schemas.microsoft.com/office/drawing/2014/main" id="{8E5DBC57-0B36-C326-B592-F7B4E999E04F}"/>
              </a:ext>
            </a:extLst>
          </p:cNvPr>
          <p:cNvSpPr txBox="1"/>
          <p:nvPr/>
        </p:nvSpPr>
        <p:spPr>
          <a:xfrm>
            <a:off x="6239927" y="2228026"/>
            <a:ext cx="1790703" cy="666786"/>
          </a:xfrm>
          <a:prstGeom prst="rect">
            <a:avLst/>
          </a:prstGeom>
          <a:noFill/>
        </p:spPr>
        <p:txBody>
          <a:bodyPr wrap="square" rtlCol="0">
            <a:spAutoFit/>
          </a:bodyPr>
          <a:lstStyle/>
          <a:p>
            <a:pPr defTabSz="609585"/>
            <a:r>
              <a:rPr lang="mi-NZ" sz="3733" dirty="0">
                <a:solidFill>
                  <a:srgbClr val="F15B5C"/>
                </a:solidFill>
                <a:latin typeface="Gilroy ExtraBold" panose="00000900000000000000" pitchFamily="50" charset="0"/>
              </a:rPr>
              <a:t>TORU.</a:t>
            </a:r>
            <a:endParaRPr lang="en-NZ" sz="3733" dirty="0">
              <a:solidFill>
                <a:srgbClr val="F15B5C"/>
              </a:solidFill>
              <a:latin typeface="Gilroy ExtraBold" panose="00000900000000000000" pitchFamily="50" charset="0"/>
            </a:endParaRPr>
          </a:p>
        </p:txBody>
      </p:sp>
      <p:sp>
        <p:nvSpPr>
          <p:cNvPr id="78" name="TextBox 77">
            <a:extLst>
              <a:ext uri="{FF2B5EF4-FFF2-40B4-BE49-F238E27FC236}">
                <a16:creationId xmlns:a16="http://schemas.microsoft.com/office/drawing/2014/main" id="{3F66044C-8BC6-2C04-FFFC-FC3715B782C9}"/>
              </a:ext>
            </a:extLst>
          </p:cNvPr>
          <p:cNvSpPr txBox="1"/>
          <p:nvPr/>
        </p:nvSpPr>
        <p:spPr>
          <a:xfrm>
            <a:off x="6366929" y="2857501"/>
            <a:ext cx="2654300" cy="3416320"/>
          </a:xfrm>
          <a:prstGeom prst="rect">
            <a:avLst/>
          </a:prstGeom>
          <a:noFill/>
        </p:spPr>
        <p:txBody>
          <a:bodyPr wrap="square" rtlCol="0">
            <a:spAutoFit/>
          </a:bodyPr>
          <a:lstStyle/>
          <a:p>
            <a:pPr defTabSz="609585"/>
            <a:r>
              <a:rPr lang="mi-NZ" sz="2400" dirty="0">
                <a:solidFill>
                  <a:srgbClr val="53565A"/>
                </a:solidFill>
                <a:latin typeface="Calibri" panose="020F0502020204030204"/>
              </a:rPr>
              <a:t>Curious. Akonga would leave feeling inspired to seek additional knowledge, and a curiosity to dive deeper into some of the topics covered.</a:t>
            </a:r>
            <a:endParaRPr lang="en-NZ" sz="2400" dirty="0">
              <a:solidFill>
                <a:srgbClr val="53565A"/>
              </a:solidFill>
              <a:latin typeface="Calibri" panose="020F0502020204030204"/>
            </a:endParaRPr>
          </a:p>
        </p:txBody>
      </p:sp>
      <p:sp>
        <p:nvSpPr>
          <p:cNvPr id="79" name="TextBox 78">
            <a:extLst>
              <a:ext uri="{FF2B5EF4-FFF2-40B4-BE49-F238E27FC236}">
                <a16:creationId xmlns:a16="http://schemas.microsoft.com/office/drawing/2014/main" id="{242FE71E-7862-8087-8DB6-F030C4C3ADC0}"/>
              </a:ext>
            </a:extLst>
          </p:cNvPr>
          <p:cNvSpPr txBox="1"/>
          <p:nvPr/>
        </p:nvSpPr>
        <p:spPr>
          <a:xfrm>
            <a:off x="9275231" y="2228026"/>
            <a:ext cx="1536700" cy="666786"/>
          </a:xfrm>
          <a:prstGeom prst="rect">
            <a:avLst/>
          </a:prstGeom>
          <a:noFill/>
        </p:spPr>
        <p:txBody>
          <a:bodyPr wrap="square" rtlCol="0">
            <a:spAutoFit/>
          </a:bodyPr>
          <a:lstStyle/>
          <a:p>
            <a:pPr defTabSz="609585"/>
            <a:r>
              <a:rPr lang="mi-NZ" sz="3733" dirty="0">
                <a:solidFill>
                  <a:srgbClr val="F15B5C"/>
                </a:solidFill>
                <a:latin typeface="Gilroy ExtraBold" panose="00000900000000000000" pitchFamily="50" charset="0"/>
              </a:rPr>
              <a:t>WHĀ.</a:t>
            </a:r>
            <a:endParaRPr lang="en-NZ" sz="3733" dirty="0">
              <a:solidFill>
                <a:srgbClr val="F15B5C"/>
              </a:solidFill>
              <a:latin typeface="Gilroy ExtraBold" panose="00000900000000000000" pitchFamily="50" charset="0"/>
            </a:endParaRPr>
          </a:p>
        </p:txBody>
      </p:sp>
      <p:sp>
        <p:nvSpPr>
          <p:cNvPr id="80" name="TextBox 79">
            <a:extLst>
              <a:ext uri="{FF2B5EF4-FFF2-40B4-BE49-F238E27FC236}">
                <a16:creationId xmlns:a16="http://schemas.microsoft.com/office/drawing/2014/main" id="{049DA8C7-28C9-ABEC-35E8-425A416B877A}"/>
              </a:ext>
            </a:extLst>
          </p:cNvPr>
          <p:cNvSpPr txBox="1"/>
          <p:nvPr/>
        </p:nvSpPr>
        <p:spPr>
          <a:xfrm>
            <a:off x="9402233" y="2857500"/>
            <a:ext cx="2654300" cy="2677656"/>
          </a:xfrm>
          <a:prstGeom prst="rect">
            <a:avLst/>
          </a:prstGeom>
          <a:noFill/>
        </p:spPr>
        <p:txBody>
          <a:bodyPr wrap="square" rtlCol="0">
            <a:spAutoFit/>
          </a:bodyPr>
          <a:lstStyle/>
          <a:p>
            <a:pPr defTabSz="609585"/>
            <a:r>
              <a:rPr lang="mi-NZ" sz="2400" dirty="0">
                <a:solidFill>
                  <a:srgbClr val="53565A"/>
                </a:solidFill>
                <a:latin typeface="Calibri" panose="020F0502020204030204"/>
              </a:rPr>
              <a:t>Aware. Akonga are able to recognise, and develop areas of growth and developmen tand risk ongoing ongoing.</a:t>
            </a:r>
            <a:endParaRPr lang="en-NZ" sz="2400" dirty="0">
              <a:solidFill>
                <a:srgbClr val="53565A"/>
              </a:solidFill>
              <a:latin typeface="Calibri" panose="020F0502020204030204"/>
            </a:endParaRPr>
          </a:p>
        </p:txBody>
      </p:sp>
    </p:spTree>
    <p:extLst>
      <p:ext uri="{BB962C8B-B14F-4D97-AF65-F5344CB8AC3E}">
        <p14:creationId xmlns:p14="http://schemas.microsoft.com/office/powerpoint/2010/main" val="404129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8691033" y="797670"/>
            <a:ext cx="3365500" cy="1200329"/>
          </a:xfrm>
          <a:prstGeom prst="rect">
            <a:avLst/>
          </a:prstGeom>
          <a:noFill/>
        </p:spPr>
        <p:txBody>
          <a:bodyPr wrap="square" rtlCol="0">
            <a:spAutoFit/>
          </a:bodyPr>
          <a:lstStyle/>
          <a:p>
            <a:pPr algn="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He paku kōrero – Te Rere ō Noke (Dawson Falls)</a:t>
            </a:r>
            <a:endParaRPr lang="en-NZ" sz="2400" dirty="0">
              <a:solidFill>
                <a:srgbClr val="FEFFFE"/>
              </a:solidFill>
              <a:highlight>
                <a:srgbClr val="F15B5C"/>
              </a:highlight>
              <a:latin typeface="Gilroy ExtraBold" panose="00000900000000000000" pitchFamily="50" charset="0"/>
            </a:endParaRPr>
          </a:p>
        </p:txBody>
      </p:sp>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stretch>
            <a:fillRect/>
          </a:stretch>
        </p:blipFill>
        <p:spPr>
          <a:xfrm>
            <a:off x="9357622" y="5935695"/>
            <a:ext cx="2698911" cy="605476"/>
          </a:xfrm>
          <a:prstGeom prst="rect">
            <a:avLst/>
          </a:prstGeom>
        </p:spPr>
      </p:pic>
      <p:pic>
        <p:nvPicPr>
          <p:cNvPr id="1026" name="Picture 2" descr="Dawson Falls">
            <a:extLst>
              <a:ext uri="{FF2B5EF4-FFF2-40B4-BE49-F238E27FC236}">
                <a16:creationId xmlns:a16="http://schemas.microsoft.com/office/drawing/2014/main" id="{E41D294C-BF3D-D8D9-549B-4A01CA62D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99" y="327259"/>
            <a:ext cx="4466508" cy="62034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walking on rocks near a waterfall&#10;&#10;Description automatically generated with medium confidence">
            <a:extLst>
              <a:ext uri="{FF2B5EF4-FFF2-40B4-BE49-F238E27FC236}">
                <a16:creationId xmlns:a16="http://schemas.microsoft.com/office/drawing/2014/main" id="{2545C922-4575-6A1C-D7B5-87B148F08074}"/>
              </a:ext>
            </a:extLst>
          </p:cNvPr>
          <p:cNvPicPr>
            <a:picLocks noChangeAspect="1"/>
          </p:cNvPicPr>
          <p:nvPr/>
        </p:nvPicPr>
        <p:blipFill>
          <a:blip r:embed="rId6"/>
          <a:srcRect/>
          <a:stretch>
            <a:fillRect/>
          </a:stretch>
        </p:blipFill>
        <p:spPr>
          <a:xfrm>
            <a:off x="4693400" y="322469"/>
            <a:ext cx="4145801" cy="6218703"/>
          </a:xfrm>
          <a:custGeom>
            <a:avLst/>
            <a:gdLst>
              <a:gd name="connsiteX0" fmla="*/ 0 w 3109351"/>
              <a:gd name="connsiteY0" fmla="*/ 0 h 4664027"/>
              <a:gd name="connsiteX1" fmla="*/ 3109351 w 3109351"/>
              <a:gd name="connsiteY1" fmla="*/ 0 h 4664027"/>
              <a:gd name="connsiteX2" fmla="*/ 3109351 w 3109351"/>
              <a:gd name="connsiteY2" fmla="*/ 332957 h 4664027"/>
              <a:gd name="connsiteX3" fmla="*/ 2889422 w 3109351"/>
              <a:gd name="connsiteY3" fmla="*/ 552886 h 4664027"/>
              <a:gd name="connsiteX4" fmla="*/ 3057213 w 3109351"/>
              <a:gd name="connsiteY4" fmla="*/ 720677 h 4664027"/>
              <a:gd name="connsiteX5" fmla="*/ 2889422 w 3109351"/>
              <a:gd name="connsiteY5" fmla="*/ 888467 h 4664027"/>
              <a:gd name="connsiteX6" fmla="*/ 3061373 w 3109351"/>
              <a:gd name="connsiteY6" fmla="*/ 1060418 h 4664027"/>
              <a:gd name="connsiteX7" fmla="*/ 2889422 w 3109351"/>
              <a:gd name="connsiteY7" fmla="*/ 1232368 h 4664027"/>
              <a:gd name="connsiteX8" fmla="*/ 3109351 w 3109351"/>
              <a:gd name="connsiteY8" fmla="*/ 1452297 h 4664027"/>
              <a:gd name="connsiteX9" fmla="*/ 3109351 w 3109351"/>
              <a:gd name="connsiteY9" fmla="*/ 4664027 h 4664027"/>
              <a:gd name="connsiteX10" fmla="*/ 0 w 3109351"/>
              <a:gd name="connsiteY10" fmla="*/ 4664027 h 466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9351" h="4664027">
                <a:moveTo>
                  <a:pt x="0" y="0"/>
                </a:moveTo>
                <a:lnTo>
                  <a:pt x="3109351" y="0"/>
                </a:lnTo>
                <a:lnTo>
                  <a:pt x="3109351" y="332957"/>
                </a:lnTo>
                <a:lnTo>
                  <a:pt x="2889422" y="552886"/>
                </a:lnTo>
                <a:lnTo>
                  <a:pt x="3057213" y="720677"/>
                </a:lnTo>
                <a:lnTo>
                  <a:pt x="2889422" y="888467"/>
                </a:lnTo>
                <a:lnTo>
                  <a:pt x="3061373" y="1060418"/>
                </a:lnTo>
                <a:lnTo>
                  <a:pt x="2889422" y="1232368"/>
                </a:lnTo>
                <a:lnTo>
                  <a:pt x="3109351" y="1452297"/>
                </a:lnTo>
                <a:lnTo>
                  <a:pt x="3109351" y="4664027"/>
                </a:lnTo>
                <a:lnTo>
                  <a:pt x="0" y="4664027"/>
                </a:lnTo>
                <a:close/>
              </a:path>
            </a:pathLst>
          </a:custGeom>
        </p:spPr>
      </p:pic>
    </p:spTree>
    <p:extLst>
      <p:ext uri="{BB962C8B-B14F-4D97-AF65-F5344CB8AC3E}">
        <p14:creationId xmlns:p14="http://schemas.microsoft.com/office/powerpoint/2010/main" val="331482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pic>
        <p:nvPicPr>
          <p:cNvPr id="5" name="Picture 4" descr="A person standing at a table&#10;&#10;Description automatically generated with medium confidence">
            <a:extLst>
              <a:ext uri="{FF2B5EF4-FFF2-40B4-BE49-F238E27FC236}">
                <a16:creationId xmlns:a16="http://schemas.microsoft.com/office/drawing/2014/main" id="{CB40D0B8-32A5-EF27-5D3F-B4B8F1913508}"/>
              </a:ext>
            </a:extLst>
          </p:cNvPr>
          <p:cNvPicPr>
            <a:picLocks noChangeAspect="1"/>
          </p:cNvPicPr>
          <p:nvPr/>
        </p:nvPicPr>
        <p:blipFill rotWithShape="1">
          <a:blip r:embed="rId4"/>
          <a:srcRect t="13827"/>
          <a:stretch/>
        </p:blipFill>
        <p:spPr>
          <a:xfrm rot="5400000">
            <a:off x="6546849" y="1225682"/>
            <a:ext cx="6858000" cy="4432301"/>
          </a:xfrm>
          <a:prstGeom prst="rect">
            <a:avLst/>
          </a:prstGeom>
        </p:spPr>
      </p:pic>
      <p:sp>
        <p:nvSpPr>
          <p:cNvPr id="12" name="TextBox 11">
            <a:extLst>
              <a:ext uri="{FF2B5EF4-FFF2-40B4-BE49-F238E27FC236}">
                <a16:creationId xmlns:a16="http://schemas.microsoft.com/office/drawing/2014/main" id="{71152F13-3613-1C11-C65C-E3F9575E53D6}"/>
              </a:ext>
            </a:extLst>
          </p:cNvPr>
          <p:cNvSpPr txBox="1"/>
          <p:nvPr/>
        </p:nvSpPr>
        <p:spPr>
          <a:xfrm>
            <a:off x="838201" y="871732"/>
            <a:ext cx="4991100" cy="461665"/>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How did we go about it?</a:t>
            </a:r>
            <a:endParaRPr lang="en-NZ" sz="2400" dirty="0">
              <a:solidFill>
                <a:srgbClr val="FEFFFE"/>
              </a:solidFill>
              <a:highlight>
                <a:srgbClr val="F15B5C"/>
              </a:highlight>
              <a:latin typeface="Gilroy ExtraBold" panose="00000900000000000000" pitchFamily="50" charset="0"/>
            </a:endParaRPr>
          </a:p>
        </p:txBody>
      </p:sp>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5">
            <a:lum bright="70000" contrast="-70000"/>
          </a:blip>
          <a:stretch>
            <a:fillRect/>
          </a:stretch>
        </p:blipFill>
        <p:spPr>
          <a:xfrm>
            <a:off x="9357622" y="5935695"/>
            <a:ext cx="2698911" cy="605476"/>
          </a:xfrm>
          <a:prstGeom prst="rect">
            <a:avLst/>
          </a:prstGeom>
        </p:spPr>
      </p:pic>
      <p:sp>
        <p:nvSpPr>
          <p:cNvPr id="3" name="TextBox 2">
            <a:extLst>
              <a:ext uri="{FF2B5EF4-FFF2-40B4-BE49-F238E27FC236}">
                <a16:creationId xmlns:a16="http://schemas.microsoft.com/office/drawing/2014/main" id="{88192E6D-5F24-D798-74DA-9A051DB721F2}"/>
              </a:ext>
            </a:extLst>
          </p:cNvPr>
          <p:cNvSpPr txBox="1"/>
          <p:nvPr/>
        </p:nvSpPr>
        <p:spPr>
          <a:xfrm>
            <a:off x="977901" y="1968499"/>
            <a:ext cx="6646329" cy="4524315"/>
          </a:xfrm>
          <a:prstGeom prst="rect">
            <a:avLst/>
          </a:prstGeom>
          <a:noFill/>
        </p:spPr>
        <p:txBody>
          <a:bodyPr wrap="square" rtlCol="0">
            <a:spAutoFit/>
          </a:bodyPr>
          <a:lstStyle/>
          <a:p>
            <a:pPr marL="380990" indent="-380990" defTabSz="609585">
              <a:buFont typeface="Arial" panose="020B0604020202020204" pitchFamily="34" charset="0"/>
              <a:buChar char="•"/>
            </a:pPr>
            <a:r>
              <a:rPr lang="mi-NZ" sz="2400" dirty="0">
                <a:solidFill>
                  <a:srgbClr val="53565A"/>
                </a:solidFill>
                <a:latin typeface="Calibri" panose="020F0502020204030204"/>
              </a:rPr>
              <a:t>Working with </a:t>
            </a:r>
            <a:r>
              <a:rPr lang="mi-NZ" sz="2400" b="1" dirty="0">
                <a:solidFill>
                  <a:srgbClr val="53565A"/>
                </a:solidFill>
                <a:latin typeface="Calibri" panose="020F0502020204030204"/>
              </a:rPr>
              <a:t>local expert Kiri Elvin </a:t>
            </a:r>
            <a:r>
              <a:rPr lang="mi-NZ" sz="2400" dirty="0">
                <a:solidFill>
                  <a:srgbClr val="53565A"/>
                </a:solidFill>
                <a:latin typeface="Calibri" panose="020F0502020204030204"/>
              </a:rPr>
              <a:t>to develop sessions that addressed feedback from operators.</a:t>
            </a:r>
          </a:p>
          <a:p>
            <a:pPr marL="380990" indent="-380990" defTabSz="609585">
              <a:buFont typeface="Arial" panose="020B0604020202020204" pitchFamily="34" charset="0"/>
              <a:buChar char="•"/>
            </a:pPr>
            <a:r>
              <a:rPr lang="mi-NZ" sz="2400" b="1" dirty="0">
                <a:solidFill>
                  <a:srgbClr val="53565A"/>
                </a:solidFill>
                <a:latin typeface="Calibri" panose="020F0502020204030204"/>
              </a:rPr>
              <a:t>Three workshops</a:t>
            </a:r>
            <a:r>
              <a:rPr lang="mi-NZ" sz="2400" dirty="0">
                <a:solidFill>
                  <a:srgbClr val="53565A"/>
                </a:solidFill>
                <a:latin typeface="Calibri" panose="020F0502020204030204"/>
              </a:rPr>
              <a:t>, two district-specific, and one general region-wide workshop.</a:t>
            </a:r>
          </a:p>
          <a:p>
            <a:pPr marL="380990" indent="-380990" defTabSz="609585">
              <a:buFont typeface="Arial" panose="020B0604020202020204" pitchFamily="34" charset="0"/>
              <a:buChar char="•"/>
            </a:pPr>
            <a:r>
              <a:rPr lang="mi-NZ" sz="2400" dirty="0">
                <a:solidFill>
                  <a:srgbClr val="53565A"/>
                </a:solidFill>
                <a:latin typeface="Calibri" panose="020F0502020204030204"/>
              </a:rPr>
              <a:t>Each workshop was 3 hours, with an </a:t>
            </a:r>
            <a:r>
              <a:rPr lang="mi-NZ" sz="2400" b="1" dirty="0">
                <a:solidFill>
                  <a:srgbClr val="53565A"/>
                </a:solidFill>
                <a:latin typeface="Calibri" panose="020F0502020204030204"/>
              </a:rPr>
              <a:t>educational, yet interactive </a:t>
            </a:r>
            <a:r>
              <a:rPr lang="mi-NZ" sz="2400" dirty="0">
                <a:solidFill>
                  <a:srgbClr val="53565A"/>
                </a:solidFill>
                <a:latin typeface="Calibri" panose="020F0502020204030204"/>
              </a:rPr>
              <a:t>focus.</a:t>
            </a:r>
          </a:p>
          <a:p>
            <a:pPr marL="380990" indent="-380990" defTabSz="609585">
              <a:buFont typeface="Arial" panose="020B0604020202020204" pitchFamily="34" charset="0"/>
              <a:buChar char="•"/>
            </a:pPr>
            <a:r>
              <a:rPr lang="mi-NZ" sz="2400" dirty="0">
                <a:solidFill>
                  <a:srgbClr val="53565A"/>
                </a:solidFill>
                <a:latin typeface="Calibri" panose="020F0502020204030204"/>
              </a:rPr>
              <a:t>Strong </a:t>
            </a:r>
            <a:r>
              <a:rPr lang="mi-NZ" sz="2400" b="1" dirty="0">
                <a:solidFill>
                  <a:srgbClr val="53565A"/>
                </a:solidFill>
                <a:latin typeface="Calibri" panose="020F0502020204030204"/>
              </a:rPr>
              <a:t>story-telling</a:t>
            </a:r>
            <a:r>
              <a:rPr lang="mi-NZ" sz="2400" dirty="0">
                <a:solidFill>
                  <a:srgbClr val="53565A"/>
                </a:solidFill>
                <a:latin typeface="Calibri" panose="020F0502020204030204"/>
              </a:rPr>
              <a:t> focus, </a:t>
            </a:r>
            <a:r>
              <a:rPr lang="mi-NZ" sz="2400" b="1" dirty="0">
                <a:solidFill>
                  <a:srgbClr val="53565A"/>
                </a:solidFill>
                <a:latin typeface="Calibri" panose="020F0502020204030204"/>
              </a:rPr>
              <a:t>kōrero hītori, </a:t>
            </a:r>
            <a:r>
              <a:rPr lang="mi-NZ" sz="2400" dirty="0">
                <a:solidFill>
                  <a:srgbClr val="53565A"/>
                </a:solidFill>
                <a:latin typeface="Calibri" panose="020F0502020204030204"/>
              </a:rPr>
              <a:t>the importance of </a:t>
            </a:r>
            <a:r>
              <a:rPr lang="mi-NZ" sz="2400" b="1" dirty="0">
                <a:solidFill>
                  <a:srgbClr val="53565A"/>
                </a:solidFill>
                <a:latin typeface="Calibri" panose="020F0502020204030204"/>
              </a:rPr>
              <a:t>pronunciation </a:t>
            </a:r>
            <a:r>
              <a:rPr lang="mi-NZ" sz="2400" dirty="0">
                <a:solidFill>
                  <a:srgbClr val="53565A"/>
                </a:solidFill>
                <a:latin typeface="Calibri" panose="020F0502020204030204"/>
              </a:rPr>
              <a:t>and how to pronounce our place names, the story of our Maunga, and more.</a:t>
            </a:r>
          </a:p>
          <a:p>
            <a:pPr defTabSz="609585"/>
            <a:endParaRPr lang="en-NZ" sz="2400" dirty="0">
              <a:solidFill>
                <a:srgbClr val="53565A"/>
              </a:solidFill>
              <a:latin typeface="Calibri" panose="020F0502020204030204"/>
            </a:endParaRPr>
          </a:p>
        </p:txBody>
      </p:sp>
    </p:spTree>
    <p:extLst>
      <p:ext uri="{BB962C8B-B14F-4D97-AF65-F5344CB8AC3E}">
        <p14:creationId xmlns:p14="http://schemas.microsoft.com/office/powerpoint/2010/main" val="150505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3"/>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414298" y="2647441"/>
            <a:ext cx="4991100" cy="461665"/>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How did it go? </a:t>
            </a:r>
            <a:endParaRPr lang="en-NZ" sz="2400" dirty="0">
              <a:solidFill>
                <a:srgbClr val="FEFFFE"/>
              </a:solidFill>
              <a:highlight>
                <a:srgbClr val="F15B5C"/>
              </a:highlight>
              <a:latin typeface="Gilroy ExtraBold" panose="00000900000000000000" pitchFamily="50" charset="0"/>
            </a:endParaRPr>
          </a:p>
        </p:txBody>
      </p:sp>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stretch>
            <a:fillRect/>
          </a:stretch>
        </p:blipFill>
        <p:spPr>
          <a:xfrm>
            <a:off x="9357622" y="5935695"/>
            <a:ext cx="2698911" cy="605476"/>
          </a:xfrm>
          <a:prstGeom prst="rect">
            <a:avLst/>
          </a:prstGeom>
        </p:spPr>
      </p:pic>
      <p:sp>
        <p:nvSpPr>
          <p:cNvPr id="3" name="TextBox 2">
            <a:extLst>
              <a:ext uri="{FF2B5EF4-FFF2-40B4-BE49-F238E27FC236}">
                <a16:creationId xmlns:a16="http://schemas.microsoft.com/office/drawing/2014/main" id="{E3A7F5A2-6FB6-887F-4D7D-1DD40497DF2E}"/>
              </a:ext>
            </a:extLst>
          </p:cNvPr>
          <p:cNvSpPr txBox="1"/>
          <p:nvPr/>
        </p:nvSpPr>
        <p:spPr>
          <a:xfrm>
            <a:off x="220132" y="3350488"/>
            <a:ext cx="11628968" cy="5262979"/>
          </a:xfrm>
          <a:prstGeom prst="rect">
            <a:avLst/>
          </a:prstGeom>
          <a:noFill/>
        </p:spPr>
        <p:txBody>
          <a:bodyPr wrap="square" numCol="2" rtlCol="0">
            <a:spAutoFit/>
          </a:bodyPr>
          <a:lstStyle/>
          <a:p>
            <a:pPr marL="380990" indent="-380990" defTabSz="609585">
              <a:buFont typeface="Arial" panose="020B0604020202020204" pitchFamily="34" charset="0"/>
              <a:buChar char="•"/>
            </a:pPr>
            <a:r>
              <a:rPr lang="mi-NZ" sz="2400" dirty="0">
                <a:solidFill>
                  <a:srgbClr val="53565A"/>
                </a:solidFill>
                <a:latin typeface="Calibri" panose="020F0502020204030204"/>
              </a:rPr>
              <a:t>Fully booked</a:t>
            </a:r>
          </a:p>
          <a:p>
            <a:pPr marL="380990" indent="-380990" defTabSz="609585">
              <a:buFont typeface="Arial" panose="020B0604020202020204" pitchFamily="34" charset="0"/>
              <a:buChar char="•"/>
            </a:pPr>
            <a:r>
              <a:rPr lang="mi-NZ" sz="2400" dirty="0">
                <a:solidFill>
                  <a:srgbClr val="53565A"/>
                </a:solidFill>
                <a:latin typeface="Calibri" panose="020F0502020204030204"/>
              </a:rPr>
              <a:t>120+ attendees </a:t>
            </a:r>
          </a:p>
          <a:p>
            <a:pPr marL="380990" indent="-380990" defTabSz="609585">
              <a:buFont typeface="Arial" panose="020B0604020202020204" pitchFamily="34" charset="0"/>
              <a:buChar char="•"/>
            </a:pPr>
            <a:r>
              <a:rPr lang="mi-NZ" sz="2400" dirty="0">
                <a:solidFill>
                  <a:srgbClr val="53565A"/>
                </a:solidFill>
                <a:latin typeface="Calibri" panose="020F0502020204030204"/>
              </a:rPr>
              <a:t>70% repeat attendance</a:t>
            </a:r>
          </a:p>
          <a:p>
            <a:pPr marL="380990" indent="-380990" defTabSz="609585">
              <a:buFont typeface="Arial" panose="020B0604020202020204" pitchFamily="34" charset="0"/>
              <a:buChar char="•"/>
            </a:pPr>
            <a:r>
              <a:rPr lang="mi-NZ" sz="2400" dirty="0">
                <a:solidFill>
                  <a:srgbClr val="53565A"/>
                </a:solidFill>
                <a:latin typeface="Calibri" panose="020F0502020204030204"/>
              </a:rPr>
              <a:t>“I really enjoyed the workshop, it was so interesting to learn more about the region, our Māori place names and the stories behind them, as well as having the chance to learn some more tikanga and reo within the context of the visitor industry.”</a:t>
            </a:r>
          </a:p>
          <a:p>
            <a:pPr marL="380990" indent="-380990" defTabSz="609585">
              <a:buFont typeface="Arial" panose="020B0604020202020204" pitchFamily="34" charset="0"/>
              <a:buChar char="•"/>
            </a:pPr>
            <a:r>
              <a:rPr lang="mi-NZ" sz="2400" dirty="0">
                <a:solidFill>
                  <a:srgbClr val="53565A"/>
                </a:solidFill>
                <a:latin typeface="Calibri" panose="020F0502020204030204"/>
              </a:rPr>
              <a:t>“I found the workshop to be a really fun and engaging environment, It would be great to continue these on a regular basis – I would love the chance to continue this learning.</a:t>
            </a:r>
          </a:p>
          <a:p>
            <a:pPr marL="380990" indent="-380990" defTabSz="609585">
              <a:buFont typeface="Arial" panose="020B0604020202020204" pitchFamily="34" charset="0"/>
              <a:buChar char="•"/>
            </a:pPr>
            <a:endParaRPr lang="mi-NZ" sz="2400" dirty="0">
              <a:solidFill>
                <a:srgbClr val="53565A"/>
              </a:solidFill>
              <a:latin typeface="Calibri" panose="020F0502020204030204"/>
            </a:endParaRPr>
          </a:p>
          <a:p>
            <a:pPr marL="380990" indent="-380990" defTabSz="609585">
              <a:buFont typeface="Arial" panose="020B0604020202020204" pitchFamily="34" charset="0"/>
              <a:buChar char="•"/>
            </a:pPr>
            <a:endParaRPr lang="mi-NZ" sz="2400" dirty="0">
              <a:solidFill>
                <a:srgbClr val="53565A"/>
              </a:solidFill>
              <a:latin typeface="Calibri" panose="020F0502020204030204"/>
            </a:endParaRPr>
          </a:p>
          <a:p>
            <a:pPr defTabSz="609585"/>
            <a:endParaRPr lang="en-NZ" sz="2400" dirty="0">
              <a:solidFill>
                <a:srgbClr val="53565A"/>
              </a:solidFill>
              <a:latin typeface="Calibri" panose="020F0502020204030204"/>
            </a:endParaRPr>
          </a:p>
        </p:txBody>
      </p:sp>
      <p:pic>
        <p:nvPicPr>
          <p:cNvPr id="5" name="Picture 4">
            <a:extLst>
              <a:ext uri="{FF2B5EF4-FFF2-40B4-BE49-F238E27FC236}">
                <a16:creationId xmlns:a16="http://schemas.microsoft.com/office/drawing/2014/main" id="{3BABE95A-6CC9-D66F-F684-554660F00777}"/>
              </a:ext>
            </a:extLst>
          </p:cNvPr>
          <p:cNvPicPr>
            <a:picLocks noChangeAspect="1"/>
          </p:cNvPicPr>
          <p:nvPr/>
        </p:nvPicPr>
        <p:blipFill>
          <a:blip r:embed="rId5"/>
          <a:stretch>
            <a:fillRect/>
          </a:stretch>
        </p:blipFill>
        <p:spPr>
          <a:xfrm>
            <a:off x="7770284" y="204841"/>
            <a:ext cx="4007419" cy="2942153"/>
          </a:xfrm>
          <a:prstGeom prst="rect">
            <a:avLst/>
          </a:prstGeom>
        </p:spPr>
      </p:pic>
      <p:pic>
        <p:nvPicPr>
          <p:cNvPr id="10" name="Picture 9">
            <a:extLst>
              <a:ext uri="{FF2B5EF4-FFF2-40B4-BE49-F238E27FC236}">
                <a16:creationId xmlns:a16="http://schemas.microsoft.com/office/drawing/2014/main" id="{9A6CF342-EDAB-8EE0-BBD8-6D8060DF2409}"/>
              </a:ext>
            </a:extLst>
          </p:cNvPr>
          <p:cNvPicPr>
            <a:picLocks noChangeAspect="1"/>
          </p:cNvPicPr>
          <p:nvPr/>
        </p:nvPicPr>
        <p:blipFill>
          <a:blip r:embed="rId6"/>
          <a:stretch>
            <a:fillRect/>
          </a:stretch>
        </p:blipFill>
        <p:spPr>
          <a:xfrm>
            <a:off x="620185" y="190204"/>
            <a:ext cx="2865963" cy="2136349"/>
          </a:xfrm>
          <a:prstGeom prst="rect">
            <a:avLst/>
          </a:prstGeom>
        </p:spPr>
      </p:pic>
      <p:pic>
        <p:nvPicPr>
          <p:cNvPr id="13" name="Picture 12">
            <a:extLst>
              <a:ext uri="{FF2B5EF4-FFF2-40B4-BE49-F238E27FC236}">
                <a16:creationId xmlns:a16="http://schemas.microsoft.com/office/drawing/2014/main" id="{5623ADB3-60F5-9352-6435-DC6F2C0A425F}"/>
              </a:ext>
            </a:extLst>
          </p:cNvPr>
          <p:cNvPicPr>
            <a:picLocks noChangeAspect="1"/>
          </p:cNvPicPr>
          <p:nvPr/>
        </p:nvPicPr>
        <p:blipFill>
          <a:blip r:embed="rId7"/>
          <a:stretch>
            <a:fillRect/>
          </a:stretch>
        </p:blipFill>
        <p:spPr>
          <a:xfrm>
            <a:off x="3704163" y="192082"/>
            <a:ext cx="3930653" cy="2950013"/>
          </a:xfrm>
          <a:prstGeom prst="rect">
            <a:avLst/>
          </a:prstGeom>
        </p:spPr>
      </p:pic>
    </p:spTree>
    <p:extLst>
      <p:ext uri="{BB962C8B-B14F-4D97-AF65-F5344CB8AC3E}">
        <p14:creationId xmlns:p14="http://schemas.microsoft.com/office/powerpoint/2010/main" val="2141049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9BC3A-BF40-424A-B4C5-C036BAFA351B}"/>
              </a:ext>
            </a:extLst>
          </p:cNvPr>
          <p:cNvPicPr>
            <a:picLocks noChangeAspect="1"/>
          </p:cNvPicPr>
          <p:nvPr/>
        </p:nvPicPr>
        <p:blipFill>
          <a:blip r:embed="rId2"/>
          <a:stretch>
            <a:fillRect/>
          </a:stretch>
        </p:blipFill>
        <p:spPr>
          <a:xfrm>
            <a:off x="11232717" y="6237174"/>
            <a:ext cx="959283" cy="607996"/>
          </a:xfrm>
          <a:prstGeom prst="rect">
            <a:avLst/>
          </a:prstGeom>
        </p:spPr>
      </p:pic>
      <p:sp>
        <p:nvSpPr>
          <p:cNvPr id="7" name="Title 1">
            <a:extLst>
              <a:ext uri="{FF2B5EF4-FFF2-40B4-BE49-F238E27FC236}">
                <a16:creationId xmlns:a16="http://schemas.microsoft.com/office/drawing/2014/main" id="{C92F0326-5F63-464C-B248-DF728094BE43}"/>
              </a:ext>
            </a:extLst>
          </p:cNvPr>
          <p:cNvSpPr>
            <a:spLocks noGrp="1"/>
          </p:cNvSpPr>
          <p:nvPr>
            <p:ph type="title"/>
          </p:nvPr>
        </p:nvSpPr>
        <p:spPr>
          <a:xfrm>
            <a:off x="838200" y="327259"/>
            <a:ext cx="10515600" cy="975360"/>
          </a:xfrm>
        </p:spPr>
        <p:txBody>
          <a:bodyPr/>
          <a:lstStyle/>
          <a:p>
            <a:r>
              <a:rPr lang="en-US" b="1" dirty="0">
                <a:solidFill>
                  <a:schemeClr val="bg1"/>
                </a:solidFill>
                <a:latin typeface="+mn-lt"/>
              </a:rPr>
              <a:t>Slide heading – in Calibri-bold, size 24</a:t>
            </a:r>
          </a:p>
        </p:txBody>
      </p:sp>
      <p:sp>
        <p:nvSpPr>
          <p:cNvPr id="9" name="Rectangle 8">
            <a:extLst>
              <a:ext uri="{FF2B5EF4-FFF2-40B4-BE49-F238E27FC236}">
                <a16:creationId xmlns:a16="http://schemas.microsoft.com/office/drawing/2014/main" id="{1046A84C-92F6-85DC-864B-0708BEE36E9E}"/>
              </a:ext>
            </a:extLst>
          </p:cNvPr>
          <p:cNvSpPr>
            <a:spLocks noGrp="1" noRot="1" noMove="1" noResize="1" noEditPoints="1" noAdjustHandles="1" noChangeArrowheads="1" noChangeShapeType="1"/>
          </p:cNvSpPr>
          <p:nvPr/>
        </p:nvSpPr>
        <p:spPr>
          <a:xfrm>
            <a:off x="0" y="1"/>
            <a:ext cx="12192000" cy="6845169"/>
          </a:xfrm>
          <a:prstGeom prst="rect">
            <a:avLst/>
          </a:prstGeom>
          <a:solidFill>
            <a:srgbClr val="E3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srgbClr val="FEFFFE"/>
              </a:solidFill>
              <a:latin typeface="Calibri" panose="020F0502020204030204"/>
            </a:endParaRPr>
          </a:p>
        </p:txBody>
      </p:sp>
      <p:sp>
        <p:nvSpPr>
          <p:cNvPr id="12" name="TextBox 11">
            <a:extLst>
              <a:ext uri="{FF2B5EF4-FFF2-40B4-BE49-F238E27FC236}">
                <a16:creationId xmlns:a16="http://schemas.microsoft.com/office/drawing/2014/main" id="{71152F13-3613-1C11-C65C-E3F9575E53D6}"/>
              </a:ext>
            </a:extLst>
          </p:cNvPr>
          <p:cNvSpPr txBox="1"/>
          <p:nvPr/>
        </p:nvSpPr>
        <p:spPr>
          <a:xfrm>
            <a:off x="838201" y="871731"/>
            <a:ext cx="4991100" cy="830997"/>
          </a:xfrm>
          <a:prstGeom prst="rect">
            <a:avLst/>
          </a:prstGeom>
          <a:noFill/>
        </p:spPr>
        <p:txBody>
          <a:bodyPr wrap="square" rtlCol="0">
            <a:spAutoFit/>
          </a:bodyPr>
          <a:lstStyle/>
          <a:p>
            <a:pPr defTabSz="609585"/>
            <a:r>
              <a:rPr lang="en-US" sz="2400" dirty="0">
                <a:solidFill>
                  <a:srgbClr val="FEFFFE"/>
                </a:solidFill>
                <a:highlight>
                  <a:srgbClr val="F15B5C"/>
                </a:highlight>
                <a:latin typeface="Gilroy ExtraBold" panose="00000900000000000000" pitchFamily="50" charset="0"/>
              </a:rPr>
              <a:t>: </a:t>
            </a:r>
            <a:r>
              <a:rPr lang="mi-NZ" sz="2400" dirty="0">
                <a:solidFill>
                  <a:srgbClr val="FEFFFE"/>
                </a:solidFill>
                <a:highlight>
                  <a:srgbClr val="F15B5C"/>
                </a:highlight>
                <a:latin typeface="Gilroy ExtraBold" panose="00000900000000000000" pitchFamily="50" charset="0"/>
              </a:rPr>
              <a:t>Where too from here? Te Puna Umanga</a:t>
            </a:r>
            <a:endParaRPr lang="en-NZ" sz="2400" dirty="0">
              <a:solidFill>
                <a:srgbClr val="FEFFFE"/>
              </a:solidFill>
              <a:highlight>
                <a:srgbClr val="F15B5C"/>
              </a:highlight>
              <a:latin typeface="Gilroy ExtraBold" panose="00000900000000000000" pitchFamily="50" charset="0"/>
            </a:endParaRPr>
          </a:p>
        </p:txBody>
      </p:sp>
      <p:pic>
        <p:nvPicPr>
          <p:cNvPr id="15" name="Picture 14" descr="A group of people in a boat&#10;&#10;Description automatically generated with medium confidence">
            <a:extLst>
              <a:ext uri="{FF2B5EF4-FFF2-40B4-BE49-F238E27FC236}">
                <a16:creationId xmlns:a16="http://schemas.microsoft.com/office/drawing/2014/main" id="{E82B3ABA-3762-803B-076C-4FFFDA62AB60}"/>
              </a:ext>
            </a:extLst>
          </p:cNvPr>
          <p:cNvPicPr>
            <a:picLocks noChangeAspect="1"/>
          </p:cNvPicPr>
          <p:nvPr/>
        </p:nvPicPr>
        <p:blipFill rotWithShape="1">
          <a:blip r:embed="rId3"/>
          <a:srcRect l="13518" r="9445"/>
          <a:stretch/>
        </p:blipFill>
        <p:spPr>
          <a:xfrm>
            <a:off x="6908800" y="1"/>
            <a:ext cx="5283201" cy="6870831"/>
          </a:xfrm>
          <a:custGeom>
            <a:avLst/>
            <a:gdLst>
              <a:gd name="connsiteX0" fmla="*/ 0 w 3962401"/>
              <a:gd name="connsiteY0" fmla="*/ 0 h 5153123"/>
              <a:gd name="connsiteX1" fmla="*/ 3962401 w 3962401"/>
              <a:gd name="connsiteY1" fmla="*/ 0 h 5153123"/>
              <a:gd name="connsiteX2" fmla="*/ 3962401 w 3962401"/>
              <a:gd name="connsiteY2" fmla="*/ 5153123 h 5153123"/>
              <a:gd name="connsiteX3" fmla="*/ 0 w 3962401"/>
              <a:gd name="connsiteY3" fmla="*/ 5153123 h 5153123"/>
              <a:gd name="connsiteX4" fmla="*/ 0 w 3962401"/>
              <a:gd name="connsiteY4" fmla="*/ 1489108 h 5153123"/>
              <a:gd name="connsiteX5" fmla="*/ 209551 w 3962401"/>
              <a:gd name="connsiteY5" fmla="*/ 1279557 h 5153123"/>
              <a:gd name="connsiteX6" fmla="*/ 37601 w 3962401"/>
              <a:gd name="connsiteY6" fmla="*/ 1107607 h 5153123"/>
              <a:gd name="connsiteX7" fmla="*/ 209551 w 3962401"/>
              <a:gd name="connsiteY7" fmla="*/ 935656 h 5153123"/>
              <a:gd name="connsiteX8" fmla="*/ 41761 w 3962401"/>
              <a:gd name="connsiteY8" fmla="*/ 767866 h 5153123"/>
              <a:gd name="connsiteX9" fmla="*/ 209551 w 3962401"/>
              <a:gd name="connsiteY9" fmla="*/ 600075 h 5153123"/>
              <a:gd name="connsiteX10" fmla="*/ 0 w 3962401"/>
              <a:gd name="connsiteY10" fmla="*/ 390524 h 515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401" h="5153123">
                <a:moveTo>
                  <a:pt x="0" y="0"/>
                </a:moveTo>
                <a:lnTo>
                  <a:pt x="3962401" y="0"/>
                </a:lnTo>
                <a:lnTo>
                  <a:pt x="3962401" y="5153123"/>
                </a:lnTo>
                <a:lnTo>
                  <a:pt x="0" y="5153123"/>
                </a:lnTo>
                <a:lnTo>
                  <a:pt x="0" y="1489108"/>
                </a:lnTo>
                <a:lnTo>
                  <a:pt x="209551" y="1279557"/>
                </a:lnTo>
                <a:lnTo>
                  <a:pt x="37601" y="1107607"/>
                </a:lnTo>
                <a:lnTo>
                  <a:pt x="209551" y="935656"/>
                </a:lnTo>
                <a:lnTo>
                  <a:pt x="41761" y="767866"/>
                </a:lnTo>
                <a:lnTo>
                  <a:pt x="209551" y="600075"/>
                </a:lnTo>
                <a:lnTo>
                  <a:pt x="0" y="390524"/>
                </a:lnTo>
                <a:close/>
              </a:path>
            </a:pathLst>
          </a:custGeom>
        </p:spPr>
      </p:pic>
      <p:sp>
        <p:nvSpPr>
          <p:cNvPr id="3" name="TextBox 2">
            <a:extLst>
              <a:ext uri="{FF2B5EF4-FFF2-40B4-BE49-F238E27FC236}">
                <a16:creationId xmlns:a16="http://schemas.microsoft.com/office/drawing/2014/main" id="{10E9016C-9483-F708-548D-A2DAF7B6AF38}"/>
              </a:ext>
            </a:extLst>
          </p:cNvPr>
          <p:cNvSpPr txBox="1"/>
          <p:nvPr/>
        </p:nvSpPr>
        <p:spPr>
          <a:xfrm>
            <a:off x="1003302" y="2006414"/>
            <a:ext cx="5693831" cy="4893647"/>
          </a:xfrm>
          <a:prstGeom prst="rect">
            <a:avLst/>
          </a:prstGeom>
          <a:noFill/>
        </p:spPr>
        <p:txBody>
          <a:bodyPr wrap="square" rtlCol="0">
            <a:spAutoFit/>
          </a:bodyPr>
          <a:lstStyle/>
          <a:p>
            <a:pPr marL="380990" indent="-380990" defTabSz="609585">
              <a:buFont typeface="Arial" panose="020B0604020202020204" pitchFamily="34" charset="0"/>
              <a:buChar char="•"/>
            </a:pPr>
            <a:r>
              <a:rPr lang="mi-NZ" sz="2400" dirty="0">
                <a:solidFill>
                  <a:srgbClr val="53565A"/>
                </a:solidFill>
                <a:latin typeface="Calibri" panose="020F0502020204030204"/>
              </a:rPr>
              <a:t>Launching our regional Ambassador Programme.</a:t>
            </a:r>
          </a:p>
          <a:p>
            <a:pPr marL="380990" indent="-380990" defTabSz="609585">
              <a:buFont typeface="Arial" panose="020B0604020202020204" pitchFamily="34" charset="0"/>
              <a:buChar char="•"/>
            </a:pPr>
            <a:r>
              <a:rPr lang="mi-NZ" sz="2400" dirty="0">
                <a:solidFill>
                  <a:srgbClr val="53565A"/>
                </a:solidFill>
                <a:latin typeface="Calibri" panose="020F0502020204030204"/>
              </a:rPr>
              <a:t>Committing to regular cultural competency workshops.</a:t>
            </a:r>
          </a:p>
          <a:p>
            <a:pPr marL="380990" indent="-380990" defTabSz="609585">
              <a:buFont typeface="Arial" panose="020B0604020202020204" pitchFamily="34" charset="0"/>
              <a:buChar char="•"/>
            </a:pPr>
            <a:r>
              <a:rPr lang="mi-NZ" sz="2400" dirty="0">
                <a:solidFill>
                  <a:srgbClr val="53565A"/>
                </a:solidFill>
                <a:latin typeface="Calibri" panose="020F0502020204030204"/>
              </a:rPr>
              <a:t>Working on our own cultural competency as an RDA/RTO</a:t>
            </a:r>
            <a:r>
              <a:rPr lang="en-NZ" sz="2400" dirty="0">
                <a:solidFill>
                  <a:srgbClr val="53565A"/>
                </a:solidFill>
                <a:latin typeface="Calibri" panose="020F0502020204030204"/>
              </a:rPr>
              <a:t>.</a:t>
            </a:r>
          </a:p>
          <a:p>
            <a:pPr marL="380990" indent="-380990" defTabSz="609585">
              <a:buFont typeface="Arial" panose="020B0604020202020204" pitchFamily="34" charset="0"/>
              <a:buChar char="•"/>
            </a:pPr>
            <a:r>
              <a:rPr lang="en-NZ" sz="2400" dirty="0">
                <a:solidFill>
                  <a:srgbClr val="53565A"/>
                </a:solidFill>
                <a:latin typeface="Calibri" panose="020F0502020204030204"/>
              </a:rPr>
              <a:t>Use our mana as the Regional Development Agency for Taranaki to advocate for improved cultural competency with our partners and stakeholders.</a:t>
            </a:r>
          </a:p>
          <a:p>
            <a:pPr marL="380990" indent="-380990" defTabSz="609585">
              <a:buFont typeface="Arial" panose="020B0604020202020204" pitchFamily="34" charset="0"/>
              <a:buChar char="•"/>
            </a:pPr>
            <a:r>
              <a:rPr lang="en-NZ" sz="2400" dirty="0">
                <a:solidFill>
                  <a:srgbClr val="53565A"/>
                </a:solidFill>
                <a:latin typeface="Calibri" panose="020F0502020204030204"/>
              </a:rPr>
              <a:t>Competency-based recruitment and talent attraction </a:t>
            </a:r>
          </a:p>
        </p:txBody>
      </p:sp>
      <p:pic>
        <p:nvPicPr>
          <p:cNvPr id="2" name="Picture 1" descr="A picture containing black, darkness&#10;&#10;Description automatically generated">
            <a:extLst>
              <a:ext uri="{FF2B5EF4-FFF2-40B4-BE49-F238E27FC236}">
                <a16:creationId xmlns:a16="http://schemas.microsoft.com/office/drawing/2014/main" id="{F4F01552-EC93-D171-555B-7660FBF262E0}"/>
              </a:ext>
            </a:extLst>
          </p:cNvPr>
          <p:cNvPicPr>
            <a:picLocks noChangeAspect="1"/>
          </p:cNvPicPr>
          <p:nvPr/>
        </p:nvPicPr>
        <p:blipFill>
          <a:blip r:embed="rId4">
            <a:lum bright="70000" contrast="-70000"/>
          </a:blip>
          <a:stretch>
            <a:fillRect/>
          </a:stretch>
        </p:blipFill>
        <p:spPr>
          <a:xfrm>
            <a:off x="9357622" y="5935695"/>
            <a:ext cx="2698911" cy="605476"/>
          </a:xfrm>
          <a:prstGeom prst="rect">
            <a:avLst/>
          </a:prstGeom>
        </p:spPr>
      </p:pic>
    </p:spTree>
    <p:extLst>
      <p:ext uri="{BB962C8B-B14F-4D97-AF65-F5344CB8AC3E}">
        <p14:creationId xmlns:p14="http://schemas.microsoft.com/office/powerpoint/2010/main" val="2895155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53565A"/>
      </a:dk1>
      <a:lt1>
        <a:srgbClr val="FEFFFE"/>
      </a:lt1>
      <a:dk2>
        <a:srgbClr val="3D92AF"/>
      </a:dk2>
      <a:lt2>
        <a:srgbClr val="DEE2E1"/>
      </a:lt2>
      <a:accent1>
        <a:srgbClr val="3B90AD"/>
      </a:accent1>
      <a:accent2>
        <a:srgbClr val="779805"/>
      </a:accent2>
      <a:accent3>
        <a:srgbClr val="002754"/>
      </a:accent3>
      <a:accent4>
        <a:srgbClr val="EBA900"/>
      </a:accent4>
      <a:accent5>
        <a:srgbClr val="C54B37"/>
      </a:accent5>
      <a:accent6>
        <a:srgbClr val="866479"/>
      </a:accent6>
      <a:hlink>
        <a:srgbClr val="005F7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tureTaranaki-Presentation" id="{C2456E5D-D64F-CC4D-8BAC-0066FB0F9B5D}" vid="{ABA1ED20-E145-C840-AFDF-93E833C6A2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4" ma:contentTypeDescription="Create a new document." ma:contentTypeScope="" ma:versionID="e8072ef415479b86a462ecc3380f0ade">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d2c8cbf22325dd23cf68372a6ab6b6b2"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53C07B-F225-4258-BEB1-9EA4949A696B}"/>
</file>

<file path=customXml/itemProps2.xml><?xml version="1.0" encoding="utf-8"?>
<ds:datastoreItem xmlns:ds="http://schemas.openxmlformats.org/officeDocument/2006/customXml" ds:itemID="{F6D83C54-9ABD-4DB5-A559-9DDA2AFCB016}"/>
</file>

<file path=docProps/app.xml><?xml version="1.0" encoding="utf-8"?>
<Properties xmlns="http://schemas.openxmlformats.org/officeDocument/2006/extended-properties" xmlns:vt="http://schemas.openxmlformats.org/officeDocument/2006/docPropsVTypes">
  <TotalTime>0</TotalTime>
  <Words>1672</Words>
  <Application>Microsoft Office PowerPoint</Application>
  <PresentationFormat>Widescreen</PresentationFormat>
  <Paragraphs>101</Paragraphs>
  <Slides>12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Georgia</vt:lpstr>
      <vt:lpstr>Gilroy ExtraBold</vt:lpstr>
      <vt:lpstr>Times New Roman</vt:lpstr>
      <vt:lpstr>Office Theme</vt:lpstr>
      <vt:lpstr>1_Office Theme</vt:lpstr>
      <vt:lpstr>PowerPoint Presentation</vt:lpstr>
      <vt:lpstr>Slide heading – in Calibri-bold, size 24</vt:lpstr>
      <vt:lpstr>Slide heading – in Calibri-bold, size 24</vt:lpstr>
      <vt:lpstr>PowerPoint Presentation</vt:lpstr>
      <vt:lpstr>Slide heading – in Calibri-bold, size 24</vt:lpstr>
      <vt:lpstr>Slide heading – in Calibri-bold, size 24</vt:lpstr>
      <vt:lpstr>Slide heading – in Calibri-bold, size 24</vt:lpstr>
      <vt:lpstr>Slide heading – in Calibri-bold, size 24</vt:lpstr>
      <vt:lpstr>Slide heading – in Calibri-bold, size 24</vt:lpstr>
      <vt:lpstr>Slide heading – in Calibri-bold, size 24</vt:lpstr>
      <vt:lpstr>Slide heading – in Calibri-bold, size 24</vt:lpstr>
      <vt:lpstr>Slide heading – in Calibri-bold, size 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Davies</dc:creator>
  <cp:lastModifiedBy>Kirsty Davies</cp:lastModifiedBy>
  <cp:revision>1</cp:revision>
  <dcterms:created xsi:type="dcterms:W3CDTF">2023-06-30T03:08:10Z</dcterms:created>
  <dcterms:modified xsi:type="dcterms:W3CDTF">2023-06-30T03:08:59Z</dcterms:modified>
</cp:coreProperties>
</file>