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97" r:id="rId2"/>
    <p:sldId id="260" r:id="rId3"/>
    <p:sldId id="298" r:id="rId4"/>
    <p:sldId id="261" r:id="rId5"/>
    <p:sldId id="268" r:id="rId6"/>
    <p:sldId id="283" r:id="rId7"/>
    <p:sldId id="281" r:id="rId8"/>
    <p:sldId id="282" r:id="rId9"/>
    <p:sldId id="296" r:id="rId10"/>
    <p:sldId id="279" r:id="rId11"/>
    <p:sldId id="285" r:id="rId12"/>
    <p:sldId id="286" r:id="rId13"/>
    <p:sldId id="274" r:id="rId14"/>
    <p:sldId id="287" r:id="rId15"/>
    <p:sldId id="288" r:id="rId16"/>
    <p:sldId id="289" r:id="rId17"/>
    <p:sldId id="290" r:id="rId18"/>
    <p:sldId id="291" r:id="rId19"/>
    <p:sldId id="259" r:id="rId20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3792" autoAdjust="0"/>
  </p:normalViewPr>
  <p:slideViewPr>
    <p:cSldViewPr snapToGrid="0">
      <p:cViewPr varScale="1">
        <p:scale>
          <a:sx n="100" d="100"/>
          <a:sy n="100" d="100"/>
        </p:scale>
        <p:origin x="107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644" y="-24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EFB51-ACF7-4500-BF63-2B408FC656E2}" type="datetimeFigureOut">
              <a:rPr lang="en-NZ" smtClean="0"/>
              <a:t>23/06/2023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6C661-4842-4628-A1E8-2851DAC129F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6547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89132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10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0529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11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34914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12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51156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13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35317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14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58056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15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05155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16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99520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17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58276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18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57143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19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44600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5488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54508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1422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70093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31708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04655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75092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C661-4842-4628-A1E8-2851DAC129F8}" type="slidenum">
              <a:rPr lang="en-NZ" smtClean="0"/>
              <a:t>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56066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tree, plant, building&#10;&#10;Description automatically generated">
            <a:extLst>
              <a:ext uri="{FF2B5EF4-FFF2-40B4-BE49-F238E27FC236}">
                <a16:creationId xmlns:a16="http://schemas.microsoft.com/office/drawing/2014/main" id="{D0B383B4-A203-3B3F-D96A-CAB2DF3B6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" t="9515" r="-50" b="5284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4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tree, plant, building&#10;&#10;Description automatically generated">
            <a:extLst>
              <a:ext uri="{FF2B5EF4-FFF2-40B4-BE49-F238E27FC236}">
                <a16:creationId xmlns:a16="http://schemas.microsoft.com/office/drawing/2014/main" id="{D0B383B4-A203-3B3F-D96A-CAB2DF3B6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1310" r="586" b="92528"/>
          <a:stretch/>
        </p:blipFill>
        <p:spPr>
          <a:xfrm>
            <a:off x="0" y="5922000"/>
            <a:ext cx="12204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2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457A22-94DF-3369-851C-9B460CECF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9200" y="6247905"/>
            <a:ext cx="1727200" cy="39406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C3F06F-0BBB-8D3E-ED86-2EE715A184D2}"/>
              </a:ext>
            </a:extLst>
          </p:cNvPr>
          <p:cNvCxnSpPr>
            <a:cxnSpLocks/>
          </p:cNvCxnSpPr>
          <p:nvPr userDrawn="1"/>
        </p:nvCxnSpPr>
        <p:spPr>
          <a:xfrm>
            <a:off x="0" y="604520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0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canoes on a lake&#10;&#10;Description automatically generated with low confidence">
            <a:extLst>
              <a:ext uri="{FF2B5EF4-FFF2-40B4-BE49-F238E27FC236}">
                <a16:creationId xmlns:a16="http://schemas.microsoft.com/office/drawing/2014/main" id="{931E3347-D95C-1B31-88AE-2D28A739D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701" b="492"/>
          <a:stretch/>
        </p:blipFill>
        <p:spPr>
          <a:xfrm>
            <a:off x="0" y="0"/>
            <a:ext cx="12192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5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a bike through the woods&#10;&#10;Description automatically generated with low confidence">
            <a:extLst>
              <a:ext uri="{FF2B5EF4-FFF2-40B4-BE49-F238E27FC236}">
                <a16:creationId xmlns:a16="http://schemas.microsoft.com/office/drawing/2014/main" id="{A543724A-2DAC-FC96-1BDF-81CBB17CE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760" b="3231"/>
          <a:stretch/>
        </p:blipFill>
        <p:spPr>
          <a:xfrm>
            <a:off x="0" y="0"/>
            <a:ext cx="12192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33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, tree, outdoor, jungle&#10;&#10;Description automatically generated">
            <a:extLst>
              <a:ext uri="{FF2B5EF4-FFF2-40B4-BE49-F238E27FC236}">
                <a16:creationId xmlns:a16="http://schemas.microsoft.com/office/drawing/2014/main" id="{7BF6B8F7-498C-5EEB-C646-5D32F72AD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97" b="13025"/>
          <a:stretch/>
        </p:blipFill>
        <p:spPr>
          <a:xfrm>
            <a:off x="0" y="0"/>
            <a:ext cx="12192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34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standing on a mountain&#10;&#10;Description automatically generated with medium confidence">
            <a:extLst>
              <a:ext uri="{FF2B5EF4-FFF2-40B4-BE49-F238E27FC236}">
                <a16:creationId xmlns:a16="http://schemas.microsoft.com/office/drawing/2014/main" id="{7E65F4B4-1762-48B4-C775-F55B31BE5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675" b="3699"/>
          <a:stretch/>
        </p:blipFill>
        <p:spPr>
          <a:xfrm>
            <a:off x="0" y="0"/>
            <a:ext cx="12192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8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ud, nature, sky, outdoor&#10;&#10;Description automatically generated">
            <a:extLst>
              <a:ext uri="{FF2B5EF4-FFF2-40B4-BE49-F238E27FC236}">
                <a16:creationId xmlns:a16="http://schemas.microsoft.com/office/drawing/2014/main" id="{8CE4DC14-FD2D-DDA4-2849-805562B691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240" b="184"/>
          <a:stretch/>
        </p:blipFill>
        <p:spPr>
          <a:xfrm>
            <a:off x="0" y="0"/>
            <a:ext cx="12192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2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74EBC9-1DFF-1247-FE07-2E7586B8B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E542F-BD39-0671-BD40-71CC86EF6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F21BD-842D-3FE8-1BAA-79552BE8B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C83F3-45FA-884A-A489-4EEDC6D3CBB5}" type="datetimeFigureOut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5CF8-22B4-C5C9-4187-2DFAF606A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CEDBA-8C99-2B22-80C1-36E7DEC1F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4366E-ACB3-BD48-8D2C-CD000B5B63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64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3585B98-9842-1E58-6C2C-8A9D1D5E4137}"/>
              </a:ext>
            </a:extLst>
          </p:cNvPr>
          <p:cNvSpPr/>
          <p:nvPr/>
        </p:nvSpPr>
        <p:spPr>
          <a:xfrm>
            <a:off x="0" y="1244599"/>
            <a:ext cx="8813800" cy="2797313"/>
          </a:xfrm>
          <a:prstGeom prst="rect">
            <a:avLst/>
          </a:prstGeom>
          <a:solidFill>
            <a:schemeClr val="tx1">
              <a:alpha val="641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701E8-2CD6-C108-6751-680D3ACB4C95}"/>
              </a:ext>
            </a:extLst>
          </p:cNvPr>
          <p:cNvSpPr txBox="1"/>
          <p:nvPr/>
        </p:nvSpPr>
        <p:spPr>
          <a:xfrm>
            <a:off x="596900" y="1495335"/>
            <a:ext cx="812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7D700"/>
                </a:solidFill>
              </a:rPr>
              <a:t>Draft Tourism Environment Action Plan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He Āhurutanga Taiao</a:t>
            </a:r>
          </a:p>
          <a:p>
            <a:r>
              <a:rPr lang="en-US" sz="3600" b="1" i="1" dirty="0">
                <a:solidFill>
                  <a:schemeClr val="bg1"/>
                </a:solidFill>
              </a:rPr>
              <a:t>A cloak of protection for the environment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41A8A4-4625-EA77-1C45-2804696E1829}"/>
              </a:ext>
            </a:extLst>
          </p:cNvPr>
          <p:cNvSpPr/>
          <p:nvPr/>
        </p:nvSpPr>
        <p:spPr>
          <a:xfrm>
            <a:off x="7714696" y="4989250"/>
            <a:ext cx="4288070" cy="1722820"/>
          </a:xfrm>
          <a:prstGeom prst="rect">
            <a:avLst/>
          </a:prstGeom>
          <a:solidFill>
            <a:schemeClr val="tx1">
              <a:alpha val="641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546A9-487C-83A0-0FA7-ADA9BF923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939" y="5104660"/>
            <a:ext cx="1400100" cy="1400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AE87CE-3C88-CEF9-572C-F940FFB7B650}"/>
              </a:ext>
            </a:extLst>
          </p:cNvPr>
          <p:cNvSpPr txBox="1"/>
          <p:nvPr/>
        </p:nvSpPr>
        <p:spPr>
          <a:xfrm>
            <a:off x="7850880" y="5175683"/>
            <a:ext cx="2513059" cy="101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7D700"/>
                </a:solidFill>
              </a:rPr>
              <a:t>Scan here for a digital copy of the Action Plan and survey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18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penguins walking on the beach&#10;&#10;Description automatically generated with low confidence">
            <a:extLst>
              <a:ext uri="{FF2B5EF4-FFF2-40B4-BE49-F238E27FC236}">
                <a16:creationId xmlns:a16="http://schemas.microsoft.com/office/drawing/2014/main" id="{5D548EB0-58BE-613D-D6A3-830693346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610" y="821472"/>
            <a:ext cx="5692674" cy="40421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FD4AFA1-FC1C-1D72-ABA1-8ADE0A82AF00}"/>
              </a:ext>
            </a:extLst>
          </p:cNvPr>
          <p:cNvSpPr txBox="1"/>
          <p:nvPr/>
        </p:nvSpPr>
        <p:spPr>
          <a:xfrm>
            <a:off x="5979610" y="5120464"/>
            <a:ext cx="2928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00" dirty="0"/>
              <a:t>Image: Miles Holden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FFE96B-D8DE-9A0A-B177-4A421F380F8A}"/>
              </a:ext>
            </a:extLst>
          </p:cNvPr>
          <p:cNvGrpSpPr/>
          <p:nvPr/>
        </p:nvGrpSpPr>
        <p:grpSpPr>
          <a:xfrm>
            <a:off x="248889" y="283979"/>
            <a:ext cx="5550904" cy="4579625"/>
            <a:chOff x="141784" y="633781"/>
            <a:chExt cx="5550904" cy="425135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7B6341-CEEA-FB0E-44E7-665E14E4D050}"/>
                </a:ext>
              </a:extLst>
            </p:cNvPr>
            <p:cNvSpPr txBox="1"/>
            <p:nvPr/>
          </p:nvSpPr>
          <p:spPr>
            <a:xfrm>
              <a:off x="141784" y="1132746"/>
              <a:ext cx="5550904" cy="3752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endParaRPr lang="en-GB" sz="2400" b="1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spcBef>
                  <a:spcPts val="169"/>
                </a:spcBef>
                <a:spcAft>
                  <a:spcPts val="600"/>
                </a:spcAft>
                <a:buClr>
                  <a:schemeClr val="bg2">
                    <a:lumMod val="75000"/>
                  </a:schemeClr>
                </a:buClr>
                <a:buSzPct val="110000"/>
                <a:buAutoNum type="arabicPeriod"/>
              </a:pPr>
              <a:r>
                <a:rPr lang="en-GB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Establish and support collaborative regional environmental projects</a:t>
              </a:r>
            </a:p>
            <a:p>
              <a:pPr marL="457200" indent="-457200"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  <a:buAutoNum type="arabicPeriod"/>
              </a:pPr>
              <a:r>
                <a:rPr lang="en-GB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Develop measures for regenerative tourism</a:t>
              </a:r>
            </a:p>
            <a:p>
              <a:pPr marL="457200" indent="-457200"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  <a:buAutoNum type="arabicPeriod"/>
              </a:pPr>
              <a:r>
                <a:rPr lang="en-GB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Ensure green assessment schemes include criteria and standards related to biodiversity</a:t>
              </a:r>
            </a:p>
            <a:p>
              <a:pPr marL="457200" indent="-457200"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  <a:buAutoNum type="arabicPeriod"/>
              </a:pPr>
              <a:r>
                <a:rPr lang="en-GB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Advocate and educate on biodiversity matters at a local and national level</a:t>
              </a:r>
              <a:endParaRPr lang="en-GB" sz="2400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6B4D92C-A212-95E9-E363-6DE829ED95CF}"/>
                </a:ext>
              </a:extLst>
            </p:cNvPr>
            <p:cNvSpPr/>
            <p:nvPr/>
          </p:nvSpPr>
          <p:spPr>
            <a:xfrm>
              <a:off x="512934" y="633781"/>
              <a:ext cx="861391" cy="8348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504FBF4-7A84-F944-54D9-4B0F85A20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443" y="291665"/>
            <a:ext cx="505731" cy="5057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E5492D-EDCC-AC06-5E6F-FD270D76B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68" y="448556"/>
            <a:ext cx="505731" cy="5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6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F16FA10C-276E-BE40-1A1C-DED02BDE6C4E}"/>
              </a:ext>
            </a:extLst>
          </p:cNvPr>
          <p:cNvSpPr txBox="1">
            <a:spLocks/>
          </p:cNvSpPr>
          <p:nvPr/>
        </p:nvSpPr>
        <p:spPr>
          <a:xfrm>
            <a:off x="272773" y="479306"/>
            <a:ext cx="11481905" cy="8572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>
                <a:solidFill>
                  <a:schemeClr val="bg1"/>
                </a:solidFill>
                <a:latin typeface="+mn-lt"/>
              </a:rPr>
              <a:t>Visitor management is optimised for te taiao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F4900F3-C418-A074-38D5-201E23E4F672}"/>
              </a:ext>
            </a:extLst>
          </p:cNvPr>
          <p:cNvSpPr txBox="1">
            <a:spLocks/>
          </p:cNvSpPr>
          <p:nvPr/>
        </p:nvSpPr>
        <p:spPr>
          <a:xfrm>
            <a:off x="1015470" y="2958957"/>
            <a:ext cx="10161060" cy="34992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dirty="0">
                <a:ea typeface="Fira Sans" panose="020B0503050000020004" pitchFamily="34" charset="0"/>
                <a:cs typeface="Times New Roman" panose="02020603050405020304" pitchFamily="18" charset="0"/>
              </a:rPr>
              <a:t>Seeks to reduce tourism’s impact on te taiao by managing visitor volumes at particularly sensitive sites and to highlight environmentally friendly activities in marketing</a:t>
            </a:r>
            <a:r>
              <a:rPr lang="en-NZ" sz="3200" dirty="0">
                <a:ea typeface="Fira Sans" panose="020B0503050000020004" pitchFamily="34" charset="0"/>
                <a:cs typeface="Times New Roman" panose="02020603050405020304" pitchFamily="18" charset="0"/>
              </a:rPr>
              <a:t>. </a:t>
            </a:r>
            <a:endParaRPr lang="en-NZ" sz="3200" strike="sngStrike" dirty="0">
              <a:solidFill>
                <a:srgbClr val="FF0000"/>
              </a:solidFill>
              <a:ea typeface="Fira Sans" panose="020B05030500000200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NZ" dirty="0"/>
          </a:p>
          <a:p>
            <a:endParaRPr lang="en-NZ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1656B0E-7AD2-1AFF-2FFE-43A081BC154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1033" y="569321"/>
            <a:ext cx="690994" cy="67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72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C87064B-DA00-54BF-7AC4-6222560D5F38}"/>
              </a:ext>
            </a:extLst>
          </p:cNvPr>
          <p:cNvGrpSpPr/>
          <p:nvPr/>
        </p:nvGrpSpPr>
        <p:grpSpPr>
          <a:xfrm>
            <a:off x="247801" y="608266"/>
            <a:ext cx="5550904" cy="4038948"/>
            <a:chOff x="102028" y="51675"/>
            <a:chExt cx="5550904" cy="403894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A08BB9-6A4F-94D2-B6A8-53F172072E9B}"/>
                </a:ext>
              </a:extLst>
            </p:cNvPr>
            <p:cNvSpPr txBox="1"/>
            <p:nvPr/>
          </p:nvSpPr>
          <p:spPr>
            <a:xfrm>
              <a:off x="102028" y="469119"/>
              <a:ext cx="5550904" cy="362150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endParaRPr lang="en-GB" sz="2400" b="1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endParaRP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GB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1. Assess </a:t>
              </a: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ideal minimum and maximum visitor numbers at specific sites. Develop and promote a suite of levers to maintain visitor numbers within these parameters.</a:t>
              </a: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 </a:t>
              </a:r>
              <a:endParaRPr lang="en-NZ" sz="2400" b="1" strike="sngStrike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endParaRP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2. Highlight regenerative activities and operators in marketing campaigns</a:t>
              </a: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endParaRPr lang="en-GB" sz="2400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A8D9520-79F1-DDD8-AF9D-A761C8D26A30}"/>
                </a:ext>
              </a:extLst>
            </p:cNvPr>
            <p:cNvSpPr/>
            <p:nvPr/>
          </p:nvSpPr>
          <p:spPr>
            <a:xfrm>
              <a:off x="433421" y="51675"/>
              <a:ext cx="861391" cy="8348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6AA1042-8556-9126-D73E-F779FFE8A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05" y="750976"/>
            <a:ext cx="576269" cy="549466"/>
          </a:xfrm>
          <a:prstGeom prst="rect">
            <a:avLst/>
          </a:prstGeom>
        </p:spPr>
      </p:pic>
      <p:pic>
        <p:nvPicPr>
          <p:cNvPr id="5" name="Picture 4" descr="A couple of people snorkeling under water&#10;&#10;Description automatically generated with medium confidence">
            <a:extLst>
              <a:ext uri="{FF2B5EF4-FFF2-40B4-BE49-F238E27FC236}">
                <a16:creationId xmlns:a16="http://schemas.microsoft.com/office/drawing/2014/main" id="{0BFDBF9C-9993-D6A3-0D4F-191A89CAB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297" y="1025709"/>
            <a:ext cx="5428015" cy="362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12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863D6-BB5D-6716-7ABC-283E145035FB}"/>
              </a:ext>
            </a:extLst>
          </p:cNvPr>
          <p:cNvSpPr txBox="1">
            <a:spLocks/>
          </p:cNvSpPr>
          <p:nvPr/>
        </p:nvSpPr>
        <p:spPr>
          <a:xfrm>
            <a:off x="272773" y="479304"/>
            <a:ext cx="11481905" cy="180006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>
                <a:solidFill>
                  <a:schemeClr val="bg1"/>
                </a:solidFill>
                <a:latin typeface="+mn-lt"/>
              </a:rPr>
              <a:t>Accelerated technology uptake and innovation enable regeneration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8F59A-2627-2383-B411-B6C88774B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249" y="1266024"/>
            <a:ext cx="820861" cy="83138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29A395-C8CD-836A-1DC6-7C2153574B7A}"/>
              </a:ext>
            </a:extLst>
          </p:cNvPr>
          <p:cNvSpPr txBox="1">
            <a:spLocks/>
          </p:cNvSpPr>
          <p:nvPr/>
        </p:nvSpPr>
        <p:spPr>
          <a:xfrm>
            <a:off x="1015470" y="3328827"/>
            <a:ext cx="10161060" cy="37224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dirty="0">
                <a:ea typeface="Fira Sans" panose="020B0503050000020004" pitchFamily="34" charset="0"/>
                <a:cs typeface="Times New Roman" panose="02020603050405020304" pitchFamily="18" charset="0"/>
              </a:rPr>
              <a:t>Lift technology uptake and embed a culture of innovation to enable tourism operators and the industry to shift to a regenerative model more rapidly. </a:t>
            </a:r>
            <a:endParaRPr lang="en-NZ" strike="sngStrike" dirty="0">
              <a:ea typeface="Fira Sans" panose="020B05030500000200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NZ" sz="3200" dirty="0">
                <a:ea typeface="Fira Sans" panose="020B0503050000020004" pitchFamily="34" charset="0"/>
                <a:cs typeface="Times New Roman" panose="02020603050405020304" pitchFamily="18" charset="0"/>
              </a:rPr>
              <a:t> </a:t>
            </a:r>
            <a:endParaRPr lang="en-NZ" sz="3200" strike="sngStrike" dirty="0">
              <a:solidFill>
                <a:srgbClr val="FF0000"/>
              </a:solidFill>
              <a:ea typeface="Fira Sans" panose="020B05030500000200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97033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C87064B-DA00-54BF-7AC4-6222560D5F38}"/>
              </a:ext>
            </a:extLst>
          </p:cNvPr>
          <p:cNvGrpSpPr/>
          <p:nvPr/>
        </p:nvGrpSpPr>
        <p:grpSpPr>
          <a:xfrm>
            <a:off x="314063" y="687779"/>
            <a:ext cx="5550904" cy="4459576"/>
            <a:chOff x="102028" y="51675"/>
            <a:chExt cx="5550904" cy="445957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A08BB9-6A4F-94D2-B6A8-53F172072E9B}"/>
                </a:ext>
              </a:extLst>
            </p:cNvPr>
            <p:cNvSpPr txBox="1"/>
            <p:nvPr/>
          </p:nvSpPr>
          <p:spPr>
            <a:xfrm>
              <a:off x="102028" y="469119"/>
              <a:ext cx="5550904" cy="40421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endParaRPr lang="en-GB" sz="2400" b="1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endParaRP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GB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1. Harness </a:t>
              </a: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emerging technology within the tourism system</a:t>
              </a: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2. Organise an in-person event showcasing existing and emerging technology </a:t>
              </a: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3. Establish a tourism innovation lab</a:t>
              </a: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4. Contribute tourism perspectives to economy-wide innovation programmes</a:t>
              </a: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endParaRPr lang="en-GB" sz="2400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A8D9520-79F1-DDD8-AF9D-A761C8D26A30}"/>
                </a:ext>
              </a:extLst>
            </p:cNvPr>
            <p:cNvSpPr/>
            <p:nvPr/>
          </p:nvSpPr>
          <p:spPr>
            <a:xfrm>
              <a:off x="433421" y="51675"/>
              <a:ext cx="861391" cy="8348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F338683-9154-2ABC-C944-A60FBB34D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20" y="691280"/>
            <a:ext cx="820861" cy="831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92B574-B924-E6AF-5A92-0D4FA351542F}"/>
              </a:ext>
            </a:extLst>
          </p:cNvPr>
          <p:cNvSpPr txBox="1"/>
          <p:nvPr/>
        </p:nvSpPr>
        <p:spPr>
          <a:xfrm>
            <a:off x="7570980" y="2265947"/>
            <a:ext cx="43069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000" b="1" dirty="0"/>
              <a:t>IMAGE HERE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E62C0D0-945E-0787-8F9F-579C1F864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034" y="1105224"/>
            <a:ext cx="5077281" cy="40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795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863D6-BB5D-6716-7ABC-283E145035FB}"/>
              </a:ext>
            </a:extLst>
          </p:cNvPr>
          <p:cNvSpPr txBox="1">
            <a:spLocks/>
          </p:cNvSpPr>
          <p:nvPr/>
        </p:nvSpPr>
        <p:spPr>
          <a:xfrm>
            <a:off x="272773" y="479305"/>
            <a:ext cx="11481905" cy="147962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>
                <a:solidFill>
                  <a:schemeClr val="bg1"/>
                </a:solidFill>
                <a:latin typeface="+mn-lt"/>
              </a:rPr>
              <a:t>Tourism businesses are incentivised and enabled for sustainability and regeneration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29A395-C8CD-836A-1DC6-7C2153574B7A}"/>
              </a:ext>
            </a:extLst>
          </p:cNvPr>
          <p:cNvSpPr txBox="1">
            <a:spLocks/>
          </p:cNvSpPr>
          <p:nvPr/>
        </p:nvSpPr>
        <p:spPr>
          <a:xfrm>
            <a:off x="1015470" y="3215811"/>
            <a:ext cx="10161060" cy="38354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dirty="0">
                <a:ea typeface="Fira Sans" panose="020B0503050000020004" pitchFamily="34" charset="0"/>
                <a:cs typeface="Times New Roman" panose="02020603050405020304" pitchFamily="18" charset="0"/>
              </a:rPr>
              <a:t>Lift awareness and accelerate adoption of practices that protect and enhance the natural environment.</a:t>
            </a:r>
          </a:p>
          <a:p>
            <a:pPr marL="0" indent="0" algn="ctr">
              <a:buNone/>
            </a:pPr>
            <a:endParaRPr lang="en-NZ" strike="sngStrike" dirty="0">
              <a:solidFill>
                <a:srgbClr val="FF0000"/>
              </a:solidFill>
              <a:ea typeface="Fira Sans" panose="020B05030500000200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NZ" dirty="0"/>
          </a:p>
          <a:p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CE13E2-F373-D8E8-F9ED-F54119115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623" y="1104168"/>
            <a:ext cx="739814" cy="7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69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C87064B-DA00-54BF-7AC4-6222560D5F38}"/>
              </a:ext>
            </a:extLst>
          </p:cNvPr>
          <p:cNvGrpSpPr/>
          <p:nvPr/>
        </p:nvGrpSpPr>
        <p:grpSpPr>
          <a:xfrm>
            <a:off x="314063" y="196769"/>
            <a:ext cx="5550904" cy="5567572"/>
            <a:chOff x="102028" y="51675"/>
            <a:chExt cx="5550904" cy="55675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A08BB9-6A4F-94D2-B6A8-53F172072E9B}"/>
                </a:ext>
              </a:extLst>
            </p:cNvPr>
            <p:cNvSpPr txBox="1"/>
            <p:nvPr/>
          </p:nvSpPr>
          <p:spPr>
            <a:xfrm>
              <a:off x="102028" y="469119"/>
              <a:ext cx="5550904" cy="515012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endParaRPr lang="en-GB" sz="2400" b="1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endParaRP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GB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1. </a:t>
              </a: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Ensure online toolkits on sustainable and regenerative practices are widely available</a:t>
              </a: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2. Designing and delivering personalised regenerative support programmes to tourism operators  </a:t>
              </a: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3. Foster a collaborative approach between tourism operators </a:t>
              </a: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4. Respond to research on understanding tourism operators’ adoption of regenerative policies </a:t>
              </a: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GB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 </a:t>
              </a:r>
              <a:endParaRPr lang="en-GB" sz="2400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A8D9520-79F1-DDD8-AF9D-A761C8D26A30}"/>
                </a:ext>
              </a:extLst>
            </p:cNvPr>
            <p:cNvSpPr/>
            <p:nvPr/>
          </p:nvSpPr>
          <p:spPr>
            <a:xfrm>
              <a:off x="433421" y="51675"/>
              <a:ext cx="861391" cy="8348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94817320-2497-7616-4308-DB669BDC305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806" y="314493"/>
            <a:ext cx="612689" cy="5994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74DB0D-19E4-4FBB-8F53-689E6A512D88}"/>
              </a:ext>
            </a:extLst>
          </p:cNvPr>
          <p:cNvSpPr txBox="1"/>
          <p:nvPr/>
        </p:nvSpPr>
        <p:spPr>
          <a:xfrm>
            <a:off x="7570980" y="2265947"/>
            <a:ext cx="43069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000" b="1" dirty="0"/>
              <a:t>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B8244-D996-D488-801A-E93DFE56A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775" y="614211"/>
            <a:ext cx="5262986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88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863D6-BB5D-6716-7ABC-283E145035FB}"/>
              </a:ext>
            </a:extLst>
          </p:cNvPr>
          <p:cNvSpPr txBox="1">
            <a:spLocks/>
          </p:cNvSpPr>
          <p:nvPr/>
        </p:nvSpPr>
        <p:spPr>
          <a:xfrm>
            <a:off x="272773" y="479305"/>
            <a:ext cx="11481905" cy="147962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>
                <a:solidFill>
                  <a:schemeClr val="bg1"/>
                </a:solidFill>
                <a:latin typeface="+mn-lt"/>
              </a:rPr>
              <a:t>The tourism system and its levers are optimised and resourced to support regeneration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29A395-C8CD-836A-1DC6-7C2153574B7A}"/>
              </a:ext>
            </a:extLst>
          </p:cNvPr>
          <p:cNvSpPr txBox="1">
            <a:spLocks/>
          </p:cNvSpPr>
          <p:nvPr/>
        </p:nvSpPr>
        <p:spPr>
          <a:xfrm>
            <a:off x="1015470" y="3215811"/>
            <a:ext cx="10161060" cy="38354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dirty="0">
                <a:ea typeface="Fira Sans" panose="020B0503050000020004" pitchFamily="34" charset="0"/>
                <a:cs typeface="Times New Roman" panose="02020603050405020304" pitchFamily="18" charset="0"/>
              </a:rPr>
              <a:t>Ensure that Aotearoa New Zealand’s tourism system, and its various structures and levers, can enable the actions in this Plan and reinforce the priorities that will drive the transition.  </a:t>
            </a:r>
          </a:p>
          <a:p>
            <a:pPr marL="0" indent="0">
              <a:buNone/>
            </a:pPr>
            <a:endParaRPr lang="en-NZ" sz="3200" strike="sngStrike" dirty="0">
              <a:solidFill>
                <a:srgbClr val="FF0000"/>
              </a:solidFill>
              <a:ea typeface="Fira Sans" panose="020B05030500000200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02347-0281-9872-A6D1-6D25072C1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046" y="1100431"/>
            <a:ext cx="834968" cy="83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59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C87064B-DA00-54BF-7AC4-6222560D5F38}"/>
              </a:ext>
            </a:extLst>
          </p:cNvPr>
          <p:cNvGrpSpPr/>
          <p:nvPr/>
        </p:nvGrpSpPr>
        <p:grpSpPr>
          <a:xfrm>
            <a:off x="314063" y="196769"/>
            <a:ext cx="5550904" cy="5361551"/>
            <a:chOff x="102028" y="51675"/>
            <a:chExt cx="5550904" cy="48802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A08BB9-6A4F-94D2-B6A8-53F172072E9B}"/>
                </a:ext>
              </a:extLst>
            </p:cNvPr>
            <p:cNvSpPr txBox="1"/>
            <p:nvPr/>
          </p:nvSpPr>
          <p:spPr>
            <a:xfrm>
              <a:off x="102028" y="469119"/>
              <a:ext cx="5550904" cy="446276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endParaRPr lang="en-GB" sz="2400" b="1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endParaRPr>
            </a:p>
            <a:p>
              <a:pPr>
                <a:spcBef>
                  <a:spcPts val="169"/>
                </a:spcBef>
                <a:spcAft>
                  <a:spcPts val="600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GB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1. </a:t>
              </a: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Undertake a high-level assessment of the tourism system</a:t>
              </a: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2. Refresh the MBIE Destination Management Guidelines </a:t>
              </a: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3. Recommend a regular national tourism strategy </a:t>
              </a: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4. Review funding structures and mechanisms that will enable a regenerative tourism system</a:t>
              </a:r>
            </a:p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endParaRPr lang="en-GB" sz="2400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A8D9520-79F1-DDD8-AF9D-A761C8D26A30}"/>
                </a:ext>
              </a:extLst>
            </p:cNvPr>
            <p:cNvSpPr/>
            <p:nvPr/>
          </p:nvSpPr>
          <p:spPr>
            <a:xfrm>
              <a:off x="433421" y="51675"/>
              <a:ext cx="861391" cy="8348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8CDCF8-7FC1-BF29-B5B9-264B40DC6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72" y="276933"/>
            <a:ext cx="674557" cy="674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3B5E19-D599-6BEE-629B-DAE56CE6EAD9}"/>
              </a:ext>
            </a:extLst>
          </p:cNvPr>
          <p:cNvSpPr txBox="1"/>
          <p:nvPr/>
        </p:nvSpPr>
        <p:spPr>
          <a:xfrm>
            <a:off x="7570980" y="2265947"/>
            <a:ext cx="43069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000" b="1" dirty="0"/>
              <a:t>IMAGE HERE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D28C377-2A82-A2C3-0FE3-27EAD5E08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60" y="655385"/>
            <a:ext cx="5374533" cy="490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569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7">
            <a:extLst>
              <a:ext uri="{FF2B5EF4-FFF2-40B4-BE49-F238E27FC236}">
                <a16:creationId xmlns:a16="http://schemas.microsoft.com/office/drawing/2014/main" id="{91765AF5-7981-EFBB-BDB1-E14C575BA24E}"/>
              </a:ext>
            </a:extLst>
          </p:cNvPr>
          <p:cNvSpPr txBox="1">
            <a:spLocks/>
          </p:cNvSpPr>
          <p:nvPr/>
        </p:nvSpPr>
        <p:spPr>
          <a:xfrm>
            <a:off x="680366" y="2311689"/>
            <a:ext cx="6838527" cy="3591042"/>
          </a:xfrm>
          <a:prstGeom prst="rect">
            <a:avLst/>
          </a:prstGeom>
          <a:solidFill>
            <a:schemeClr val="tx1">
              <a:lumMod val="85000"/>
              <a:lumOff val="15000"/>
              <a:alpha val="77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Have your say by 19 July through the online survey on the QR code or a submission</a:t>
            </a:r>
          </a:p>
          <a:p>
            <a:r>
              <a:rPr lang="en-US" dirty="0">
                <a:solidFill>
                  <a:schemeClr val="bg1"/>
                </a:solidFill>
              </a:rPr>
              <a:t>Attend a workshop before 14 July</a:t>
            </a:r>
          </a:p>
          <a:p>
            <a:r>
              <a:rPr lang="en-US" dirty="0">
                <a:solidFill>
                  <a:schemeClr val="bg1"/>
                </a:solidFill>
              </a:rPr>
              <a:t>Encourage your local operators to engage – attend workshops, complete the survey etc.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04ECED2D-9591-C0E0-16DA-3559E0640088}"/>
              </a:ext>
            </a:extLst>
          </p:cNvPr>
          <p:cNvSpPr txBox="1">
            <a:spLocks/>
          </p:cNvSpPr>
          <p:nvPr/>
        </p:nvSpPr>
        <p:spPr>
          <a:xfrm>
            <a:off x="680364" y="867376"/>
            <a:ext cx="6838529" cy="1022133"/>
          </a:xfrm>
          <a:prstGeom prst="rect">
            <a:avLst/>
          </a:prstGeom>
          <a:solidFill>
            <a:schemeClr val="tx1">
              <a:lumMod val="95000"/>
              <a:lumOff val="5000"/>
              <a:alpha val="77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How can you help?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B0A1A5-2AD4-B250-EFF1-008FEE05F722}"/>
              </a:ext>
            </a:extLst>
          </p:cNvPr>
          <p:cNvCxnSpPr/>
          <p:nvPr/>
        </p:nvCxnSpPr>
        <p:spPr>
          <a:xfrm>
            <a:off x="680364" y="1898788"/>
            <a:ext cx="601675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02F65A0-59EE-6A67-3965-9EA1D5DA6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548" y="4072620"/>
            <a:ext cx="2482472" cy="247373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BC76560-09ED-52C8-5D01-DB1E40F9EE06}"/>
              </a:ext>
            </a:extLst>
          </p:cNvPr>
          <p:cNvSpPr/>
          <p:nvPr/>
        </p:nvSpPr>
        <p:spPr>
          <a:xfrm rot="1553746">
            <a:off x="7770684" y="3726364"/>
            <a:ext cx="1413072" cy="821635"/>
          </a:xfrm>
          <a:prstGeom prst="rightArrow">
            <a:avLst/>
          </a:prstGeom>
          <a:solidFill>
            <a:schemeClr val="accent6">
              <a:lumMod val="7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9794A-4200-2D52-B965-0EABBB38D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9963" y="655064"/>
            <a:ext cx="505731" cy="5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95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9F6D748-6A5A-3297-2476-870A40CC840F}"/>
              </a:ext>
            </a:extLst>
          </p:cNvPr>
          <p:cNvGrpSpPr/>
          <p:nvPr/>
        </p:nvGrpSpPr>
        <p:grpSpPr>
          <a:xfrm>
            <a:off x="2166730" y="992256"/>
            <a:ext cx="7858539" cy="4873488"/>
            <a:chOff x="2489795" y="636448"/>
            <a:chExt cx="6414052" cy="463826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15427DD-0867-8047-8B88-BCE49FC519AC}"/>
                </a:ext>
              </a:extLst>
            </p:cNvPr>
            <p:cNvSpPr/>
            <p:nvPr/>
          </p:nvSpPr>
          <p:spPr>
            <a:xfrm>
              <a:off x="2489795" y="636448"/>
              <a:ext cx="6414052" cy="4638261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7DD62E-BA99-3CF6-A680-24D0A428814C}"/>
                </a:ext>
              </a:extLst>
            </p:cNvPr>
            <p:cNvSpPr txBox="1"/>
            <p:nvPr/>
          </p:nvSpPr>
          <p:spPr>
            <a:xfrm>
              <a:off x="3192896" y="1530021"/>
              <a:ext cx="5007852" cy="322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3000" b="1" dirty="0">
                  <a:solidFill>
                    <a:schemeClr val="bg1"/>
                  </a:solidFill>
                </a:rPr>
                <a:t>Ka huihui, ka ranea I te mauri tū, te mauri ora</a:t>
              </a:r>
            </a:p>
            <a:p>
              <a:pPr algn="ctr"/>
              <a:endParaRPr lang="en-NZ" sz="3000" b="1" dirty="0">
                <a:solidFill>
                  <a:schemeClr val="bg1"/>
                </a:solidFill>
              </a:endParaRPr>
            </a:p>
            <a:p>
              <a:pPr algn="ctr"/>
              <a:r>
                <a:rPr lang="en-NZ" sz="3000" b="1" dirty="0">
                  <a:solidFill>
                    <a:schemeClr val="bg1"/>
                  </a:solidFill>
                </a:rPr>
                <a:t>Abundance comes from thriving mauri </a:t>
              </a:r>
            </a:p>
            <a:p>
              <a:pPr algn="ctr"/>
              <a:endParaRPr lang="en-NZ" sz="2400" b="1" i="1" dirty="0">
                <a:solidFill>
                  <a:schemeClr val="bg1"/>
                </a:solidFill>
              </a:endParaRPr>
            </a:p>
            <a:p>
              <a:pPr algn="ctr"/>
              <a:r>
                <a:rPr lang="en-NZ" sz="2000" b="1" i="1" dirty="0">
                  <a:solidFill>
                    <a:schemeClr val="bg1"/>
                  </a:solidFill>
                </a:rPr>
                <a:t>Te Taiao / Nature exhibition, Museum of New Zealand Te Papa Tongarewa,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8658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D848DB-8B43-CAEC-ECEF-490598C30783}"/>
              </a:ext>
            </a:extLst>
          </p:cNvPr>
          <p:cNvSpPr txBox="1">
            <a:spLocks/>
          </p:cNvSpPr>
          <p:nvPr/>
        </p:nvSpPr>
        <p:spPr>
          <a:xfrm>
            <a:off x="838200" y="113017"/>
            <a:ext cx="10515600" cy="1135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journey so far…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B65D9A-3A3D-7CAE-3B38-4FB22C6D3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34" y="3429000"/>
            <a:ext cx="10850366" cy="19149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248469-07FD-A754-84AF-10AE34B6A7B8}"/>
              </a:ext>
            </a:extLst>
          </p:cNvPr>
          <p:cNvSpPr txBox="1"/>
          <p:nvPr/>
        </p:nvSpPr>
        <p:spPr>
          <a:xfrm>
            <a:off x="339047" y="4616557"/>
            <a:ext cx="2661007" cy="18049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600">
                <a:effectLst/>
                <a:latin typeface="Fira Sans" panose="020B0503050000020004" pitchFamily="34" charset="0"/>
              </a:defRPr>
            </a:lvl1pPr>
          </a:lstStyle>
          <a:p>
            <a:pPr defTabSz="868680">
              <a:spcAft>
                <a:spcPts val="600"/>
              </a:spcAft>
            </a:pPr>
            <a:r>
              <a:rPr lang="en-NZ" sz="1126" kern="1200" dirty="0">
                <a:solidFill>
                  <a:srgbClr val="696969"/>
                </a:solidFill>
                <a:effectLst/>
                <a:latin typeface="Fira Sans" panose="020B0503050000020004" pitchFamily="34" charset="0"/>
                <a:ea typeface="+mn-ea"/>
                <a:cs typeface="+mn-cs"/>
              </a:rPr>
              <a:t>* </a:t>
            </a:r>
          </a:p>
          <a:p>
            <a:pPr defTabSz="868680">
              <a:spcAft>
                <a:spcPts val="600"/>
              </a:spcAft>
            </a:pPr>
            <a:endParaRPr lang="en-NZ" sz="1126" kern="1200" dirty="0">
              <a:solidFill>
                <a:srgbClr val="696969"/>
              </a:solidFill>
              <a:effectLst/>
              <a:latin typeface="Fira Sans" panose="020B0503050000020004" pitchFamily="34" charset="0"/>
              <a:ea typeface="+mn-ea"/>
              <a:cs typeface="+mn-cs"/>
            </a:endParaRPr>
          </a:p>
          <a:p>
            <a:pPr defTabSz="868680">
              <a:spcAft>
                <a:spcPts val="600"/>
              </a:spcAft>
            </a:pPr>
            <a:endParaRPr lang="en-NZ" sz="1126" kern="1200" dirty="0">
              <a:solidFill>
                <a:srgbClr val="696969"/>
              </a:solidFill>
              <a:effectLst/>
              <a:latin typeface="Fira Sans" panose="020B0503050000020004" pitchFamily="34" charset="0"/>
              <a:ea typeface="+mn-ea"/>
              <a:cs typeface="+mn-cs"/>
            </a:endParaRPr>
          </a:p>
          <a:p>
            <a:pPr defTabSz="868680">
              <a:spcAft>
                <a:spcPts val="600"/>
              </a:spcAft>
            </a:pPr>
            <a:endParaRPr lang="en-NZ" sz="1126" kern="1200" dirty="0">
              <a:solidFill>
                <a:srgbClr val="696969"/>
              </a:solidFill>
              <a:effectLst/>
              <a:latin typeface="Fira Sans" panose="020B0503050000020004" pitchFamily="34" charset="0"/>
              <a:ea typeface="+mn-ea"/>
              <a:cs typeface="+mn-cs"/>
            </a:endParaRPr>
          </a:p>
          <a:p>
            <a:pPr defTabSz="868680">
              <a:spcAft>
                <a:spcPts val="600"/>
              </a:spcAft>
            </a:pPr>
            <a:endParaRPr lang="en-NZ" sz="1126" kern="1200" dirty="0">
              <a:solidFill>
                <a:srgbClr val="696969"/>
              </a:solidFill>
              <a:effectLst/>
              <a:latin typeface="Fira Sans" panose="020B0503050000020004" pitchFamily="34" charset="0"/>
              <a:ea typeface="+mn-ea"/>
              <a:cs typeface="+mn-cs"/>
            </a:endParaRPr>
          </a:p>
          <a:p>
            <a:pPr defTabSz="868680">
              <a:spcAft>
                <a:spcPts val="600"/>
              </a:spcAft>
            </a:pPr>
            <a:r>
              <a:rPr lang="en-NZ" sz="1200" kern="1200" dirty="0">
                <a:solidFill>
                  <a:srgbClr val="696969"/>
                </a:solidFill>
                <a:effectLst/>
                <a:latin typeface="Fira Sans" panose="020B0503050000020004" pitchFamily="34" charset="0"/>
                <a:ea typeface="+mn-ea"/>
                <a:cs typeface="+mn-cs"/>
              </a:rPr>
              <a:t>Understanding and adapting tourism to the impacts of climate change ‘(Aotearoa Circle)</a:t>
            </a:r>
            <a:endParaRPr lang="en-NZ" sz="1200" dirty="0">
              <a:solidFill>
                <a:srgbClr val="69696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2E37DA-6063-150E-62E5-969B29ED25A7}"/>
              </a:ext>
            </a:extLst>
          </p:cNvPr>
          <p:cNvSpPr txBox="1"/>
          <p:nvPr/>
        </p:nvSpPr>
        <p:spPr>
          <a:xfrm>
            <a:off x="4879724" y="4616557"/>
            <a:ext cx="1952592" cy="1989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8680">
              <a:spcAft>
                <a:spcPts val="600"/>
              </a:spcAft>
            </a:pPr>
            <a:endParaRPr lang="en-NZ" sz="1126" kern="1200" dirty="0">
              <a:solidFill>
                <a:schemeClr val="tx1"/>
              </a:solidFill>
              <a:latin typeface="Fira Sans" panose="020B0503050000020004" pitchFamily="34" charset="0"/>
              <a:ea typeface="+mn-ea"/>
              <a:cs typeface="+mn-cs"/>
            </a:endParaRPr>
          </a:p>
          <a:p>
            <a:pPr algn="ctr" defTabSz="868680">
              <a:spcAft>
                <a:spcPts val="600"/>
              </a:spcAft>
            </a:pPr>
            <a:endParaRPr lang="en-NZ" sz="1126" kern="1200" dirty="0">
              <a:solidFill>
                <a:schemeClr val="tx1"/>
              </a:solidFill>
              <a:latin typeface="Fira Sans" panose="020B0503050000020004" pitchFamily="34" charset="0"/>
              <a:ea typeface="+mn-ea"/>
              <a:cs typeface="+mn-cs"/>
            </a:endParaRPr>
          </a:p>
          <a:p>
            <a:pPr algn="ctr" defTabSz="868680">
              <a:spcAft>
                <a:spcPts val="600"/>
              </a:spcAft>
            </a:pPr>
            <a:endParaRPr lang="en-NZ" sz="1126" kern="1200" dirty="0">
              <a:solidFill>
                <a:schemeClr val="tx1"/>
              </a:solidFill>
              <a:latin typeface="Fira Sans" panose="020B0503050000020004" pitchFamily="34" charset="0"/>
              <a:ea typeface="+mn-ea"/>
              <a:cs typeface="+mn-cs"/>
            </a:endParaRPr>
          </a:p>
          <a:p>
            <a:pPr algn="ctr" defTabSz="868680">
              <a:spcAft>
                <a:spcPts val="600"/>
              </a:spcAft>
            </a:pPr>
            <a:endParaRPr lang="en-NZ" sz="1126" kern="1200" dirty="0">
              <a:solidFill>
                <a:schemeClr val="tx1"/>
              </a:solidFill>
              <a:latin typeface="Fira Sans" panose="020B0503050000020004" pitchFamily="34" charset="0"/>
              <a:ea typeface="+mn-ea"/>
              <a:cs typeface="+mn-cs"/>
            </a:endParaRPr>
          </a:p>
          <a:p>
            <a:pPr algn="ctr" defTabSz="868680">
              <a:spcAft>
                <a:spcPts val="600"/>
              </a:spcAft>
            </a:pPr>
            <a:endParaRPr lang="en-NZ" sz="1126" kern="1200" dirty="0">
              <a:solidFill>
                <a:schemeClr val="tx1"/>
              </a:solidFill>
              <a:latin typeface="Fira Sans" panose="020B0503050000020004" pitchFamily="34" charset="0"/>
              <a:ea typeface="+mn-ea"/>
              <a:cs typeface="+mn-cs"/>
            </a:endParaRPr>
          </a:p>
          <a:p>
            <a:pPr algn="ctr" defTabSz="868680">
              <a:spcAft>
                <a:spcPts val="600"/>
              </a:spcAft>
            </a:pPr>
            <a:r>
              <a:rPr lang="en-NZ" sz="1200" kern="1200" dirty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rPr>
              <a:t>Transforming Aotearoa New Zealand’s visitor economy to a low carbon emissions industry</a:t>
            </a:r>
            <a:endParaRPr lang="en-NZ" sz="1200" dirty="0">
              <a:latin typeface="Fira Sans" panose="020B05030500000200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E2E332-E8C7-D5EA-36AE-0DBDE11A2EFE}"/>
              </a:ext>
            </a:extLst>
          </p:cNvPr>
          <p:cNvSpPr txBox="1"/>
          <p:nvPr/>
        </p:nvSpPr>
        <p:spPr>
          <a:xfrm>
            <a:off x="9061807" y="4933683"/>
            <a:ext cx="1760251" cy="1554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8680">
              <a:spcAft>
                <a:spcPts val="600"/>
              </a:spcAft>
            </a:pPr>
            <a:endParaRPr lang="en-NZ" sz="1126" kern="1200" dirty="0">
              <a:solidFill>
                <a:schemeClr val="tx1"/>
              </a:solidFill>
              <a:latin typeface="Fira Sans" panose="020B0503050000020004" pitchFamily="34" charset="0"/>
              <a:ea typeface="+mn-ea"/>
              <a:cs typeface="+mn-cs"/>
            </a:endParaRPr>
          </a:p>
          <a:p>
            <a:pPr algn="ctr" defTabSz="868680">
              <a:spcAft>
                <a:spcPts val="600"/>
              </a:spcAft>
            </a:pPr>
            <a:endParaRPr lang="en-NZ" sz="1126" kern="1200" dirty="0">
              <a:solidFill>
                <a:schemeClr val="tx1"/>
              </a:solidFill>
              <a:latin typeface="Fira Sans" panose="020B0503050000020004" pitchFamily="34" charset="0"/>
              <a:ea typeface="+mn-ea"/>
              <a:cs typeface="+mn-cs"/>
            </a:endParaRPr>
          </a:p>
          <a:p>
            <a:pPr algn="ctr" defTabSz="868680">
              <a:spcAft>
                <a:spcPts val="600"/>
              </a:spcAft>
            </a:pPr>
            <a:endParaRPr lang="en-NZ" sz="1126" kern="1200" dirty="0">
              <a:solidFill>
                <a:schemeClr val="tx1"/>
              </a:solidFill>
              <a:latin typeface="Fira Sans" panose="020B0503050000020004" pitchFamily="34" charset="0"/>
              <a:ea typeface="+mn-ea"/>
              <a:cs typeface="+mn-cs"/>
            </a:endParaRPr>
          </a:p>
          <a:p>
            <a:pPr algn="ctr" defTabSz="868680">
              <a:spcAft>
                <a:spcPts val="600"/>
              </a:spcAft>
            </a:pPr>
            <a:endParaRPr lang="en-NZ" sz="1126" kern="1200" dirty="0">
              <a:solidFill>
                <a:schemeClr val="tx1"/>
              </a:solidFill>
              <a:latin typeface="Fira Sans" panose="020B0503050000020004" pitchFamily="34" charset="0"/>
              <a:ea typeface="+mn-ea"/>
              <a:cs typeface="+mn-cs"/>
            </a:endParaRPr>
          </a:p>
          <a:p>
            <a:pPr algn="ctr" defTabSz="868680">
              <a:spcAft>
                <a:spcPts val="600"/>
              </a:spcAft>
            </a:pPr>
            <a:r>
              <a:rPr lang="en-NZ" sz="1200" kern="1200" dirty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rPr>
              <a:t>Restoring our biodiversity and eco-systems through tourism</a:t>
            </a:r>
            <a:endParaRPr lang="en-NZ" sz="1200" dirty="0">
              <a:latin typeface="Fira Sans" panose="020B05030500000200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CF403D-EC10-4D59-6DCC-1644B953D976}"/>
              </a:ext>
            </a:extLst>
          </p:cNvPr>
          <p:cNvSpPr txBox="1"/>
          <p:nvPr/>
        </p:nvSpPr>
        <p:spPr>
          <a:xfrm>
            <a:off x="965770" y="1214529"/>
            <a:ext cx="9933421" cy="2019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8680">
              <a:spcAft>
                <a:spcPts val="285"/>
              </a:spcAft>
            </a:pPr>
            <a:r>
              <a:rPr lang="en-US" sz="228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Tourism ITP is taking a phased approach:</a:t>
            </a:r>
          </a:p>
          <a:p>
            <a:pPr marL="325755" indent="-325755" defTabSz="868680">
              <a:spcAft>
                <a:spcPts val="285"/>
              </a:spcAft>
              <a:buFont typeface="Arial" panose="020B0604020202020204" pitchFamily="34" charset="0"/>
              <a:buChar char="•"/>
            </a:pPr>
            <a:r>
              <a:rPr lang="en-US" sz="228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 one: Better Work Action Plan launched March 2023</a:t>
            </a:r>
          </a:p>
          <a:p>
            <a:pPr marL="325755" indent="-325755" defTabSz="868680">
              <a:spcAft>
                <a:spcPts val="285"/>
              </a:spcAft>
              <a:buFont typeface="Arial" panose="020B0604020202020204" pitchFamily="34" charset="0"/>
              <a:buChar char="•"/>
            </a:pPr>
            <a:r>
              <a:rPr lang="en-US" sz="228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 two: Draft Tourism Environment Action Plan launched June 2023</a:t>
            </a:r>
          </a:p>
          <a:p>
            <a:pPr marL="325755" indent="-325755" defTabSz="868680">
              <a:spcAft>
                <a:spcPts val="285"/>
              </a:spcAft>
              <a:buFont typeface="Arial" panose="020B0604020202020204" pitchFamily="34" charset="0"/>
              <a:buChar char="•"/>
            </a:pPr>
            <a:r>
              <a:rPr lang="en-US" sz="228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 phase scope covers three pillars: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0687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7">
            <a:extLst>
              <a:ext uri="{FF2B5EF4-FFF2-40B4-BE49-F238E27FC236}">
                <a16:creationId xmlns:a16="http://schemas.microsoft.com/office/drawing/2014/main" id="{AB072E57-2154-D188-0683-8452CC9A92BC}"/>
              </a:ext>
            </a:extLst>
          </p:cNvPr>
          <p:cNvSpPr txBox="1">
            <a:spLocks/>
          </p:cNvSpPr>
          <p:nvPr/>
        </p:nvSpPr>
        <p:spPr>
          <a:xfrm>
            <a:off x="258298" y="1961731"/>
            <a:ext cx="6838527" cy="1314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2EFDF6A6-A650-A1B8-00E4-F8EE79FED79F}"/>
              </a:ext>
            </a:extLst>
          </p:cNvPr>
          <p:cNvSpPr txBox="1">
            <a:spLocks/>
          </p:cNvSpPr>
          <p:nvPr/>
        </p:nvSpPr>
        <p:spPr>
          <a:xfrm>
            <a:off x="268055" y="396975"/>
            <a:ext cx="6838529" cy="1209711"/>
          </a:xfrm>
          <a:prstGeom prst="rect">
            <a:avLst/>
          </a:prstGeom>
          <a:solidFill>
            <a:schemeClr val="bg1">
              <a:lumMod val="85000"/>
              <a:alpha val="47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Tourism Environment Leadership Group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A86E6A-BE53-B15C-8E65-AA96B43AE0E4}"/>
              </a:ext>
            </a:extLst>
          </p:cNvPr>
          <p:cNvCxnSpPr/>
          <p:nvPr/>
        </p:nvCxnSpPr>
        <p:spPr>
          <a:xfrm>
            <a:off x="387324" y="1784208"/>
            <a:ext cx="601675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45BF303-301B-144E-BE33-4F1786775618}"/>
              </a:ext>
            </a:extLst>
          </p:cNvPr>
          <p:cNvSpPr/>
          <p:nvPr/>
        </p:nvSpPr>
        <p:spPr>
          <a:xfrm>
            <a:off x="547304" y="2264621"/>
            <a:ext cx="10659467" cy="4009373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062868-9F8B-7999-5267-AB897E6EF1CE}"/>
              </a:ext>
            </a:extLst>
          </p:cNvPr>
          <p:cNvGrpSpPr/>
          <p:nvPr/>
        </p:nvGrpSpPr>
        <p:grpSpPr>
          <a:xfrm>
            <a:off x="905815" y="2596723"/>
            <a:ext cx="9942444" cy="3345167"/>
            <a:chOff x="736600" y="2162814"/>
            <a:chExt cx="9942444" cy="334516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A9BEAD-6110-AAA0-80A8-E64F9760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7666" y="2162814"/>
              <a:ext cx="1677339" cy="1485904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4C2EF1-DD17-A095-9CB9-659DA91CDD20}"/>
                </a:ext>
              </a:extLst>
            </p:cNvPr>
            <p:cNvGrpSpPr/>
            <p:nvPr/>
          </p:nvGrpSpPr>
          <p:grpSpPr>
            <a:xfrm>
              <a:off x="736600" y="2162814"/>
              <a:ext cx="9942444" cy="3345167"/>
              <a:chOff x="905895" y="2130959"/>
              <a:chExt cx="9942444" cy="3345167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B64272E-75AA-7325-BF01-62FD5AE6CA0B}"/>
                  </a:ext>
                </a:extLst>
              </p:cNvPr>
              <p:cNvSpPr/>
              <p:nvPr/>
            </p:nvSpPr>
            <p:spPr>
              <a:xfrm>
                <a:off x="905895" y="3749035"/>
                <a:ext cx="3183219" cy="1727091"/>
              </a:xfrm>
              <a:prstGeom prst="roundRect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71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Industry Co-chair</a:t>
                </a:r>
                <a:br>
                  <a:rPr kumimoji="0" lang="en-N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N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Laurissa Cooney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71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(Ngāi Tai ki Tāmaki, Aotearoa Circle, Bay of Plenty Tourism, and Air New Zealand)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A9010CA-CC2F-DDD6-A3B6-74CB7327A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7375" y="2130959"/>
                <a:ext cx="1749259" cy="1549615"/>
              </a:xfrm>
              <a:prstGeom prst="rect">
                <a:avLst/>
              </a:prstGeom>
            </p:spPr>
          </p:pic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19E8A2D-304B-B685-7D0C-215DFBCAEBA1}"/>
                  </a:ext>
                </a:extLst>
              </p:cNvPr>
              <p:cNvSpPr/>
              <p:nvPr/>
            </p:nvSpPr>
            <p:spPr>
              <a:xfrm>
                <a:off x="4988609" y="3803205"/>
                <a:ext cx="2531402" cy="1580574"/>
              </a:xfrm>
              <a:prstGeom prst="roundRect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71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Government Co-chair</a:t>
                </a:r>
                <a:br>
                  <a:rPr kumimoji="0" lang="en-N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N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Heather Kirkham (General Manager, Tourism Branch, MBIE)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9B5985D-4F2F-C214-1E6B-7AF8BE3FE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44294" y="2302374"/>
                <a:ext cx="1565362" cy="1378200"/>
              </a:xfrm>
              <a:prstGeom prst="rect">
                <a:avLst/>
              </a:prstGeom>
            </p:spPr>
          </p:pic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26A521-D54D-5322-15FB-B8B16B446C87}"/>
                  </a:ext>
                </a:extLst>
              </p:cNvPr>
              <p:cNvSpPr/>
              <p:nvPr/>
            </p:nvSpPr>
            <p:spPr>
              <a:xfrm>
                <a:off x="8605610" y="3803205"/>
                <a:ext cx="2242729" cy="1378200"/>
              </a:xfrm>
              <a:prstGeom prst="roundRect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71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Union Co-chair</a:t>
                </a:r>
                <a:r>
                  <a:rPr kumimoji="0" lang="en-N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kumimoji="0" lang="en-N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N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John Crocker (National Secretary, Unite Union)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0141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986019-6DFF-51E4-592C-1605804CE581}"/>
              </a:ext>
            </a:extLst>
          </p:cNvPr>
          <p:cNvSpPr/>
          <p:nvPr/>
        </p:nvSpPr>
        <p:spPr>
          <a:xfrm>
            <a:off x="1263749" y="1038968"/>
            <a:ext cx="9664501" cy="5464439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477E080-F06B-5101-FBAE-920699519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629" y="2865699"/>
            <a:ext cx="896190" cy="9205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BE5A8DD-8CA6-469A-DBAA-C41B0D890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023" y="1038968"/>
            <a:ext cx="9217951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45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B8C93B-0F39-7113-D78A-AF4B1C9F8480}"/>
              </a:ext>
            </a:extLst>
          </p:cNvPr>
          <p:cNvGrpSpPr/>
          <p:nvPr/>
        </p:nvGrpSpPr>
        <p:grpSpPr>
          <a:xfrm>
            <a:off x="1418947" y="1627353"/>
            <a:ext cx="9567104" cy="3991568"/>
            <a:chOff x="292513" y="818970"/>
            <a:chExt cx="9567104" cy="3991568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2A13C619-446A-0CDF-F90B-5D6112250380}"/>
                </a:ext>
              </a:extLst>
            </p:cNvPr>
            <p:cNvSpPr/>
            <p:nvPr/>
          </p:nvSpPr>
          <p:spPr>
            <a:xfrm>
              <a:off x="292514" y="818970"/>
              <a:ext cx="2742234" cy="1791708"/>
            </a:xfrm>
            <a:prstGeom prst="homePlate">
              <a:avLst/>
            </a:prstGeom>
            <a:solidFill>
              <a:schemeClr val="tx1">
                <a:lumMod val="85000"/>
                <a:lumOff val="15000"/>
                <a:alpha val="73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710"/>
                </a:spcAft>
              </a:pPr>
              <a:r>
                <a:rPr lang="en-NZ" sz="2000" b="1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Tourism journeys are decarbonised</a:t>
              </a:r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8FFDD343-6FEE-ED01-6CF8-AF3A264A10AC}"/>
                </a:ext>
              </a:extLst>
            </p:cNvPr>
            <p:cNvSpPr/>
            <p:nvPr/>
          </p:nvSpPr>
          <p:spPr>
            <a:xfrm>
              <a:off x="292513" y="2800170"/>
              <a:ext cx="2742233" cy="1791708"/>
            </a:xfrm>
            <a:prstGeom prst="homePlate">
              <a:avLst/>
            </a:prstGeom>
            <a:solidFill>
              <a:schemeClr val="tx1">
                <a:lumMod val="85000"/>
                <a:lumOff val="15000"/>
                <a:alpha val="73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710"/>
                </a:spcAft>
              </a:pPr>
              <a:r>
                <a:rPr lang="en-NZ" sz="2000" b="1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Tourism champions biodiversity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F606705A-FCB3-773D-E9D2-62D805385AC1}"/>
                </a:ext>
              </a:extLst>
            </p:cNvPr>
            <p:cNvSpPr/>
            <p:nvPr/>
          </p:nvSpPr>
          <p:spPr>
            <a:xfrm>
              <a:off x="3492914" y="818970"/>
              <a:ext cx="2742233" cy="1791708"/>
            </a:xfrm>
            <a:prstGeom prst="homePlate">
              <a:avLst/>
            </a:prstGeom>
            <a:solidFill>
              <a:schemeClr val="tx1">
                <a:lumMod val="85000"/>
                <a:lumOff val="15000"/>
                <a:alpha val="73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710"/>
                </a:spcAft>
              </a:pPr>
              <a:r>
                <a:rPr lang="en-NZ" sz="2000" b="1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Visitor management is optimised for te taiao</a:t>
              </a: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7A4D7640-12DB-26B4-EF4B-E38C5863DE85}"/>
                </a:ext>
              </a:extLst>
            </p:cNvPr>
            <p:cNvSpPr/>
            <p:nvPr/>
          </p:nvSpPr>
          <p:spPr>
            <a:xfrm>
              <a:off x="3492913" y="2800170"/>
              <a:ext cx="2742233" cy="1791708"/>
            </a:xfrm>
            <a:prstGeom prst="homePlate">
              <a:avLst/>
            </a:prstGeom>
            <a:solidFill>
              <a:schemeClr val="tx1">
                <a:lumMod val="85000"/>
                <a:lumOff val="15000"/>
                <a:alpha val="73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710"/>
                </a:spcAft>
              </a:pPr>
              <a:r>
                <a:rPr lang="en-NZ" sz="2000" b="1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Accelerated technology uptake and innovation enable regeneration </a:t>
              </a: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6B28B114-2EC4-3071-0D1B-33976209BAA6}"/>
                </a:ext>
              </a:extLst>
            </p:cNvPr>
            <p:cNvSpPr/>
            <p:nvPr/>
          </p:nvSpPr>
          <p:spPr>
            <a:xfrm>
              <a:off x="6938479" y="818970"/>
              <a:ext cx="2921137" cy="1791708"/>
            </a:xfrm>
            <a:prstGeom prst="homePlate">
              <a:avLst/>
            </a:prstGeom>
            <a:solidFill>
              <a:schemeClr val="tx1">
                <a:lumMod val="85000"/>
                <a:lumOff val="15000"/>
                <a:alpha val="73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710"/>
                </a:spcAft>
              </a:pPr>
              <a:r>
                <a:rPr lang="en-NZ" sz="2000" b="1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Tourism businesses are incentivised and enabled for sustainability and regeneration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C6675A67-26E8-C41B-04FA-CC74AE1E1CF2}"/>
                </a:ext>
              </a:extLst>
            </p:cNvPr>
            <p:cNvSpPr/>
            <p:nvPr/>
          </p:nvSpPr>
          <p:spPr>
            <a:xfrm>
              <a:off x="6938478" y="2919439"/>
              <a:ext cx="2921139" cy="1891099"/>
            </a:xfrm>
            <a:prstGeom prst="homePlate">
              <a:avLst/>
            </a:prstGeom>
            <a:solidFill>
              <a:schemeClr val="tx1">
                <a:lumMod val="85000"/>
                <a:lumOff val="15000"/>
                <a:alpha val="73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710"/>
                </a:spcAft>
              </a:pPr>
              <a:r>
                <a:rPr lang="en-NZ" sz="2000" b="1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Tourism system and its levers are optimised and resourced to support regeneration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BCE9EA-7064-3E7A-712C-175B39D0AF51}"/>
              </a:ext>
            </a:extLst>
          </p:cNvPr>
          <p:cNvSpPr txBox="1"/>
          <p:nvPr/>
        </p:nvSpPr>
        <p:spPr>
          <a:xfrm>
            <a:off x="328773" y="390418"/>
            <a:ext cx="8817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Introducing the Tirohanga Hau</a:t>
            </a:r>
          </a:p>
        </p:txBody>
      </p:sp>
    </p:spTree>
    <p:extLst>
      <p:ext uri="{BB962C8B-B14F-4D97-AF65-F5344CB8AC3E}">
        <p14:creationId xmlns:p14="http://schemas.microsoft.com/office/powerpoint/2010/main" val="404675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331C1-2A10-54B7-565C-6E21CDEE3095}"/>
              </a:ext>
            </a:extLst>
          </p:cNvPr>
          <p:cNvSpPr txBox="1">
            <a:spLocks/>
          </p:cNvSpPr>
          <p:nvPr/>
        </p:nvSpPr>
        <p:spPr>
          <a:xfrm>
            <a:off x="272773" y="479306"/>
            <a:ext cx="11275380" cy="8572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>
                <a:solidFill>
                  <a:schemeClr val="bg1"/>
                </a:solidFill>
                <a:latin typeface="+mn-lt"/>
              </a:rPr>
              <a:t>Tourism journeys are decarbonised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8188F-EB76-0500-9EDD-906C6CE5A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347" y="597598"/>
            <a:ext cx="610815" cy="62066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65F924-D7FC-6ACC-CBA7-7D0FD03F3629}"/>
              </a:ext>
            </a:extLst>
          </p:cNvPr>
          <p:cNvSpPr txBox="1">
            <a:spLocks/>
          </p:cNvSpPr>
          <p:nvPr/>
        </p:nvSpPr>
        <p:spPr>
          <a:xfrm>
            <a:off x="452063" y="2153738"/>
            <a:ext cx="10724467" cy="43044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sz="3200" strike="sngStrike" dirty="0">
              <a:solidFill>
                <a:schemeClr val="bg2">
                  <a:lumMod val="25000"/>
                </a:schemeClr>
              </a:solidFill>
              <a:ea typeface="Fira Sans" panose="020B0503050000020004" pitchFamily="34" charset="0"/>
            </a:endParaRPr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B37C16-C9A8-5F73-B717-CC5E4472479F}"/>
              </a:ext>
            </a:extLst>
          </p:cNvPr>
          <p:cNvSpPr txBox="1"/>
          <p:nvPr/>
        </p:nvSpPr>
        <p:spPr>
          <a:xfrm>
            <a:off x="892728" y="2878244"/>
            <a:ext cx="9287838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Explores how we can achieve net zero emissions tourism by 2050 and uphold our commitments under the Paris Climate Agreement (to limit global warming to 1.5 degrees Celsius)</a:t>
            </a:r>
          </a:p>
        </p:txBody>
      </p:sp>
    </p:spTree>
    <p:extLst>
      <p:ext uri="{BB962C8B-B14F-4D97-AF65-F5344CB8AC3E}">
        <p14:creationId xmlns:p14="http://schemas.microsoft.com/office/powerpoint/2010/main" val="3462968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C87064B-DA00-54BF-7AC4-6222560D5F38}"/>
              </a:ext>
            </a:extLst>
          </p:cNvPr>
          <p:cNvGrpSpPr/>
          <p:nvPr/>
        </p:nvGrpSpPr>
        <p:grpSpPr>
          <a:xfrm>
            <a:off x="314063" y="500388"/>
            <a:ext cx="6319320" cy="4902077"/>
            <a:chOff x="279255" y="51675"/>
            <a:chExt cx="5550904" cy="490207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A08BB9-6A4F-94D2-B6A8-53F172072E9B}"/>
                </a:ext>
              </a:extLst>
            </p:cNvPr>
            <p:cNvSpPr txBox="1"/>
            <p:nvPr/>
          </p:nvSpPr>
          <p:spPr>
            <a:xfrm>
              <a:off x="279255" y="732083"/>
              <a:ext cx="5550904" cy="42216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169"/>
                </a:spcBef>
                <a:spcAft>
                  <a:spcPts val="169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endParaRPr lang="en-GB" sz="2400" b="1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endParaRPr>
            </a:p>
            <a:p>
              <a:pPr>
                <a:spcBef>
                  <a:spcPts val="169"/>
                </a:spcBef>
                <a:spcAft>
                  <a:spcPts val="1200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GB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1. Develop a Tourism Decarbonisation Roadmap</a:t>
              </a:r>
            </a:p>
            <a:p>
              <a:pPr>
                <a:spcBef>
                  <a:spcPts val="169"/>
                </a:spcBef>
                <a:spcAft>
                  <a:spcPts val="600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GB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2. Rapidly invest in low-carbon technologies for long-haul air and cruise travel</a:t>
              </a:r>
            </a:p>
            <a:p>
              <a:pPr>
                <a:spcBef>
                  <a:spcPts val="169"/>
                </a:spcBef>
                <a:spcAft>
                  <a:spcPts val="600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GB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3. Leverage tourism to advocate for rapidly decarbonising domestic transport used by visitors</a:t>
              </a:r>
            </a:p>
            <a:p>
              <a:pPr>
                <a:spcBef>
                  <a:spcPts val="169"/>
                </a:spcBef>
                <a:spcAft>
                  <a:spcPts val="600"/>
                </a:spcAft>
                <a:buClr>
                  <a:schemeClr val="bg2">
                    <a:lumMod val="75000"/>
                  </a:schemeClr>
                </a:buClr>
                <a:buSzPct val="110000"/>
              </a:pPr>
              <a:r>
                <a:rPr lang="en-NZ" sz="2400" b="1" dirty="0">
                  <a:solidFill>
                    <a:schemeClr val="bg1"/>
                  </a:solidFill>
                  <a:ea typeface="Fira Sans" panose="020B0503050000020004" pitchFamily="34" charset="0"/>
                  <a:cs typeface="Times New Roman" panose="02020603050405020304" pitchFamily="18" charset="0"/>
                </a:rPr>
                <a:t>4. Assess the environmental impacts of the current mix of visitors and the impact of levers to shape demand and visitor behaviour</a:t>
              </a:r>
              <a:endParaRPr lang="en-GB" sz="2400" b="1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A8D9520-79F1-DDD8-AF9D-A761C8D26A30}"/>
                </a:ext>
              </a:extLst>
            </p:cNvPr>
            <p:cNvSpPr/>
            <p:nvPr/>
          </p:nvSpPr>
          <p:spPr>
            <a:xfrm>
              <a:off x="433421" y="51675"/>
              <a:ext cx="861391" cy="8348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CA8715-570F-8693-B4E5-15164A8F1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582" y="223584"/>
              <a:ext cx="491068" cy="49106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FFFFEB-3863-FEFF-61BE-525A2AC159EF}"/>
              </a:ext>
            </a:extLst>
          </p:cNvPr>
          <p:cNvSpPr txBox="1"/>
          <p:nvPr/>
        </p:nvSpPr>
        <p:spPr>
          <a:xfrm>
            <a:off x="7570980" y="2265947"/>
            <a:ext cx="43069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000" b="1" dirty="0"/>
              <a:t>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A2EB5-A6A1-4F3C-23AF-7BF28E3B8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383" y="1455535"/>
            <a:ext cx="4996964" cy="35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10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331C1-2A10-54B7-565C-6E21CDEE3095}"/>
              </a:ext>
            </a:extLst>
          </p:cNvPr>
          <p:cNvSpPr txBox="1">
            <a:spLocks/>
          </p:cNvSpPr>
          <p:nvPr/>
        </p:nvSpPr>
        <p:spPr>
          <a:xfrm>
            <a:off x="832125" y="479305"/>
            <a:ext cx="10527749" cy="8572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>
                <a:solidFill>
                  <a:schemeClr val="bg1"/>
                </a:solidFill>
                <a:latin typeface="+mn-lt"/>
              </a:rPr>
              <a:t>Tourism champions biodiversity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65F924-D7FC-6ACC-CBA7-7D0FD03F3629}"/>
              </a:ext>
            </a:extLst>
          </p:cNvPr>
          <p:cNvSpPr txBox="1">
            <a:spLocks/>
          </p:cNvSpPr>
          <p:nvPr/>
        </p:nvSpPr>
        <p:spPr>
          <a:xfrm>
            <a:off x="272772" y="2640458"/>
            <a:ext cx="11087101" cy="36199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dirty="0">
                <a:solidFill>
                  <a:schemeClr val="bg2">
                    <a:lumMod val="25000"/>
                  </a:schemeClr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Seeks </a:t>
            </a:r>
            <a:r>
              <a:rPr lang="en-NZ" dirty="0">
                <a:ea typeface="Fira Sans" panose="020B0503050000020004" pitchFamily="34" charset="0"/>
                <a:cs typeface="Times New Roman" panose="02020603050405020304" pitchFamily="18" charset="0"/>
              </a:rPr>
              <a:t>to make Aotearoa New Zealand’s tourism industry a champion for our unique biodiversity and to support tourism operators to understand and minimise their impact on biodiversity.</a:t>
            </a:r>
            <a:endParaRPr lang="en-NZ" strike="sngStrike" dirty="0">
              <a:solidFill>
                <a:schemeClr val="bg2">
                  <a:lumMod val="25000"/>
                </a:schemeClr>
              </a:solidFill>
              <a:ea typeface="Fira Sans" panose="020B0503050000020004" pitchFamily="34" charset="0"/>
            </a:endParaRPr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F2413-7CF8-39C1-815A-61D723299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9963" y="655064"/>
            <a:ext cx="505731" cy="5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02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4B95C64E61474C9984CE43C70D8E2D" ma:contentTypeVersion="14" ma:contentTypeDescription="Create a new document." ma:contentTypeScope="" ma:versionID="e8072ef415479b86a462ecc3380f0ade">
  <xsd:schema xmlns:xsd="http://www.w3.org/2001/XMLSchema" xmlns:xs="http://www.w3.org/2001/XMLSchema" xmlns:p="http://schemas.microsoft.com/office/2006/metadata/properties" xmlns:ns2="fe038ba3-18a6-4b83-ae36-adb476e15fc2" xmlns:ns3="aaed458e-b531-4923-acbb-2d0bd993be60" targetNamespace="http://schemas.microsoft.com/office/2006/metadata/properties" ma:root="true" ma:fieldsID="d2c8cbf22325dd23cf68372a6ab6b6b2" ns2:_="" ns3:_="">
    <xsd:import namespace="fe038ba3-18a6-4b83-ae36-adb476e15fc2"/>
    <xsd:import namespace="aaed458e-b531-4923-acbb-2d0bd993be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38ba3-18a6-4b83-ae36-adb476e15f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ad9ea59-362a-4443-bbab-b0dbc5d7e4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d458e-b531-4923-acbb-2d0bd993be60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a3877a0-5f2f-4582-9e89-b99692e62692}" ma:internalName="TaxCatchAll" ma:showField="CatchAllData" ma:web="aaed458e-b531-4923-acbb-2d0bd993be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AF813D-9D30-4AA9-89C7-AFAB91815F74}"/>
</file>

<file path=customXml/itemProps2.xml><?xml version="1.0" encoding="utf-8"?>
<ds:datastoreItem xmlns:ds="http://schemas.openxmlformats.org/officeDocument/2006/customXml" ds:itemID="{4821D1A9-9F07-444F-B2EB-8BFB63B8989D}"/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767</Words>
  <Application>Microsoft Office PowerPoint</Application>
  <PresentationFormat>Widescreen</PresentationFormat>
  <Paragraphs>118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Fira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Cameron</dc:creator>
  <cp:lastModifiedBy>Kirsty Davies</cp:lastModifiedBy>
  <cp:revision>39</cp:revision>
  <cp:lastPrinted>2023-06-22T02:45:58Z</cp:lastPrinted>
  <dcterms:created xsi:type="dcterms:W3CDTF">2023-06-05T21:53:39Z</dcterms:created>
  <dcterms:modified xsi:type="dcterms:W3CDTF">2023-06-23T04:38:26Z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fa2ea8f-33a2-4d89-bc10-4ca73b1a3f73_Enabled">
    <vt:lpwstr>true</vt:lpwstr>
  </property>
  <property fmtid="{D5CDD505-2E9C-101B-9397-08002B2CF9AE}" pid="3" name="MSIP_Label_ffa2ea8f-33a2-4d89-bc10-4ca73b1a3f73_SetDate">
    <vt:lpwstr>2023-06-19T20:54:29Z</vt:lpwstr>
  </property>
  <property fmtid="{D5CDD505-2E9C-101B-9397-08002B2CF9AE}" pid="4" name="MSIP_Label_ffa2ea8f-33a2-4d89-bc10-4ca73b1a3f73_Method">
    <vt:lpwstr>Privileged</vt:lpwstr>
  </property>
  <property fmtid="{D5CDD505-2E9C-101B-9397-08002B2CF9AE}" pid="5" name="MSIP_Label_ffa2ea8f-33a2-4d89-bc10-4ca73b1a3f73_Name">
    <vt:lpwstr>IN-CONFIDENCE</vt:lpwstr>
  </property>
  <property fmtid="{D5CDD505-2E9C-101B-9397-08002B2CF9AE}" pid="6" name="MSIP_Label_ffa2ea8f-33a2-4d89-bc10-4ca73b1a3f73_SiteId">
    <vt:lpwstr>78b2bd11-e42b-47ea-b011-2e04c3af5ec1</vt:lpwstr>
  </property>
  <property fmtid="{D5CDD505-2E9C-101B-9397-08002B2CF9AE}" pid="7" name="MSIP_Label_ffa2ea8f-33a2-4d89-bc10-4ca73b1a3f73_ActionId">
    <vt:lpwstr>d59dd3fe-21a8-452d-ac7b-48655c3ae0c9</vt:lpwstr>
  </property>
  <property fmtid="{D5CDD505-2E9C-101B-9397-08002B2CF9AE}" pid="8" name="MSIP_Label_ffa2ea8f-33a2-4d89-bc10-4ca73b1a3f73_ContentBits">
    <vt:lpwstr>0</vt:lpwstr>
  </property>
</Properties>
</file>