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  <p:sldMasterId id="2147483661" r:id="rId5"/>
  </p:sldMasterIdLst>
  <p:notesMasterIdLst>
    <p:notesMasterId r:id="rId22"/>
  </p:notesMasterIdLst>
  <p:handoutMasterIdLst>
    <p:handoutMasterId r:id="rId23"/>
  </p:handoutMasterIdLst>
  <p:sldIdLst>
    <p:sldId id="274" r:id="rId6"/>
    <p:sldId id="256" r:id="rId7"/>
    <p:sldId id="258" r:id="rId8"/>
    <p:sldId id="259" r:id="rId9"/>
    <p:sldId id="260" r:id="rId10"/>
    <p:sldId id="261" r:id="rId11"/>
    <p:sldId id="262" r:id="rId12"/>
    <p:sldId id="264" r:id="rId13"/>
    <p:sldId id="263" r:id="rId14"/>
    <p:sldId id="265" r:id="rId15"/>
    <p:sldId id="266" r:id="rId16"/>
    <p:sldId id="267" r:id="rId17"/>
    <p:sldId id="268" r:id="rId18"/>
    <p:sldId id="276" r:id="rId19"/>
    <p:sldId id="270" r:id="rId20"/>
    <p:sldId id="275" r:id="rId21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Light" panose="020F0502020204030203" pitchFamily="34" charset="0"/>
      <p:regular r:id="rId32"/>
      <p:bold r:id="rId33"/>
      <p:italic r:id="rId34"/>
      <p:boldItalic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Medium" panose="00000600000000000000" pitchFamily="2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BCF9F1-5EC5-41C7-9D77-449667A003D0}" v="23" dt="2023-06-19T23:04:03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70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4D9CD7-68E6-3BF1-AB26-95F2D55678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CC172-A659-EDDB-B09F-AD8408B7B6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CF121-6492-44E3-AC37-05F637286FB1}" type="datetimeFigureOut">
              <a:rPr lang="en-NZ" smtClean="0"/>
              <a:t>30/06/2023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DFF12-5FF1-07EE-A820-E27D5DF9AB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E50F1-BAD4-841F-6F52-76F3397031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E4205-4C48-44B9-8C9B-FBF8C3DEC4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218728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44736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d5b27d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bd5b27d3b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Air Bnb, Bach care and VRBO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bd5b27d3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bd5b27d3b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Product Development 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If we had someone come and wanted to set up a fishing tourism business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We are able to provide the following information and competitive analysis and do a deeper gap analysis of fishing products within the regions supply and help identify opportunities to differentiate their product/offering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30 fishing tour products within the region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Across 25 operators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Geographical map of fishing product in the region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61% in Taupo, 20% Turangi, 13% Eastern LT, 3% in Western LT &amp; Kinloch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Pricing - Avg price $425, lowest $25 highest $1300 (Huka Lodge) 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10d63c00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10d63c00c_0_1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Information Captured 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Number and type of experiences and activities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Product name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Operator name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Classification and category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Locality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Product summary &amp; Details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Adult price Min/max, Child price min/max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Location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bd5b27d3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bd5b27d3b_0_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50 opportunities identified.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1340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608810702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HOW WE WILL USE THE TOOL IN THE FUTURE </a:t>
            </a:r>
            <a:endParaRPr sz="1000" b="1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B3B3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Ability to drill into the data in many ways and produce powerful </a:t>
            </a: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insights</a:t>
            </a: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a range of audiences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Developers, Council, ED, property owners, product businesses.  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able to use specific validated data to make </a:t>
            </a: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decisions </a:t>
            </a: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 into the </a:t>
            </a: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Destination Management Plan</a:t>
            </a: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Supply data, gap analysis and in depth overview from the audit report provide a substantiated evidence base for the DMP</a:t>
            </a: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 deeper understanding and insight for one-on-one support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Ratings data - deeper insight and understanding of the competitive environment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Capability development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Profiles amd visibility in the market, Qualmark certification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Business listings - 28 commercial accommodation providers haven’t claimed there listings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this can lead into </a:t>
            </a:r>
            <a:r>
              <a:rPr lang="en" sz="1000" b="1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Business Support</a:t>
            </a:r>
            <a:r>
              <a:rPr lang="en" sz="100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for DGLT or Amplify to help businesses be better </a:t>
            </a:r>
            <a:endParaRPr sz="100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New data scrapes will enable analysis of changes within the market over a period of time - price, ratings, who has come in or out of the market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Opportunity to build more dashboards and develop and expand the platform in the future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 - ongoing consolidation of tourism analytics into one database for the region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Sentiment &amp; ratings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Pricing analysis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000"/>
              <a:buFont typeface="Calibri"/>
              <a:buChar char="●"/>
            </a:pPr>
            <a:r>
              <a:rPr lang="en" sz="10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tourism spend, occupancy, length of stay, </a:t>
            </a:r>
            <a:endParaRPr sz="1000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4" name="Google Shape;234;ge608810702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3615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10d63c00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10d63c00c_0_1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bd5b27d3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bd5b27d3b_0_4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Why we undertook this piece of work </a:t>
            </a:r>
            <a:endParaRPr sz="1200"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Opportunities </a:t>
            </a:r>
            <a:endParaRPr sz="1200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00"/>
              <a:buAutoNum type="arabicPeriod"/>
            </a:pP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To u</a:t>
            </a: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nderstand what we currently have - our supply of tourism product </a:t>
            </a: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00"/>
              <a:buFont typeface="Calibri"/>
              <a:buAutoNum type="arabicPeriod"/>
            </a:pP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To identify </a:t>
            </a: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product gaps</a:t>
            </a: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 in our market </a:t>
            </a:r>
            <a:endParaRPr sz="1200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00"/>
              <a:buFont typeface="Calibri"/>
              <a:buAutoNum type="arabicPeriod"/>
            </a:pPr>
            <a:r>
              <a:rPr lang="en" sz="1200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Complete Tourism Product </a:t>
            </a: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audit</a:t>
            </a:r>
            <a:endParaRPr sz="1200"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00"/>
              <a:buFont typeface="Calibri"/>
              <a:buAutoNum type="arabicPeriod"/>
            </a:pP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Destination management Plan </a:t>
            </a:r>
            <a:endParaRPr sz="1200"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00"/>
              <a:buFont typeface="Calibri"/>
              <a:buAutoNum type="arabicPeriod"/>
            </a:pPr>
            <a:r>
              <a:rPr lang="en" sz="1200" b="1" dirty="0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To create opportunities and Growth for our region </a:t>
            </a:r>
            <a:endParaRPr sz="1200"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3B3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96a2084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96a2084ad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We Completed the Tourism Audit 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Font typeface="Calibri"/>
              <a:buChar char="●"/>
            </a:pPr>
            <a:r>
              <a:rPr lang="en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The goal of the audit was to produce a comprehensive database of the </a:t>
            </a:r>
            <a:r>
              <a:rPr lang="en" b="1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current tourism products</a:t>
            </a:r>
            <a:r>
              <a:rPr lang="en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 in the market, where </a:t>
            </a:r>
            <a:r>
              <a:rPr lang="en" b="1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potential gaps</a:t>
            </a:r>
            <a:r>
              <a:rPr lang="en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 in Taupō's tourism offerings are  and </a:t>
            </a:r>
            <a:r>
              <a:rPr lang="en" b="1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opportunities and aspirations</a:t>
            </a:r>
            <a:r>
              <a:rPr lang="en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 for the region.</a:t>
            </a:r>
            <a:endParaRPr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Taupō tourism product audit was a project undertaken by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Destination Great Lake Taupō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(DGLT)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b="1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Amplify </a:t>
            </a:r>
            <a:endParaRPr b="1" dirty="0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Geographically the project focused within the Taupō district boundary.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focus was primarily be on commercial and P2P accommodation, activities and experiences with a secondary focus on retail, hospitality, events and access to the region.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This Audit Provides 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audit provides us with a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substantiated database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 greater understanding of our Tourism product mix, it is a foundational piece of work informing the Destination Management Plan for the Taupo Region.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part of the audit the tourism tool  was developed and provides a database of tourism product and a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visualisation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that data.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database provides an understanding of the number of commercial properties, room numbers and the types of rooms we have. The capacity of commercial and our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peer-to-peer (Airbnb) accommodation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district.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3B3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994280b41_1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 - We designed it 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Methodology  &amp; Tool Design 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a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framework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categories and datasets we needed to capture and the geographical boundaries of the audit.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high level there were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 categories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Commercial Accommodation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2 Peer accommodation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 product including - experiences &amp; activities, operators, locations &amp; points of interest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&amp; beverage offerings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Retail offerings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supporting Services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 was sourced via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Scrapes from online platforms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including - booking.com,  hotels.com, google &amp; </a:t>
            </a:r>
            <a:r>
              <a:rPr lang="en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Tripadvisor</a:t>
            </a:r>
            <a:r>
              <a:rPr lang="en">
                <a:solidFill>
                  <a:srgbClr val="B3B3B3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 was then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collected, cleansed and aggregated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represented in the Tableau platform  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Tourism Tool went through a number of iterations to capture feedback and tweak the design &amp; build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will be updated at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to determine movement and allow for trend analysis  -  Q2 April/ May 2022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09" name="Google Shape;109;ge994280b41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10d63c00c_0_4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 dirty="0"/>
              <a:t>Commercial Accommodation </a:t>
            </a:r>
            <a:endParaRPr b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58 Motels which equate to 41% of available rooms in the Taupo District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23 Lodges, 16 Hotels, 23 BnB’s, 11 Holiday Parks, 10 Hostels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71% of properties are in Taupo Central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24 properties or 17% in Turangi-Tongariro area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 dirty="0"/>
              <a:t>Peer to Peer (Air B&amp;B, Batch care ++)</a:t>
            </a:r>
            <a:endParaRPr b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1372 properties available in the district with, 3,646 rooms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With just over 46% of the districts private dwellings unoccupied, there is a large supply of properties available for the peer to peer market. But not when looking at comparative markets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70% of properties are whole houses, 16% are apartments, 13% rooms, 0.6% other (house boats, yurts!)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Location wise Taupo has 67.5%, Mangakino &amp; Kinloch 10%, Western Bays 9.3%, 7.5% Turangi-Tongariro, Eastern Bays 5.9%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 dirty="0"/>
              <a:t>Experience and Attractions</a:t>
            </a:r>
            <a:endParaRPr b="1" dirty="0"/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</a:rPr>
              <a:t>146 Outdoor &amp; Adventure Attractions </a:t>
            </a:r>
            <a:endParaRPr dirty="0">
              <a:solidFill>
                <a:schemeClr val="dk1"/>
              </a:solidFill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</a:rPr>
              <a:t>15 Geothermal Attractions</a:t>
            </a:r>
            <a:endParaRPr dirty="0">
              <a:solidFill>
                <a:schemeClr val="dk1"/>
              </a:solidFill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  <a:highlight>
                  <a:schemeClr val="lt1"/>
                </a:highlight>
              </a:rPr>
              <a:t>40 Sightseeing &amp; Tours </a:t>
            </a:r>
            <a:endParaRPr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74% of operators are in Taupo township,14% of operators are in Turangi-Tongariro, 9% Mangakino &amp; Kinloch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 dirty="0"/>
              <a:t>Services (F&amp;B etc)</a:t>
            </a:r>
            <a:endParaRPr b="1" dirty="0"/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</a:rPr>
              <a:t>196 Food &amp; Beverage Providers - 44 Cafes, 98 Restaurants, 11 Bakeries, </a:t>
            </a:r>
            <a:endParaRPr dirty="0">
              <a:solidFill>
                <a:schemeClr val="dk1"/>
              </a:solidFill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</a:rPr>
              <a:t>145  Retail - 12 activity and adventure supplies, 62 fashion, 11 gift shops</a:t>
            </a:r>
            <a:endParaRPr dirty="0">
              <a:solidFill>
                <a:schemeClr val="dk1"/>
              </a:solidFill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>
                <a:solidFill>
                  <a:schemeClr val="dk1"/>
                </a:solidFill>
              </a:rPr>
              <a:t>299 Services - 11 EV charging stations, 12 Car rental services, </a:t>
            </a: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4" name="Google Shape;134;ge10d63c00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0bb50f7b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0bb50f7b5_0_3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Decrease in commercial property rooms - of 98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Peer to Peer Accommodation - decrease of - 6% in available properties , and a decrease of 8% in room numbers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994280b41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994280b41_1_5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Information Captured 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Number and type of commercial properties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Breakdown of number and types of rooms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Location breakdown to understand the geographical split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If the properties have Conference facilities, Pools, Spas, Pet Friendly,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Ratings and review counts from multiple sources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Avg Price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Amenities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Social media channels, If google listings are claimed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10d63c00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10d63c00c_0_1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Overview 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page provides a snapshot of the commercial accommodation in the Taupo District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Provides a number of criteria to sort by - location, type of accommodation, facilities, even if its pet friendly!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 provides a summary of the number of properties, rooms and types of accommodation in the bar graphs on the right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You can hover over the map and a call out will pop up e.g. </a:t>
            </a:r>
            <a:r>
              <a:rPr lang="en" b="1">
                <a:solidFill>
                  <a:schemeClr val="dk1"/>
                </a:solidFill>
              </a:rPr>
              <a:t>Hilton Lake Taupo</a:t>
            </a:r>
            <a:r>
              <a:rPr lang="en">
                <a:solidFill>
                  <a:schemeClr val="dk1"/>
                </a:solidFill>
              </a:rPr>
              <a:t>, it provides information on the location, number of rooms, Avg Price, Trip advisor rating, avg guest ratings, conference facilities, leisure facilities (pool/spa pools) 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72727"/>
                </a:solidFill>
              </a:rPr>
              <a:t>Example - Hotel Developer </a:t>
            </a:r>
            <a:endParaRPr b="1" dirty="0">
              <a:solidFill>
                <a:srgbClr val="272727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Char char="●"/>
            </a:pPr>
            <a:r>
              <a:rPr lang="en">
                <a:solidFill>
                  <a:srgbClr val="272727"/>
                </a:solidFill>
              </a:rPr>
              <a:t>If we had a developer come to us wanting to develop a motel in the region we are able to provide a detailed overview of the market they would be operating in</a:t>
            </a:r>
            <a:endParaRPr dirty="0">
              <a:solidFill>
                <a:srgbClr val="272727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Char char="●"/>
            </a:pPr>
            <a:r>
              <a:rPr lang="en">
                <a:solidFill>
                  <a:srgbClr val="272727"/>
                </a:solidFill>
              </a:rPr>
              <a:t>Direct competitors - product type, size, room types, </a:t>
            </a:r>
            <a:endParaRPr dirty="0">
              <a:solidFill>
                <a:srgbClr val="272727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Char char="●"/>
            </a:pPr>
            <a:r>
              <a:rPr lang="en">
                <a:solidFill>
                  <a:srgbClr val="272727"/>
                </a:solidFill>
              </a:rPr>
              <a:t>Room configurations that would suit their target market </a:t>
            </a:r>
            <a:endParaRPr dirty="0">
              <a:solidFill>
                <a:srgbClr val="272727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100"/>
              <a:buChar char="●"/>
            </a:pPr>
            <a:r>
              <a:rPr lang="en">
                <a:solidFill>
                  <a:srgbClr val="272727"/>
                </a:solidFill>
              </a:rPr>
              <a:t>Geospatial overview </a:t>
            </a:r>
            <a:endParaRPr b="1" dirty="0">
              <a:solidFill>
                <a:srgbClr val="27272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513408"/>
            <a:ext cx="7643480" cy="75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Poppins"/>
              <a:buNone/>
              <a:defRPr sz="33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8355914" y="288415"/>
            <a:ext cx="219600" cy="219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nature, cloud&#10;&#10;Description automatically generated">
            <a:extLst>
              <a:ext uri="{FF2B5EF4-FFF2-40B4-BE49-F238E27FC236}">
                <a16:creationId xmlns:a16="http://schemas.microsoft.com/office/drawing/2014/main" id="{57E7B102-E566-8839-DFA6-5D8ED7B1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77" y="0"/>
            <a:ext cx="9425354" cy="5295724"/>
          </a:xfrm>
          <a:prstGeom prst="rect">
            <a:avLst/>
          </a:prstGeom>
        </p:spPr>
      </p:pic>
      <p:pic>
        <p:nvPicPr>
          <p:cNvPr id="5" name="Picture 4" descr="A heart with white text&#10;&#10;Description automatically generated with low confidence">
            <a:extLst>
              <a:ext uri="{FF2B5EF4-FFF2-40B4-BE49-F238E27FC236}">
                <a16:creationId xmlns:a16="http://schemas.microsoft.com/office/drawing/2014/main" id="{1142AAA4-F941-4702-EB01-422B8CB14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251" y="398585"/>
            <a:ext cx="3491497" cy="31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9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/>
        </p:nvSpPr>
        <p:spPr>
          <a:xfrm>
            <a:off x="1352400" y="218450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S</a:t>
            </a:r>
            <a:r>
              <a:rPr lang="en-NZ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h</a:t>
            </a: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ort–term accommodation 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1850"/>
            <a:ext cx="8839198" cy="4169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/>
        </p:nvSpPr>
        <p:spPr>
          <a:xfrm>
            <a:off x="1352400" y="218450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Experience and Activities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1850"/>
            <a:ext cx="8839200" cy="376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/>
        </p:nvSpPr>
        <p:spPr>
          <a:xfrm>
            <a:off x="1352400" y="218450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NZ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Experience and Activities</a:t>
            </a:r>
            <a:endParaRPr lang="en-NZ"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1850"/>
            <a:ext cx="8731769" cy="42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476738" y="218450"/>
            <a:ext cx="8237416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Food &amp; Beverage, Retail &amp; Guest Related Services </a:t>
            </a:r>
            <a:endParaRPr sz="23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5646"/>
            <a:ext cx="8839199" cy="378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24461D-00CF-17A3-BA03-58E2C250A245}"/>
              </a:ext>
            </a:extLst>
          </p:cNvPr>
          <p:cNvSpPr txBox="1"/>
          <p:nvPr/>
        </p:nvSpPr>
        <p:spPr>
          <a:xfrm>
            <a:off x="74427" y="283535"/>
            <a:ext cx="4369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Experience and Activities </a:t>
            </a:r>
          </a:p>
          <a:p>
            <a:pPr algn="ctr"/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Gap Analysis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1B221841-F36B-8D7B-D120-A008AD12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20" y="446087"/>
            <a:ext cx="4365253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C78F3-3FF2-775B-D032-FF2CB5943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13" y="2571749"/>
            <a:ext cx="3898656" cy="1657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F33523-974B-910B-3A3D-09F7DCE4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44" y="2357406"/>
            <a:ext cx="3877225" cy="2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p29"/>
          <p:cNvCxnSpPr/>
          <p:nvPr/>
        </p:nvCxnSpPr>
        <p:spPr>
          <a:xfrm rot="10800000">
            <a:off x="913316" y="1910183"/>
            <a:ext cx="400560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7" name="Google Shape;237;p29"/>
          <p:cNvCxnSpPr/>
          <p:nvPr/>
        </p:nvCxnSpPr>
        <p:spPr>
          <a:xfrm rot="10800000">
            <a:off x="918129" y="2744567"/>
            <a:ext cx="415770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8" name="Google Shape;238;p29"/>
          <p:cNvCxnSpPr/>
          <p:nvPr/>
        </p:nvCxnSpPr>
        <p:spPr>
          <a:xfrm rot="10800000">
            <a:off x="913316" y="3433609"/>
            <a:ext cx="438000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9" name="Google Shape;239;p29"/>
          <p:cNvCxnSpPr/>
          <p:nvPr/>
        </p:nvCxnSpPr>
        <p:spPr>
          <a:xfrm rot="10800000">
            <a:off x="864890" y="4080796"/>
            <a:ext cx="463740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40" name="Google Shape;240;p29"/>
          <p:cNvCxnSpPr/>
          <p:nvPr/>
        </p:nvCxnSpPr>
        <p:spPr>
          <a:xfrm rot="10800000">
            <a:off x="971607" y="4640100"/>
            <a:ext cx="472500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41" name="Google Shape;241;p29"/>
          <p:cNvSpPr/>
          <p:nvPr/>
        </p:nvSpPr>
        <p:spPr>
          <a:xfrm>
            <a:off x="5180176" y="438987"/>
            <a:ext cx="3271860" cy="164729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5329756" y="1388015"/>
            <a:ext cx="2972700" cy="15239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5562108" y="2252503"/>
            <a:ext cx="2509164" cy="12862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4" name="Google Shape;244;p29"/>
          <p:cNvSpPr/>
          <p:nvPr/>
        </p:nvSpPr>
        <p:spPr>
          <a:xfrm>
            <a:off x="5838492" y="3043316"/>
            <a:ext cx="1976022" cy="10129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5" name="Google Shape;245;p29"/>
          <p:cNvSpPr/>
          <p:nvPr/>
        </p:nvSpPr>
        <p:spPr>
          <a:xfrm>
            <a:off x="5901103" y="3669092"/>
            <a:ext cx="1830006" cy="9381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6" name="Google Shape;246;p29"/>
          <p:cNvSpPr txBox="1"/>
          <p:nvPr/>
        </p:nvSpPr>
        <p:spPr>
          <a:xfrm>
            <a:off x="1083674" y="229650"/>
            <a:ext cx="6500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How do we use the tool?</a:t>
            </a:r>
            <a:endParaRPr sz="2300" b="1" dirty="0">
              <a:solidFill>
                <a:schemeClr val="dk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864890" y="1289683"/>
            <a:ext cx="615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500" dirty="0"/>
          </a:p>
        </p:txBody>
      </p:sp>
      <p:sp>
        <p:nvSpPr>
          <p:cNvPr id="248" name="Google Shape;248;p29"/>
          <p:cNvSpPr txBox="1"/>
          <p:nvPr/>
        </p:nvSpPr>
        <p:spPr>
          <a:xfrm>
            <a:off x="1716389" y="1336195"/>
            <a:ext cx="31614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Produce powerful </a:t>
            </a:r>
            <a:r>
              <a:rPr lang="en" sz="1200" b="1" dirty="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insights </a:t>
            </a:r>
            <a:r>
              <a:rPr lang="en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a range of audiences to assist with decision making</a:t>
            </a:r>
            <a:endParaRPr sz="6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29"/>
          <p:cNvSpPr txBox="1"/>
          <p:nvPr/>
        </p:nvSpPr>
        <p:spPr>
          <a:xfrm>
            <a:off x="1082470" y="2158704"/>
            <a:ext cx="453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500" dirty="0"/>
          </a:p>
        </p:txBody>
      </p:sp>
      <p:sp>
        <p:nvSpPr>
          <p:cNvPr id="250" name="Google Shape;250;p29"/>
          <p:cNvSpPr txBox="1"/>
          <p:nvPr/>
        </p:nvSpPr>
        <p:spPr>
          <a:xfrm>
            <a:off x="1716389" y="2153174"/>
            <a:ext cx="31614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 evidence base to identify product gaps and development opportunities</a:t>
            </a:r>
            <a:endParaRPr sz="1200" b="1" dirty="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9"/>
          <p:cNvSpPr txBox="1"/>
          <p:nvPr/>
        </p:nvSpPr>
        <p:spPr>
          <a:xfrm>
            <a:off x="1014911" y="2951689"/>
            <a:ext cx="535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500" dirty="0"/>
          </a:p>
        </p:txBody>
      </p:sp>
      <p:sp>
        <p:nvSpPr>
          <p:cNvPr id="252" name="Google Shape;252;p29"/>
          <p:cNvSpPr txBox="1"/>
          <p:nvPr/>
        </p:nvSpPr>
        <p:spPr>
          <a:xfrm>
            <a:off x="1673480" y="2988662"/>
            <a:ext cx="31614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latin typeface="Lato"/>
                <a:ea typeface="Lato"/>
                <a:cs typeface="Lato"/>
                <a:sym typeface="Lato"/>
              </a:rPr>
              <a:t>Feed into the </a:t>
            </a:r>
            <a:r>
              <a:rPr lang="en" sz="1200" b="1" dirty="0">
                <a:latin typeface="Lato"/>
                <a:ea typeface="Lato"/>
                <a:cs typeface="Lato"/>
                <a:sym typeface="Lato"/>
              </a:rPr>
              <a:t>Destination Management Plan </a:t>
            </a:r>
            <a:endParaRPr sz="12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1034614" y="3619185"/>
            <a:ext cx="535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sz="500" dirty="0"/>
          </a:p>
        </p:txBody>
      </p:sp>
      <p:sp>
        <p:nvSpPr>
          <p:cNvPr id="254" name="Google Shape;254;p29"/>
          <p:cNvSpPr txBox="1"/>
          <p:nvPr/>
        </p:nvSpPr>
        <p:spPr>
          <a:xfrm>
            <a:off x="1695116" y="3669092"/>
            <a:ext cx="31614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Deeper insight for one-on-one </a:t>
            </a:r>
            <a:r>
              <a:rPr lang="en" sz="1200" b="1" dirty="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support </a:t>
            </a:r>
            <a:endParaRPr sz="1200" b="1" dirty="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1052158" y="4161408"/>
            <a:ext cx="535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  <a:endParaRPr sz="500" dirty="0"/>
          </a:p>
        </p:txBody>
      </p:sp>
      <p:sp>
        <p:nvSpPr>
          <p:cNvPr id="256" name="Google Shape;256;p29"/>
          <p:cNvSpPr txBox="1"/>
          <p:nvPr/>
        </p:nvSpPr>
        <p:spPr>
          <a:xfrm>
            <a:off x="1695116" y="4185001"/>
            <a:ext cx="31614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Building industry </a:t>
            </a:r>
            <a:r>
              <a:rPr lang="en" sz="1200" b="1" dirty="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capability</a:t>
            </a:r>
            <a:endParaRPr sz="1200" b="1" dirty="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 rot="18848799">
            <a:off x="6063667" y="4038391"/>
            <a:ext cx="1007620" cy="2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CAPABILITY</a:t>
            </a:r>
            <a:endParaRPr sz="12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 rot="18837935">
            <a:off x="6039677" y="3501388"/>
            <a:ext cx="910471" cy="21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SUPPORT</a:t>
            </a:r>
            <a:endParaRPr sz="500" dirty="0"/>
          </a:p>
        </p:txBody>
      </p:sp>
      <p:sp>
        <p:nvSpPr>
          <p:cNvPr id="259" name="Google Shape;259;p29"/>
          <p:cNvSpPr txBox="1"/>
          <p:nvPr/>
        </p:nvSpPr>
        <p:spPr>
          <a:xfrm rot="-2700000">
            <a:off x="6030158" y="2725562"/>
            <a:ext cx="910471" cy="3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DMP</a:t>
            </a:r>
            <a:endParaRPr sz="500" dirty="0"/>
          </a:p>
        </p:txBody>
      </p:sp>
      <p:sp>
        <p:nvSpPr>
          <p:cNvPr id="260" name="Google Shape;260;p29"/>
          <p:cNvSpPr txBox="1"/>
          <p:nvPr/>
        </p:nvSpPr>
        <p:spPr>
          <a:xfrm rot="-2700000">
            <a:off x="5688370" y="2165450"/>
            <a:ext cx="1298186" cy="21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DEVELOPMENT</a:t>
            </a:r>
            <a:endParaRPr sz="500" dirty="0"/>
          </a:p>
        </p:txBody>
      </p:sp>
      <p:sp>
        <p:nvSpPr>
          <p:cNvPr id="261" name="Google Shape;261;p29"/>
          <p:cNvSpPr txBox="1"/>
          <p:nvPr/>
        </p:nvSpPr>
        <p:spPr>
          <a:xfrm rot="-2700000">
            <a:off x="5512033" y="1126185"/>
            <a:ext cx="1789896" cy="21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INSIGHTS &amp; DECISION MAKING</a:t>
            </a:r>
            <a:endParaRPr sz="500" dirty="0"/>
          </a:p>
        </p:txBody>
      </p:sp>
      <p:sp>
        <p:nvSpPr>
          <p:cNvPr id="262" name="Google Shape;262;p29"/>
          <p:cNvSpPr txBox="1"/>
          <p:nvPr/>
        </p:nvSpPr>
        <p:spPr>
          <a:xfrm>
            <a:off x="989675" y="1474938"/>
            <a:ext cx="40056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486B0-06A2-320F-00DE-6379CC67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638" y="4668610"/>
            <a:ext cx="378238" cy="3782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colorfulness, art&#10;&#10;Description automatically generated">
            <a:extLst>
              <a:ext uri="{FF2B5EF4-FFF2-40B4-BE49-F238E27FC236}">
                <a16:creationId xmlns:a16="http://schemas.microsoft.com/office/drawing/2014/main" id="{CDB8F372-E15A-ABAF-7550-3049A31D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62F24-A61B-070F-8A4F-69E67209FED9}"/>
              </a:ext>
            </a:extLst>
          </p:cNvPr>
          <p:cNvSpPr txBox="1"/>
          <p:nvPr/>
        </p:nvSpPr>
        <p:spPr>
          <a:xfrm>
            <a:off x="507999" y="3619697"/>
            <a:ext cx="353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71580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1111025" y="1523775"/>
            <a:ext cx="71961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43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Taupō District </a:t>
            </a:r>
            <a:endParaRPr sz="4300" b="1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43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Product Audit Mapping Tool </a:t>
            </a:r>
            <a:endParaRPr sz="4300" b="1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" name="Google Shape;61;p15"/>
          <p:cNvSpPr txBox="1"/>
          <p:nvPr/>
        </p:nvSpPr>
        <p:spPr>
          <a:xfrm>
            <a:off x="1643250" y="3359050"/>
            <a:ext cx="5857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 descr="A heart with white text&#10;&#10;Description automatically generated with low confidence">
            <a:extLst>
              <a:ext uri="{FF2B5EF4-FFF2-40B4-BE49-F238E27FC236}">
                <a16:creationId xmlns:a16="http://schemas.microsoft.com/office/drawing/2014/main" id="{7F247F5E-B8DE-E66A-1C30-1D9F2699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75" y="4634523"/>
            <a:ext cx="328526" cy="2996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1489671" y="276658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NZ" sz="2800" b="1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did we need a Product Audit? </a:t>
            </a:r>
            <a:endParaRPr sz="28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9" name="Google Shape;79;p17"/>
          <p:cNvSpPr/>
          <p:nvPr/>
        </p:nvSpPr>
        <p:spPr>
          <a:xfrm>
            <a:off x="706270" y="1154799"/>
            <a:ext cx="1781100" cy="1619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3377879" y="1946571"/>
            <a:ext cx="155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825220" y="1600983"/>
            <a:ext cx="15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UNDERSTAND EXISTING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SUPPLY 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5088216" y="2258386"/>
            <a:ext cx="15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COMMUNITY 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NEEDS FROM TOURISM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4811045" y="1523908"/>
            <a:ext cx="15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IDENTIFY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GAPS 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IN PRODUCT OFFERING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6648570" y="1231499"/>
            <a:ext cx="1781100" cy="1619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17"/>
          <p:cNvSpPr txBox="1"/>
          <p:nvPr/>
        </p:nvSpPr>
        <p:spPr>
          <a:xfrm>
            <a:off x="6767525" y="1546925"/>
            <a:ext cx="166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CREATE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OPPORTUNITIES 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FOR THE FUTURE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2701559" y="1167344"/>
            <a:ext cx="1781100" cy="1619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4797643" y="1154799"/>
            <a:ext cx="1781100" cy="1619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7"/>
          <p:cNvSpPr txBox="1"/>
          <p:nvPr/>
        </p:nvSpPr>
        <p:spPr>
          <a:xfrm>
            <a:off x="3139521" y="1244044"/>
            <a:ext cx="155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837534" y="1631744"/>
            <a:ext cx="154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IDENTIFY PRODUCT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GAPS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853484" y="1561544"/>
            <a:ext cx="15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DEVELOP A TOOL TO DRIVE </a:t>
            </a:r>
            <a:r>
              <a:rPr lang="en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INSIGHTS </a:t>
            </a: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786850" y="4326475"/>
            <a:ext cx="7718700" cy="400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OPPORTUNITIES FOR GROWTH &amp; DEVELOPMENT</a:t>
            </a:r>
            <a:endParaRPr b="1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4233475" y="2564571"/>
            <a:ext cx="669000" cy="579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7"/>
          <p:cNvSpPr/>
          <p:nvPr/>
        </p:nvSpPr>
        <p:spPr>
          <a:xfrm>
            <a:off x="4233475" y="3679271"/>
            <a:ext cx="669000" cy="579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7"/>
          <p:cNvSpPr txBox="1"/>
          <p:nvPr/>
        </p:nvSpPr>
        <p:spPr>
          <a:xfrm>
            <a:off x="786850" y="3184375"/>
            <a:ext cx="7718700" cy="400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EVIDENCE BASE FOR THE DESTINATION MANAGEMENT PLAN</a:t>
            </a:r>
            <a:endParaRPr b="1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3E6E95-E4E4-7C8C-A932-49F0E5E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264" y="4574409"/>
            <a:ext cx="400200" cy="400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2883876" y="151416"/>
            <a:ext cx="5419548" cy="464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Provide a mapping tool that would provide a comprehensive overview of the current tourism </a:t>
            </a:r>
            <a:r>
              <a:rPr lang="en" sz="18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product mix</a:t>
            </a:r>
            <a:r>
              <a:rPr lang="en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identify </a:t>
            </a:r>
            <a:r>
              <a:rPr lang="en" sz="18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product and capability gaps </a:t>
            </a:r>
            <a:r>
              <a:rPr lang="en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 have </a:t>
            </a:r>
            <a:r>
              <a:rPr lang="en-NZ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 ability to be updated over time</a:t>
            </a:r>
            <a:endParaRPr sz="18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endParaRPr lang="en" sz="1200" b="1" dirty="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endParaRPr lang="en" sz="1200" b="1" dirty="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en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COLLABORATION</a:t>
            </a:r>
            <a:r>
              <a:rPr lang="en-US" sz="16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dirty="0">
                <a:latin typeface="Lato"/>
                <a:ea typeface="Lato"/>
                <a:cs typeface="Lato"/>
                <a:sym typeface="Lato"/>
              </a:rPr>
              <a:t>- DGLT and </a:t>
            </a: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Amplify </a:t>
            </a: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en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FOCUS</a:t>
            </a:r>
            <a:r>
              <a:rPr lang="en-US" sz="16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dirty="0"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primarily on commercial and short-term accommodation (e.g. AirBnB), tourism activities and experiences with a secondary focus on retail, food &amp; beverage and supporting tourism services across the district. </a:t>
            </a:r>
          </a:p>
        </p:txBody>
      </p:sp>
      <p:sp>
        <p:nvSpPr>
          <p:cNvPr id="101" name="Google Shape;101;p18"/>
          <p:cNvSpPr/>
          <p:nvPr/>
        </p:nvSpPr>
        <p:spPr>
          <a:xfrm>
            <a:off x="470135" y="746052"/>
            <a:ext cx="1567868" cy="1543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NZ" sz="29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GOAL</a:t>
            </a:r>
            <a:endParaRPr sz="2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29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9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043381" y="897331"/>
            <a:ext cx="421376" cy="393916"/>
          </a:xfrm>
          <a:custGeom>
            <a:avLst/>
            <a:gdLst/>
            <a:ahLst/>
            <a:cxnLst/>
            <a:rect l="l" t="t" r="r" b="b"/>
            <a:pathLst>
              <a:path w="901340" h="842602" extrusionOk="0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2158776" y="1406426"/>
            <a:ext cx="619166" cy="56305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470135" y="2934413"/>
            <a:ext cx="1567868" cy="1774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29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endParaRPr sz="29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1043381" y="3133951"/>
            <a:ext cx="387867" cy="406247"/>
          </a:xfrm>
          <a:custGeom>
            <a:avLst/>
            <a:gdLst/>
            <a:ahLst/>
            <a:cxnLst/>
            <a:rect l="l" t="t" r="r" b="b"/>
            <a:pathLst>
              <a:path w="279041" h="291739" extrusionOk="0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2158776" y="3258673"/>
            <a:ext cx="619167" cy="56305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36B65-FFF0-CDA3-D0FA-FC6D0F55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024" y="4551712"/>
            <a:ext cx="448034" cy="4480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 rot="-5400000">
            <a:off x="2865722" y="1136404"/>
            <a:ext cx="1955502" cy="14032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4619638" y="1412871"/>
            <a:ext cx="1956042" cy="1402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2589094" y="2902229"/>
            <a:ext cx="1956042" cy="1402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4" name="Google Shape;114;p19"/>
          <p:cNvSpPr/>
          <p:nvPr/>
        </p:nvSpPr>
        <p:spPr>
          <a:xfrm rot="-5400000">
            <a:off x="4343535" y="3178350"/>
            <a:ext cx="1955502" cy="14032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936800" y="218450"/>
            <a:ext cx="5106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What process did we take?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6265446" y="3452620"/>
            <a:ext cx="20418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Tourism Tool </a:t>
            </a:r>
            <a:r>
              <a:rPr lang="en" sz="12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designed </a:t>
            </a: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and data represented in the Tableau platform 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6802881" y="1600357"/>
            <a:ext cx="17706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Web scrapes</a:t>
            </a: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 from online tourism platforms. Data collected, cleansed, aggregated &amp; analysed 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743996" y="3174385"/>
            <a:ext cx="17706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Process of iterations to capture </a:t>
            </a:r>
            <a:r>
              <a:rPr lang="en" sz="12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feedback </a:t>
            </a: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&amp; tweak  tool design &amp; build. Ability to update.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821557" y="1407903"/>
            <a:ext cx="20418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just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Defined a clear framework </a:t>
            </a:r>
            <a:r>
              <a:rPr lang="en" sz="12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of categories, data sets  and the geographical boundaries to be captured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5089360" y="3611403"/>
            <a:ext cx="463373" cy="463373"/>
          </a:xfrm>
          <a:custGeom>
            <a:avLst/>
            <a:gdLst/>
            <a:ahLst/>
            <a:cxnLst/>
            <a:rect l="l" t="t" r="r" b="b"/>
            <a:pathLst>
              <a:path w="899753" h="899754" extrusionOk="0">
                <a:moveTo>
                  <a:pt x="57150" y="225425"/>
                </a:moveTo>
                <a:lnTo>
                  <a:pt x="113290" y="225425"/>
                </a:lnTo>
                <a:lnTo>
                  <a:pt x="113290" y="562409"/>
                </a:lnTo>
                <a:lnTo>
                  <a:pt x="422780" y="562409"/>
                </a:lnTo>
                <a:lnTo>
                  <a:pt x="478920" y="562409"/>
                </a:lnTo>
                <a:lnTo>
                  <a:pt x="788050" y="562409"/>
                </a:lnTo>
                <a:lnTo>
                  <a:pt x="788050" y="225425"/>
                </a:lnTo>
                <a:lnTo>
                  <a:pt x="844190" y="225425"/>
                </a:lnTo>
                <a:lnTo>
                  <a:pt x="844190" y="618873"/>
                </a:lnTo>
                <a:lnTo>
                  <a:pt x="478920" y="618873"/>
                </a:lnTo>
                <a:lnTo>
                  <a:pt x="478920" y="803729"/>
                </a:lnTo>
                <a:lnTo>
                  <a:pt x="490436" y="815597"/>
                </a:lnTo>
                <a:lnTo>
                  <a:pt x="518506" y="843649"/>
                </a:lnTo>
                <a:lnTo>
                  <a:pt x="591200" y="843649"/>
                </a:lnTo>
                <a:lnTo>
                  <a:pt x="591200" y="899754"/>
                </a:lnTo>
                <a:lnTo>
                  <a:pt x="495114" y="899754"/>
                </a:lnTo>
                <a:lnTo>
                  <a:pt x="450850" y="855158"/>
                </a:lnTo>
                <a:lnTo>
                  <a:pt x="406226" y="899754"/>
                </a:lnTo>
                <a:lnTo>
                  <a:pt x="310140" y="899754"/>
                </a:lnTo>
                <a:lnTo>
                  <a:pt x="310140" y="843649"/>
                </a:lnTo>
                <a:lnTo>
                  <a:pt x="382834" y="843649"/>
                </a:lnTo>
                <a:lnTo>
                  <a:pt x="410904" y="815597"/>
                </a:lnTo>
                <a:lnTo>
                  <a:pt x="422780" y="803729"/>
                </a:lnTo>
                <a:lnTo>
                  <a:pt x="422780" y="618873"/>
                </a:lnTo>
                <a:lnTo>
                  <a:pt x="57150" y="618873"/>
                </a:lnTo>
                <a:close/>
                <a:moveTo>
                  <a:pt x="672018" y="214313"/>
                </a:moveTo>
                <a:lnTo>
                  <a:pt x="715603" y="249981"/>
                </a:lnTo>
                <a:lnTo>
                  <a:pt x="542343" y="457505"/>
                </a:lnTo>
                <a:lnTo>
                  <a:pt x="371965" y="372478"/>
                </a:lnTo>
                <a:lnTo>
                  <a:pt x="225721" y="518753"/>
                </a:lnTo>
                <a:lnTo>
                  <a:pt x="185738" y="478761"/>
                </a:lnTo>
                <a:lnTo>
                  <a:pt x="360799" y="303663"/>
                </a:lnTo>
                <a:lnTo>
                  <a:pt x="527935" y="387249"/>
                </a:lnTo>
                <a:close/>
                <a:moveTo>
                  <a:pt x="421973" y="0"/>
                </a:moveTo>
                <a:lnTo>
                  <a:pt x="478140" y="0"/>
                </a:lnTo>
                <a:lnTo>
                  <a:pt x="478140" y="56380"/>
                </a:lnTo>
                <a:lnTo>
                  <a:pt x="899753" y="56380"/>
                </a:lnTo>
                <a:lnTo>
                  <a:pt x="899753" y="169501"/>
                </a:lnTo>
                <a:lnTo>
                  <a:pt x="0" y="169501"/>
                </a:lnTo>
                <a:lnTo>
                  <a:pt x="0" y="56380"/>
                </a:lnTo>
                <a:lnTo>
                  <a:pt x="421973" y="5638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4590600" y="4167175"/>
            <a:ext cx="14034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VISUALISATION</a:t>
            </a:r>
            <a:endParaRPr sz="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5199466" y="3172736"/>
            <a:ext cx="243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500" dirty="0"/>
          </a:p>
        </p:txBody>
      </p:sp>
      <p:sp>
        <p:nvSpPr>
          <p:cNvPr id="123" name="Google Shape;123;p19"/>
          <p:cNvSpPr txBox="1"/>
          <p:nvPr/>
        </p:nvSpPr>
        <p:spPr>
          <a:xfrm>
            <a:off x="2940664" y="4063400"/>
            <a:ext cx="12048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FEEDBACK</a:t>
            </a:r>
            <a:endParaRPr sz="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3434766" y="2982300"/>
            <a:ext cx="26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sz="500" dirty="0"/>
          </a:p>
        </p:txBody>
      </p:sp>
      <p:sp>
        <p:nvSpPr>
          <p:cNvPr id="125" name="Google Shape;125;p19"/>
          <p:cNvSpPr txBox="1"/>
          <p:nvPr/>
        </p:nvSpPr>
        <p:spPr>
          <a:xfrm>
            <a:off x="3230450" y="2129375"/>
            <a:ext cx="13146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FRAMEWORK</a:t>
            </a:r>
            <a:endParaRPr sz="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754724" y="1137650"/>
            <a:ext cx="177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500" dirty="0"/>
          </a:p>
        </p:txBody>
      </p:sp>
      <p:sp>
        <p:nvSpPr>
          <p:cNvPr id="127" name="Google Shape;127;p19"/>
          <p:cNvSpPr/>
          <p:nvPr/>
        </p:nvSpPr>
        <p:spPr>
          <a:xfrm>
            <a:off x="5365727" y="1924582"/>
            <a:ext cx="463372" cy="463373"/>
          </a:xfrm>
          <a:custGeom>
            <a:avLst/>
            <a:gdLst/>
            <a:ahLst/>
            <a:cxnLst/>
            <a:rect l="l" t="t" r="r" b="b"/>
            <a:pathLst>
              <a:path w="899752" h="899753" extrusionOk="0">
                <a:moveTo>
                  <a:pt x="0" y="590550"/>
                </a:moveTo>
                <a:lnTo>
                  <a:pt x="85362" y="590550"/>
                </a:lnTo>
                <a:lnTo>
                  <a:pt x="85362" y="899753"/>
                </a:lnTo>
                <a:lnTo>
                  <a:pt x="0" y="899753"/>
                </a:lnTo>
                <a:close/>
                <a:moveTo>
                  <a:pt x="337632" y="506773"/>
                </a:moveTo>
                <a:lnTo>
                  <a:pt x="534122" y="506773"/>
                </a:lnTo>
                <a:lnTo>
                  <a:pt x="534122" y="534861"/>
                </a:lnTo>
                <a:cubicBezTo>
                  <a:pt x="534122" y="597159"/>
                  <a:pt x="484100" y="619126"/>
                  <a:pt x="421842" y="619126"/>
                </a:cubicBezTo>
                <a:lnTo>
                  <a:pt x="393772" y="619126"/>
                </a:lnTo>
                <a:lnTo>
                  <a:pt x="393772" y="647214"/>
                </a:lnTo>
                <a:lnTo>
                  <a:pt x="466466" y="647214"/>
                </a:lnTo>
                <a:cubicBezTo>
                  <a:pt x="509651" y="647214"/>
                  <a:pt x="551756" y="637131"/>
                  <a:pt x="590262" y="619126"/>
                </a:cubicBezTo>
                <a:lnTo>
                  <a:pt x="711179" y="536662"/>
                </a:lnTo>
                <a:cubicBezTo>
                  <a:pt x="745727" y="517216"/>
                  <a:pt x="785313" y="506413"/>
                  <a:pt x="822020" y="506773"/>
                </a:cubicBezTo>
                <a:cubicBezTo>
                  <a:pt x="850810" y="506773"/>
                  <a:pt x="877800" y="512895"/>
                  <a:pt x="899752" y="534861"/>
                </a:cubicBezTo>
                <a:lnTo>
                  <a:pt x="635966" y="732558"/>
                </a:lnTo>
                <a:cubicBezTo>
                  <a:pt x="587743" y="768929"/>
                  <a:pt x="530884" y="791255"/>
                  <a:pt x="470784" y="798097"/>
                </a:cubicBezTo>
                <a:lnTo>
                  <a:pt x="187565" y="842030"/>
                </a:lnTo>
                <a:cubicBezTo>
                  <a:pt x="174970" y="843470"/>
                  <a:pt x="162734" y="844190"/>
                  <a:pt x="150138" y="844190"/>
                </a:cubicBezTo>
                <a:lnTo>
                  <a:pt x="112712" y="844190"/>
                </a:lnTo>
                <a:lnTo>
                  <a:pt x="112712" y="647214"/>
                </a:lnTo>
                <a:lnTo>
                  <a:pt x="168132" y="583475"/>
                </a:lnTo>
                <a:cubicBezTo>
                  <a:pt x="210957" y="534501"/>
                  <a:pt x="272495" y="506773"/>
                  <a:pt x="337632" y="506773"/>
                </a:cubicBezTo>
                <a:close/>
                <a:moveTo>
                  <a:pt x="563563" y="254000"/>
                </a:moveTo>
                <a:cubicBezTo>
                  <a:pt x="625501" y="254000"/>
                  <a:pt x="675915" y="304055"/>
                  <a:pt x="675915" y="366353"/>
                </a:cubicBezTo>
                <a:cubicBezTo>
                  <a:pt x="675915" y="428651"/>
                  <a:pt x="625501" y="479065"/>
                  <a:pt x="563563" y="479065"/>
                </a:cubicBezTo>
                <a:cubicBezTo>
                  <a:pt x="501264" y="479065"/>
                  <a:pt x="450850" y="428651"/>
                  <a:pt x="450850" y="366353"/>
                </a:cubicBezTo>
                <a:cubicBezTo>
                  <a:pt x="450850" y="304055"/>
                  <a:pt x="501264" y="254000"/>
                  <a:pt x="563563" y="254000"/>
                </a:cubicBezTo>
                <a:close/>
                <a:moveTo>
                  <a:pt x="703083" y="84138"/>
                </a:moveTo>
                <a:cubicBezTo>
                  <a:pt x="749368" y="84138"/>
                  <a:pt x="787041" y="122086"/>
                  <a:pt x="787041" y="168708"/>
                </a:cubicBezTo>
                <a:cubicBezTo>
                  <a:pt x="787041" y="215691"/>
                  <a:pt x="749368" y="253639"/>
                  <a:pt x="703083" y="253639"/>
                </a:cubicBezTo>
                <a:cubicBezTo>
                  <a:pt x="656799" y="253639"/>
                  <a:pt x="619125" y="215691"/>
                  <a:pt x="619125" y="168708"/>
                </a:cubicBezTo>
                <a:cubicBezTo>
                  <a:pt x="619125" y="122086"/>
                  <a:pt x="656799" y="84138"/>
                  <a:pt x="703083" y="84138"/>
                </a:cubicBezTo>
                <a:close/>
                <a:moveTo>
                  <a:pt x="562769" y="0"/>
                </a:moveTo>
                <a:cubicBezTo>
                  <a:pt x="593639" y="0"/>
                  <a:pt x="618766" y="25208"/>
                  <a:pt x="618766" y="56177"/>
                </a:cubicBezTo>
                <a:cubicBezTo>
                  <a:pt x="618766" y="87146"/>
                  <a:pt x="593639" y="112353"/>
                  <a:pt x="562769" y="112353"/>
                </a:cubicBezTo>
                <a:cubicBezTo>
                  <a:pt x="531539" y="112353"/>
                  <a:pt x="506412" y="87146"/>
                  <a:pt x="506412" y="56177"/>
                </a:cubicBezTo>
                <a:cubicBezTo>
                  <a:pt x="506412" y="25208"/>
                  <a:pt x="531539" y="0"/>
                  <a:pt x="562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4851400" y="2436881"/>
            <a:ext cx="1492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DATA COLLECTION &amp; ANALYSIS  </a:t>
            </a:r>
            <a:endParaRPr sz="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5436204" y="1487017"/>
            <a:ext cx="23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500" dirty="0"/>
          </a:p>
        </p:txBody>
      </p:sp>
      <p:sp>
        <p:nvSpPr>
          <p:cNvPr id="130" name="Google Shape;130;p19"/>
          <p:cNvSpPr/>
          <p:nvPr/>
        </p:nvSpPr>
        <p:spPr>
          <a:xfrm>
            <a:off x="3356432" y="3406693"/>
            <a:ext cx="421376" cy="393916"/>
          </a:xfrm>
          <a:custGeom>
            <a:avLst/>
            <a:gdLst/>
            <a:ahLst/>
            <a:cxnLst/>
            <a:rect l="l" t="t" r="r" b="b"/>
            <a:pathLst>
              <a:path w="901340" h="842602" extrusionOk="0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3649591" y="1547713"/>
            <a:ext cx="387867" cy="406247"/>
          </a:xfrm>
          <a:custGeom>
            <a:avLst/>
            <a:gdLst/>
            <a:ahLst/>
            <a:cxnLst/>
            <a:rect l="l" t="t" r="r" b="b"/>
            <a:pathLst>
              <a:path w="279041" h="291739" extrusionOk="0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A52403-D142-6F39-2276-F8CF972D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628" y="4534336"/>
            <a:ext cx="448034" cy="4480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4479487" y="1780931"/>
            <a:ext cx="3903300" cy="74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5535927" y="1875775"/>
            <a:ext cx="449700" cy="4497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61086" y="1780931"/>
            <a:ext cx="3718500" cy="74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761086" y="1005168"/>
            <a:ext cx="3046800" cy="7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4564511" y="1148058"/>
            <a:ext cx="449700" cy="4497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4564504" y="2713507"/>
            <a:ext cx="449700" cy="4497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761086" y="2556695"/>
            <a:ext cx="2523000" cy="74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4109112" y="3336205"/>
            <a:ext cx="4271100" cy="74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0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5052023" y="3468788"/>
            <a:ext cx="449700" cy="4497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761086" y="3332457"/>
            <a:ext cx="3348000" cy="74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4763181" y="4265329"/>
            <a:ext cx="449700" cy="4497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761086" y="4108220"/>
            <a:ext cx="2742900" cy="74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93875" y="3324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Taupō Tourism Audit Summary 2022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931025" y="1182960"/>
            <a:ext cx="421376" cy="393916"/>
          </a:xfrm>
          <a:custGeom>
            <a:avLst/>
            <a:gdLst/>
            <a:ahLst/>
            <a:cxnLst/>
            <a:rect l="l" t="t" r="r" b="b"/>
            <a:pathLst>
              <a:path w="901339" h="842602" extrusionOk="0">
                <a:moveTo>
                  <a:pt x="788807" y="617537"/>
                </a:moveTo>
                <a:cubicBezTo>
                  <a:pt x="850844" y="617537"/>
                  <a:pt x="901339" y="668312"/>
                  <a:pt x="901339" y="730250"/>
                </a:cubicBezTo>
                <a:cubicBezTo>
                  <a:pt x="901339" y="792188"/>
                  <a:pt x="850844" y="842602"/>
                  <a:pt x="788807" y="842602"/>
                </a:cubicBezTo>
                <a:cubicBezTo>
                  <a:pt x="726410" y="842602"/>
                  <a:pt x="676275" y="792188"/>
                  <a:pt x="676275" y="730250"/>
                </a:cubicBezTo>
                <a:cubicBezTo>
                  <a:pt x="676275" y="668312"/>
                  <a:pt x="726410" y="617537"/>
                  <a:pt x="788807" y="617537"/>
                </a:cubicBezTo>
                <a:close/>
                <a:moveTo>
                  <a:pt x="450851" y="617537"/>
                </a:moveTo>
                <a:cubicBezTo>
                  <a:pt x="512788" y="617537"/>
                  <a:pt x="563203" y="668312"/>
                  <a:pt x="563203" y="730250"/>
                </a:cubicBezTo>
                <a:cubicBezTo>
                  <a:pt x="563203" y="792188"/>
                  <a:pt x="512788" y="842602"/>
                  <a:pt x="450851" y="842602"/>
                </a:cubicBezTo>
                <a:cubicBezTo>
                  <a:pt x="388553" y="842602"/>
                  <a:pt x="338138" y="792188"/>
                  <a:pt x="338138" y="730250"/>
                </a:cubicBezTo>
                <a:cubicBezTo>
                  <a:pt x="338138" y="668312"/>
                  <a:pt x="388553" y="617537"/>
                  <a:pt x="450851" y="617537"/>
                </a:cubicBezTo>
                <a:close/>
                <a:moveTo>
                  <a:pt x="112352" y="617537"/>
                </a:moveTo>
                <a:cubicBezTo>
                  <a:pt x="174290" y="617537"/>
                  <a:pt x="225065" y="668312"/>
                  <a:pt x="225065" y="730250"/>
                </a:cubicBezTo>
                <a:cubicBezTo>
                  <a:pt x="225065" y="792188"/>
                  <a:pt x="174290" y="842602"/>
                  <a:pt x="112352" y="842602"/>
                </a:cubicBezTo>
                <a:cubicBezTo>
                  <a:pt x="50414" y="842602"/>
                  <a:pt x="0" y="792188"/>
                  <a:pt x="0" y="730250"/>
                </a:cubicBezTo>
                <a:cubicBezTo>
                  <a:pt x="0" y="668312"/>
                  <a:pt x="50414" y="617537"/>
                  <a:pt x="112352" y="617537"/>
                </a:cubicBezTo>
                <a:close/>
                <a:moveTo>
                  <a:pt x="421604" y="223837"/>
                </a:moveTo>
                <a:lnTo>
                  <a:pt x="478149" y="223837"/>
                </a:lnTo>
                <a:lnTo>
                  <a:pt x="478149" y="364428"/>
                </a:lnTo>
                <a:lnTo>
                  <a:pt x="742863" y="364428"/>
                </a:lnTo>
                <a:lnTo>
                  <a:pt x="815615" y="437246"/>
                </a:lnTo>
                <a:lnTo>
                  <a:pt x="815615" y="561615"/>
                </a:lnTo>
                <a:lnTo>
                  <a:pt x="759431" y="561615"/>
                </a:lnTo>
                <a:lnTo>
                  <a:pt x="759431" y="460678"/>
                </a:lnTo>
                <a:lnTo>
                  <a:pt x="719453" y="420664"/>
                </a:lnTo>
                <a:lnTo>
                  <a:pt x="478149" y="420664"/>
                </a:lnTo>
                <a:lnTo>
                  <a:pt x="478149" y="561615"/>
                </a:lnTo>
                <a:lnTo>
                  <a:pt x="421604" y="561615"/>
                </a:lnTo>
                <a:lnTo>
                  <a:pt x="421604" y="420664"/>
                </a:lnTo>
                <a:lnTo>
                  <a:pt x="180300" y="420664"/>
                </a:lnTo>
                <a:lnTo>
                  <a:pt x="140322" y="460678"/>
                </a:lnTo>
                <a:lnTo>
                  <a:pt x="140322" y="561615"/>
                </a:lnTo>
                <a:lnTo>
                  <a:pt x="84138" y="561615"/>
                </a:lnTo>
                <a:lnTo>
                  <a:pt x="84138" y="437246"/>
                </a:lnTo>
                <a:lnTo>
                  <a:pt x="156890" y="364428"/>
                </a:lnTo>
                <a:lnTo>
                  <a:pt x="421604" y="364428"/>
                </a:lnTo>
                <a:close/>
                <a:moveTo>
                  <a:pt x="225425" y="0"/>
                </a:moveTo>
                <a:lnTo>
                  <a:pt x="675915" y="0"/>
                </a:lnTo>
                <a:lnTo>
                  <a:pt x="675915" y="167916"/>
                </a:lnTo>
                <a:lnTo>
                  <a:pt x="225425" y="1679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930282" y="4332552"/>
            <a:ext cx="421376" cy="315249"/>
          </a:xfrm>
          <a:custGeom>
            <a:avLst/>
            <a:gdLst/>
            <a:ahLst/>
            <a:cxnLst/>
            <a:rect l="l" t="t" r="r" b="b"/>
            <a:pathLst>
              <a:path w="901340" h="674329" extrusionOk="0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931025" y="1984701"/>
            <a:ext cx="420634" cy="341964"/>
          </a:xfrm>
          <a:custGeom>
            <a:avLst/>
            <a:gdLst/>
            <a:ahLst/>
            <a:cxnLst/>
            <a:rect l="l" t="t" r="r" b="b"/>
            <a:pathLst>
              <a:path w="899752" h="731474" extrusionOk="0">
                <a:moveTo>
                  <a:pt x="0" y="674688"/>
                </a:moveTo>
                <a:lnTo>
                  <a:pt x="899752" y="674688"/>
                </a:lnTo>
                <a:lnTo>
                  <a:pt x="899752" y="731474"/>
                </a:lnTo>
                <a:lnTo>
                  <a:pt x="0" y="731474"/>
                </a:lnTo>
                <a:close/>
                <a:moveTo>
                  <a:pt x="477948" y="0"/>
                </a:moveTo>
                <a:lnTo>
                  <a:pt x="646742" y="0"/>
                </a:lnTo>
                <a:lnTo>
                  <a:pt x="646742" y="562219"/>
                </a:lnTo>
                <a:lnTo>
                  <a:pt x="702886" y="562219"/>
                </a:lnTo>
                <a:lnTo>
                  <a:pt x="702886" y="140465"/>
                </a:lnTo>
                <a:lnTo>
                  <a:pt x="871680" y="140465"/>
                </a:lnTo>
                <a:lnTo>
                  <a:pt x="871680" y="562219"/>
                </a:lnTo>
                <a:lnTo>
                  <a:pt x="899752" y="562219"/>
                </a:lnTo>
                <a:lnTo>
                  <a:pt x="899752" y="618765"/>
                </a:lnTo>
                <a:lnTo>
                  <a:pt x="815176" y="618765"/>
                </a:lnTo>
                <a:lnTo>
                  <a:pt x="815176" y="196651"/>
                </a:lnTo>
                <a:lnTo>
                  <a:pt x="759031" y="196651"/>
                </a:lnTo>
                <a:lnTo>
                  <a:pt x="759031" y="618765"/>
                </a:lnTo>
                <a:lnTo>
                  <a:pt x="590597" y="618765"/>
                </a:lnTo>
                <a:lnTo>
                  <a:pt x="590597" y="56186"/>
                </a:lnTo>
                <a:lnTo>
                  <a:pt x="534093" y="56186"/>
                </a:lnTo>
                <a:lnTo>
                  <a:pt x="534093" y="618765"/>
                </a:lnTo>
                <a:lnTo>
                  <a:pt x="365659" y="618765"/>
                </a:lnTo>
                <a:lnTo>
                  <a:pt x="365659" y="252837"/>
                </a:lnTo>
                <a:lnTo>
                  <a:pt x="309155" y="252837"/>
                </a:lnTo>
                <a:lnTo>
                  <a:pt x="309155" y="618765"/>
                </a:lnTo>
                <a:lnTo>
                  <a:pt x="140721" y="618765"/>
                </a:lnTo>
                <a:lnTo>
                  <a:pt x="140721" y="393661"/>
                </a:lnTo>
                <a:lnTo>
                  <a:pt x="84217" y="393661"/>
                </a:lnTo>
                <a:lnTo>
                  <a:pt x="84217" y="618765"/>
                </a:lnTo>
                <a:lnTo>
                  <a:pt x="0" y="618765"/>
                </a:lnTo>
                <a:lnTo>
                  <a:pt x="0" y="562219"/>
                </a:lnTo>
                <a:lnTo>
                  <a:pt x="28072" y="562219"/>
                </a:lnTo>
                <a:lnTo>
                  <a:pt x="28072" y="337476"/>
                </a:lnTo>
                <a:lnTo>
                  <a:pt x="196866" y="337476"/>
                </a:lnTo>
                <a:lnTo>
                  <a:pt x="196866" y="562219"/>
                </a:lnTo>
                <a:lnTo>
                  <a:pt x="253010" y="562219"/>
                </a:lnTo>
                <a:lnTo>
                  <a:pt x="253010" y="196651"/>
                </a:lnTo>
                <a:lnTo>
                  <a:pt x="421804" y="196651"/>
                </a:lnTo>
                <a:lnTo>
                  <a:pt x="421804" y="562219"/>
                </a:lnTo>
                <a:lnTo>
                  <a:pt x="477948" y="5622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930282" y="3485786"/>
            <a:ext cx="421376" cy="393916"/>
          </a:xfrm>
          <a:custGeom>
            <a:avLst/>
            <a:gdLst/>
            <a:ahLst/>
            <a:cxnLst/>
            <a:rect l="l" t="t" r="r" b="b"/>
            <a:pathLst>
              <a:path w="901340" h="842602" extrusionOk="0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931024" y="2734741"/>
            <a:ext cx="420635" cy="393916"/>
          </a:xfrm>
          <a:custGeom>
            <a:avLst/>
            <a:gdLst/>
            <a:ahLst/>
            <a:cxnLst/>
            <a:rect l="l" t="t" r="r" b="b"/>
            <a:pathLst>
              <a:path w="899753" h="842602" extrusionOk="0">
                <a:moveTo>
                  <a:pt x="642085" y="505575"/>
                </a:moveTo>
                <a:lnTo>
                  <a:pt x="781355" y="645275"/>
                </a:lnTo>
                <a:cubicBezTo>
                  <a:pt x="810865" y="603763"/>
                  <a:pt x="830658" y="556113"/>
                  <a:pt x="838935" y="505575"/>
                </a:cubicBezTo>
                <a:close/>
                <a:moveTo>
                  <a:pt x="506413" y="449262"/>
                </a:moveTo>
                <a:lnTo>
                  <a:pt x="899753" y="449262"/>
                </a:lnTo>
                <a:cubicBezTo>
                  <a:pt x="899753" y="558279"/>
                  <a:pt x="855849" y="656827"/>
                  <a:pt x="784594" y="728301"/>
                </a:cubicBezTo>
                <a:close/>
                <a:moveTo>
                  <a:pt x="506990" y="61123"/>
                </a:moveTo>
                <a:lnTo>
                  <a:pt x="506990" y="336892"/>
                </a:lnTo>
                <a:lnTo>
                  <a:pt x="783372" y="336892"/>
                </a:lnTo>
                <a:cubicBezTo>
                  <a:pt x="759620" y="195951"/>
                  <a:pt x="648060" y="84493"/>
                  <a:pt x="506990" y="61123"/>
                </a:cubicBezTo>
                <a:close/>
                <a:moveTo>
                  <a:pt x="394203" y="55562"/>
                </a:moveTo>
                <a:lnTo>
                  <a:pt x="394203" y="449082"/>
                </a:lnTo>
                <a:lnTo>
                  <a:pt x="672740" y="727390"/>
                </a:lnTo>
                <a:cubicBezTo>
                  <a:pt x="601394" y="798678"/>
                  <a:pt x="502663" y="842602"/>
                  <a:pt x="394203" y="842602"/>
                </a:cubicBezTo>
                <a:cubicBezTo>
                  <a:pt x="176203" y="842602"/>
                  <a:pt x="0" y="666544"/>
                  <a:pt x="0" y="449082"/>
                </a:cubicBezTo>
                <a:cubicBezTo>
                  <a:pt x="0" y="231620"/>
                  <a:pt x="176203" y="55562"/>
                  <a:pt x="394203" y="55562"/>
                </a:cubicBezTo>
                <a:close/>
                <a:moveTo>
                  <a:pt x="450850" y="0"/>
                </a:moveTo>
                <a:cubicBezTo>
                  <a:pt x="668213" y="0"/>
                  <a:pt x="844190" y="176176"/>
                  <a:pt x="844190" y="393341"/>
                </a:cubicBezTo>
                <a:lnTo>
                  <a:pt x="450850" y="3933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1566185" y="1270286"/>
            <a:ext cx="2025900" cy="24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COMMERCIAL ACCOMMODATION </a:t>
            </a:r>
            <a:endParaRPr sz="5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1554923" y="1984701"/>
            <a:ext cx="2721300" cy="46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mi-NZ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SHORT TERM</a:t>
            </a:r>
            <a:endParaRPr sz="1200" b="1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ACCOMMODATION LISTINGS  </a:t>
            </a:r>
            <a:endParaRPr sz="5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1566185" y="2821814"/>
            <a:ext cx="15294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EXPERIENCES &amp; ATTRACTIONS </a:t>
            </a:r>
            <a:endParaRPr sz="5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1566185" y="3597576"/>
            <a:ext cx="24285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OPERATORS</a:t>
            </a:r>
            <a:r>
              <a:rPr lang="en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1566185" y="4380543"/>
            <a:ext cx="1830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SERVICES </a:t>
            </a:r>
            <a:endParaRPr sz="1200" b="1" i="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3905075" y="1189500"/>
            <a:ext cx="1552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149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4572000" y="1967534"/>
            <a:ext cx="1083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1,372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3396456" y="2741022"/>
            <a:ext cx="1083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216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4223665" y="3516785"/>
            <a:ext cx="1083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187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3592044" y="4300044"/>
            <a:ext cx="1083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640</a:t>
            </a:r>
            <a:endParaRPr sz="2300" b="1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5212875" y="1121775"/>
            <a:ext cx="31671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 Light"/>
                <a:ea typeface="Lato Light"/>
                <a:cs typeface="Lato Light"/>
                <a:sym typeface="Lato Light"/>
              </a:rPr>
              <a:t>Properties providing 2,501 commercial rooms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 Light"/>
                <a:ea typeface="Lato Light"/>
                <a:cs typeface="Lato Light"/>
                <a:sym typeface="Lato Light"/>
              </a:rPr>
              <a:t>70% of accommodation located in Taupō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5156031" y="2672270"/>
            <a:ext cx="3280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146 Outdoor &amp; Adventure Attractions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15 Geothermal Attractions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chemeClr val="lt1"/>
                </a:highlight>
                <a:latin typeface="Lato Light"/>
                <a:ea typeface="Lato Light"/>
                <a:cs typeface="Lato Light"/>
                <a:sym typeface="Lato Light"/>
              </a:rPr>
              <a:t>40 Sightseeing &amp; Tours </a:t>
            </a:r>
            <a:endParaRPr sz="1000" dirty="0">
              <a:highlight>
                <a:schemeClr val="lt1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5301005" y="4193027"/>
            <a:ext cx="30489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196  Food &amp; Beverage Providers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145 Retail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299  Services </a:t>
            </a:r>
            <a:endParaRPr sz="600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5939525" y="1803275"/>
            <a:ext cx="2132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3,646 rooms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25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5535681" y="3432645"/>
            <a:ext cx="3280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 Light"/>
                <a:ea typeface="Lato Light"/>
                <a:cs typeface="Lato Light"/>
                <a:sym typeface="Lato Light"/>
              </a:rPr>
              <a:t>74% of operators are in Taupō township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 Light"/>
                <a:ea typeface="Lato Light"/>
                <a:cs typeface="Lato Light"/>
                <a:sym typeface="Lato Light"/>
              </a:rPr>
              <a:t>14% of operators are in Tūrangi-Tongariro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0" algn="just" rtl="0">
              <a:lnSpc>
                <a:spcPct val="12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 Light"/>
                <a:ea typeface="Lato Light"/>
                <a:cs typeface="Lato Light"/>
                <a:sym typeface="Lato Light"/>
              </a:rPr>
              <a:t>9% Mangakino &amp; Kinloch </a:t>
            </a:r>
            <a:endParaRPr sz="1000" dirty="0"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767850"/>
            <a:ext cx="8839202" cy="400879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638925" y="1895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Taupō Tourism Dashboard 21 v 22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/>
        </p:nvSpPr>
        <p:spPr>
          <a:xfrm>
            <a:off x="1352400" y="218450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Commercial Accommodation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1850"/>
            <a:ext cx="8452103" cy="42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1352400" y="218450"/>
            <a:ext cx="6416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Commercial Accommodation</a:t>
            </a:r>
            <a:endParaRPr sz="5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1850"/>
            <a:ext cx="8778961" cy="423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IGPIA - Theme 15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4DADB5"/>
      </a:accent1>
      <a:accent2>
        <a:srgbClr val="3984A3"/>
      </a:accent2>
      <a:accent3>
        <a:srgbClr val="2B526A"/>
      </a:accent3>
      <a:accent4>
        <a:srgbClr val="6C88B7"/>
      </a:accent4>
      <a:accent5>
        <a:srgbClr val="4C5974"/>
      </a:accent5>
      <a:accent6>
        <a:srgbClr val="303942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038ba3-18a6-4b83-ae36-adb476e15fc2">
      <Terms xmlns="http://schemas.microsoft.com/office/infopath/2007/PartnerControls"/>
    </lcf76f155ced4ddcb4097134ff3c332f>
    <TaxCatchAll xmlns="aaed458e-b531-4923-acbb-2d0bd993be6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B95C64E61474C9984CE43C70D8E2D" ma:contentTypeVersion="14" ma:contentTypeDescription="Create a new document." ma:contentTypeScope="" ma:versionID="e8072ef415479b86a462ecc3380f0ade">
  <xsd:schema xmlns:xsd="http://www.w3.org/2001/XMLSchema" xmlns:xs="http://www.w3.org/2001/XMLSchema" xmlns:p="http://schemas.microsoft.com/office/2006/metadata/properties" xmlns:ns2="fe038ba3-18a6-4b83-ae36-adb476e15fc2" xmlns:ns3="aaed458e-b531-4923-acbb-2d0bd993be60" targetNamespace="http://schemas.microsoft.com/office/2006/metadata/properties" ma:root="true" ma:fieldsID="d2c8cbf22325dd23cf68372a6ab6b6b2" ns2:_="" ns3:_="">
    <xsd:import namespace="fe038ba3-18a6-4b83-ae36-adb476e15fc2"/>
    <xsd:import namespace="aaed458e-b531-4923-acbb-2d0bd993be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38ba3-18a6-4b83-ae36-adb476e1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9ea59-362a-4443-bbab-b0dbc5d7e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d458e-b531-4923-acbb-2d0bd993be6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a3877a0-5f2f-4582-9e89-b99692e62692}" ma:internalName="TaxCatchAll" ma:showField="CatchAllData" ma:web="aaed458e-b531-4923-acbb-2d0bd993b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D72A25-F2A9-4005-A71E-0AA808D9B7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F08D8A-AE76-4AE4-812D-9E5C5A70DB69}">
  <ds:schemaRefs>
    <ds:schemaRef ds:uri="http://purl.org/dc/elements/1.1/"/>
    <ds:schemaRef ds:uri="http://schemas.microsoft.com/office/2006/metadata/properties"/>
    <ds:schemaRef ds:uri="http://www.w3.org/XML/1998/namespace"/>
    <ds:schemaRef ds:uri="e917058e-5b2c-4e1a-83ee-95b596a604e0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46e98792-4a3a-4f2f-abf8-5830728009f4"/>
    <ds:schemaRef ds:uri="http://purl.org/dc/terms/"/>
    <ds:schemaRef ds:uri="fe038ba3-18a6-4b83-ae36-adb476e15fc2"/>
    <ds:schemaRef ds:uri="aaed458e-b531-4923-acbb-2d0bd993be60"/>
  </ds:schemaRefs>
</ds:datastoreItem>
</file>

<file path=customXml/itemProps3.xml><?xml version="1.0" encoding="utf-8"?>
<ds:datastoreItem xmlns:ds="http://schemas.openxmlformats.org/officeDocument/2006/customXml" ds:itemID="{8F802BBD-93B2-4C2D-940A-8E76A4D90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38ba3-18a6-4b83-ae36-adb476e15fc2"/>
    <ds:schemaRef ds:uri="aaed458e-b531-4923-acbb-2d0bd993be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1627</Words>
  <Application>Microsoft Office PowerPoint</Application>
  <PresentationFormat>On-screen Show (16:9)</PresentationFormat>
  <Paragraphs>235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Roboto</vt:lpstr>
      <vt:lpstr>Calibri</vt:lpstr>
      <vt:lpstr>Lato Light</vt:lpstr>
      <vt:lpstr>Lato</vt:lpstr>
      <vt:lpstr>Poppins</vt:lpstr>
      <vt:lpstr>Poppins Medium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Davies</dc:creator>
  <cp:lastModifiedBy>Kirsty Davies</cp:lastModifiedBy>
  <cp:revision>2</cp:revision>
  <cp:lastPrinted>2023-06-19T21:25:49Z</cp:lastPrinted>
  <dcterms:modified xsi:type="dcterms:W3CDTF">2023-06-30T02:03:58Z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0x01010034174DB2C190BE4B90D56A7841CF2242</vt:lpwstr>
  </property>
  <property fmtid="{D5CDD505-2E9C-101B-9397-08002B2CF9AE}" pid="3" name="MediaServiceImageTags">
    <vt:lpwstr/>
  </property>
</Properties>
</file>