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1" r:id="rId5"/>
    <p:sldMasterId id="2147483668" r:id="rId6"/>
  </p:sldMasterIdLst>
  <p:notesMasterIdLst>
    <p:notesMasterId r:id="rId16"/>
  </p:notesMasterIdLst>
  <p:sldIdLst>
    <p:sldId id="302" r:id="rId7"/>
    <p:sldId id="256" r:id="rId8"/>
    <p:sldId id="297" r:id="rId9"/>
    <p:sldId id="274" r:id="rId10"/>
    <p:sldId id="423" r:id="rId11"/>
    <p:sldId id="421" r:id="rId12"/>
    <p:sldId id="315" r:id="rId13"/>
    <p:sldId id="422" r:id="rId14"/>
    <p:sldId id="26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5F7A"/>
    <a:srgbClr val="418095"/>
    <a:srgbClr val="0438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72" autoAdjust="0"/>
    <p:restoredTop sz="94657" autoAdjust="0"/>
  </p:normalViewPr>
  <p:slideViewPr>
    <p:cSldViewPr snapToGrid="0">
      <p:cViewPr varScale="1">
        <p:scale>
          <a:sx n="75" d="100"/>
          <a:sy n="75" d="100"/>
        </p:scale>
        <p:origin x="658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724FD8-D51C-47BF-81EA-AFD63DF4B14D}" type="datetimeFigureOut">
              <a:rPr lang="en-NZ" smtClean="0"/>
              <a:t>26/06/2023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A1C73B-6E13-4E8E-8267-34FCFF43CB9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14720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Title slide.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8588e25322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18588e25322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Strategic pillar</a:t>
            </a:r>
            <a:endParaRPr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Pillar 1: Enrich communities and enhance the visitor experience</a:t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Pillar 2: Foster a visitor economy that restores the environment</a:t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Pillar 3: Build economic resilience, capability and productivity</a:t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Objectives</a:t>
            </a:r>
            <a:endParaRPr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Under pillar 1</a:t>
            </a:r>
            <a:endParaRPr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Align actions with the core values and guiding principles.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Positive community sentiment.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Strong visitor satisfaction.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Under pillar 2</a:t>
            </a:r>
            <a:endParaRPr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Greenhouse gas emissions (Queenstown Lakes District Council (QLDC) data/Otago Regional Council (ORC) data).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Biodiversity health.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Under pillar 3</a:t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845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Total value of the visitor economy that stays in the district, net of all costs.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845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Income equality and affordability.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845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Workforce availability and low turnover.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845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Tourism business satisfaction.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Projects</a:t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Under pillar 1</a:t>
            </a:r>
            <a:endParaRPr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 1: Community engagement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 2: Tiaki Promise: Lead by example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 3: Preserve and celebrate Māori culture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 4: Place-based marketing plans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 5: Welcome programme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 6: Arts, culture &amp; heritage development </a:t>
            </a:r>
            <a:endParaRPr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Under pillar 2</a:t>
            </a:r>
            <a:endParaRPr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 7: Measure environmental footprint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 8: Measure greenhouse gas emissions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 9: Decarbonisation Plan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 10: Zero environmental footprint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 11: Restoring ecosystems         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Under pillar 3</a:t>
            </a:r>
            <a:endParaRPr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 12: Leakage assessment and cost-benefit analysis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 13: Direct funding for infrastructure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 14: Love Wānaka / Love Queenstown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 15: Remarkable experiences programme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 16: Tourism business excellence programme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 17: Thriving workforce programme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 18: Technology adoption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 19: Green tourism innovation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 20: Environmental preparedness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 21: Economic development: innovation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Foundations for success</a:t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 objectives under foundations for success</a:t>
            </a:r>
            <a:endParaRPr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8450" algn="l" rtl="0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Complete the projects listed under this pillar.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845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Establish a cadence for reporting and plan review.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 four Foundational projects</a:t>
            </a:r>
            <a:endParaRPr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845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imes New Roman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Foundational project 1: Framework for governance and review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imes New Roman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Foundational project 2: Operationalise projects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imes New Roman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Foundational project 3: Data and measurement framework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imes New Roman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Foundational project 4: Update Queenstown Lakes brand and marketing strategies  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18588e25322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18588e25322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4081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4081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>
              <a:lnSpc>
                <a:spcPts val="1820"/>
              </a:lnSpc>
            </a:pPr>
            <a:endParaRPr lang="en-US" sz="1100" dirty="0">
              <a:solidFill>
                <a:srgbClr val="F16B25"/>
              </a:solidFill>
              <a:latin typeface="Helveticish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4081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4081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8816869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4081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4081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>
              <a:lnSpc>
                <a:spcPts val="1820"/>
              </a:lnSpc>
            </a:pPr>
            <a:endParaRPr lang="en-US" sz="1100" dirty="0">
              <a:solidFill>
                <a:srgbClr val="F16B25"/>
              </a:solidFill>
              <a:latin typeface="Helveticish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4081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4081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8816869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Click to </a:t>
            </a:r>
            <a:r>
              <a:rPr lang="en-NZ"/>
              <a:t>make </a:t>
            </a:r>
            <a:r>
              <a:rPr lang="en-NZ" dirty="0"/>
              <a:t>G</a:t>
            </a:r>
            <a:r>
              <a:rPr lang="en-NZ"/>
              <a:t>lobe </a:t>
            </a:r>
            <a:r>
              <a:rPr lang="en-NZ" dirty="0"/>
              <a:t>move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A1C73B-6E13-4E8E-8267-34FCFF43CB9E}" type="slidenum">
              <a:rPr lang="en-NZ" smtClean="0"/>
              <a:t>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66247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5D998-9D3E-65D0-460B-81148358F6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495D60-8F6A-A1BC-98CE-70C426F500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3BC45B-D92C-83B8-49D5-3601BA6E5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1D3BA-C0D0-410C-9621-BF18146EB473}" type="datetimeFigureOut">
              <a:rPr lang="en-NZ" smtClean="0"/>
              <a:t>26/06/2023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6B25AE-24AD-D50E-17EA-16A0F8491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90BE5C-D666-4760-3079-D65BBCAD6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4C00E-C7E0-4EF6-9D8A-60B10B94A24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46802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1CF47-FF79-E090-1AD2-8DA1765DB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448472-F0BA-DC74-9AD3-8DF2AB4FB1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978356-3916-BE71-BD34-2A719BB1B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1D3BA-C0D0-410C-9621-BF18146EB473}" type="datetimeFigureOut">
              <a:rPr lang="en-NZ" smtClean="0"/>
              <a:t>26/06/2023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0700A6-5B54-C715-6938-5B0A63F53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663A60-2AD6-8AB8-F43E-378EC2DB7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4C00E-C7E0-4EF6-9D8A-60B10B94A24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40258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02A61E-75F0-0D59-067D-C8290BE127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D2E6AB-8E82-B77C-A37A-09C789A131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68CF67-B1F5-09C3-4E7F-DF0D2200B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1D3BA-C0D0-410C-9621-BF18146EB473}" type="datetimeFigureOut">
              <a:rPr lang="en-NZ" smtClean="0"/>
              <a:t>26/06/2023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471D34-B3A3-F8B6-1743-969B814DD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509D4-76CC-590C-05A6-DC40BE33E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4C00E-C7E0-4EF6-9D8A-60B10B94A24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35691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621402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24C610-0FBF-3841-B511-79F61E00B7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111549" cy="6858000"/>
          </a:xfrm>
          <a:prstGeom prst="rect">
            <a:avLst/>
          </a:prstGeom>
        </p:spPr>
      </p:pic>
      <p:sp>
        <p:nvSpPr>
          <p:cNvPr id="13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642645" y="487329"/>
            <a:ext cx="3773476" cy="670985"/>
          </a:xfrm>
          <a:prstGeom prst="rect">
            <a:avLst/>
          </a:prstGeom>
        </p:spPr>
        <p:txBody>
          <a:bodyPr vert="horz" lIns="50610" tIns="25305" rIns="50610" bIns="25305"/>
          <a:lstStyle>
            <a:lvl1pPr marL="0" indent="0">
              <a:buNone/>
              <a:defRPr sz="5200" b="1" i="0">
                <a:solidFill>
                  <a:schemeClr val="bg1"/>
                </a:solidFill>
                <a:latin typeface="Marine-UPBlack" panose="02000503040000020004" pitchFamily="2" charset="77"/>
                <a:cs typeface="Marine-UPBlack" panose="02000503040000020004" pitchFamily="2" charset="77"/>
              </a:defRPr>
            </a:lvl1pPr>
          </a:lstStyle>
          <a:p>
            <a:pPr lvl="0"/>
            <a:r>
              <a:rPr lang="en-US" dirty="0"/>
              <a:t>Contents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490048" y="774871"/>
            <a:ext cx="562043" cy="383443"/>
          </a:xfrm>
          <a:prstGeom prst="rect">
            <a:avLst/>
          </a:prstGeom>
        </p:spPr>
        <p:txBody>
          <a:bodyPr vert="horz" lIns="50610" tIns="25305" rIns="50610" bIns="25305"/>
          <a:lstStyle>
            <a:lvl1pPr marL="0" indent="0">
              <a:buNone/>
              <a:defRPr b="1" i="0" baseline="0">
                <a:solidFill>
                  <a:srgbClr val="1779C4"/>
                </a:solidFill>
                <a:latin typeface="Avenir Black" panose="02000503020000020003" pitchFamily="2" charset="0"/>
                <a:cs typeface="Avenir Black" panose="02000503020000020003" pitchFamily="2" charset="0"/>
              </a:defRPr>
            </a:lvl1pPr>
          </a:lstStyle>
          <a:p>
            <a:pPr lvl="0"/>
            <a:r>
              <a:rPr lang="en-US" dirty="0"/>
              <a:t>01</a:t>
            </a:r>
            <a:r>
              <a:rPr lang="en-US" dirty="0">
                <a:latin typeface="Avenir Light"/>
                <a:cs typeface="Avenir Light"/>
              </a:rPr>
              <a:t>  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490048" y="1254175"/>
            <a:ext cx="562043" cy="383443"/>
          </a:xfrm>
          <a:prstGeom prst="rect">
            <a:avLst/>
          </a:prstGeom>
        </p:spPr>
        <p:txBody>
          <a:bodyPr vert="horz" lIns="50610" tIns="25305" rIns="50610" bIns="25305"/>
          <a:lstStyle>
            <a:lvl1pPr marL="0" indent="0">
              <a:buNone/>
              <a:defRPr b="1" i="0" baseline="0">
                <a:solidFill>
                  <a:srgbClr val="1779C4"/>
                </a:solidFill>
                <a:latin typeface="Avenir Black" panose="02000503020000020003" pitchFamily="2" charset="0"/>
                <a:cs typeface="Avenir Black" panose="02000503020000020003" pitchFamily="2" charset="0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5490048" y="1741475"/>
            <a:ext cx="562043" cy="383443"/>
          </a:xfrm>
          <a:prstGeom prst="rect">
            <a:avLst/>
          </a:prstGeom>
        </p:spPr>
        <p:txBody>
          <a:bodyPr vert="horz" lIns="50610" tIns="25305" rIns="50610" bIns="25305"/>
          <a:lstStyle>
            <a:lvl1pPr marL="0" indent="0">
              <a:buNone/>
              <a:defRPr b="1" i="0" baseline="0">
                <a:solidFill>
                  <a:srgbClr val="1779C4"/>
                </a:solidFill>
                <a:latin typeface="Avenir Black" panose="02000503020000020003" pitchFamily="2" charset="0"/>
                <a:cs typeface="Avenir Black" panose="02000503020000020003" pitchFamily="2" charset="0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5490048" y="2236768"/>
            <a:ext cx="562043" cy="383443"/>
          </a:xfrm>
          <a:prstGeom prst="rect">
            <a:avLst/>
          </a:prstGeom>
        </p:spPr>
        <p:txBody>
          <a:bodyPr vert="horz" lIns="50610" tIns="25305" rIns="50610" bIns="25305"/>
          <a:lstStyle>
            <a:lvl1pPr marL="0" indent="0">
              <a:buNone/>
              <a:defRPr b="1" i="0" baseline="0">
                <a:solidFill>
                  <a:srgbClr val="1779C4"/>
                </a:solidFill>
                <a:latin typeface="Avenir Black" panose="02000503020000020003" pitchFamily="2" charset="0"/>
                <a:cs typeface="Avenir Black" panose="02000503020000020003" pitchFamily="2" charset="0"/>
              </a:defRPr>
            </a:lvl1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5490048" y="2740043"/>
            <a:ext cx="562043" cy="383443"/>
          </a:xfrm>
          <a:prstGeom prst="rect">
            <a:avLst/>
          </a:prstGeom>
        </p:spPr>
        <p:txBody>
          <a:bodyPr vert="horz" lIns="50610" tIns="25305" rIns="50610" bIns="25305"/>
          <a:lstStyle>
            <a:lvl1pPr marL="0" indent="0">
              <a:buNone/>
              <a:defRPr b="1" i="0" baseline="0">
                <a:solidFill>
                  <a:srgbClr val="1779C4"/>
                </a:solidFill>
                <a:latin typeface="Avenir Black" panose="02000503020000020003" pitchFamily="2" charset="0"/>
                <a:cs typeface="Avenir Black" panose="02000503020000020003" pitchFamily="2" charset="0"/>
              </a:defRPr>
            </a:lvl1pPr>
          </a:lstStyle>
          <a:p>
            <a:pPr lvl="0"/>
            <a:r>
              <a:rPr lang="en-US" dirty="0"/>
              <a:t>05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5490048" y="3243307"/>
            <a:ext cx="562043" cy="383443"/>
          </a:xfrm>
          <a:prstGeom prst="rect">
            <a:avLst/>
          </a:prstGeom>
        </p:spPr>
        <p:txBody>
          <a:bodyPr vert="horz" lIns="50610" tIns="25305" rIns="50610" bIns="25305"/>
          <a:lstStyle>
            <a:lvl1pPr marL="0" indent="0">
              <a:buNone/>
              <a:defRPr b="1" i="0" baseline="0">
                <a:solidFill>
                  <a:srgbClr val="1779C4"/>
                </a:solidFill>
                <a:latin typeface="Avenir Black" panose="02000503020000020003" pitchFamily="2" charset="0"/>
                <a:cs typeface="Avenir Black" panose="02000503020000020003" pitchFamily="2" charset="0"/>
              </a:defRPr>
            </a:lvl1pPr>
          </a:lstStyle>
          <a:p>
            <a:pPr lvl="0"/>
            <a:r>
              <a:rPr lang="en-US" dirty="0"/>
              <a:t>06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5490048" y="3754572"/>
            <a:ext cx="562043" cy="383443"/>
          </a:xfrm>
          <a:prstGeom prst="rect">
            <a:avLst/>
          </a:prstGeom>
        </p:spPr>
        <p:txBody>
          <a:bodyPr vert="horz" lIns="50610" tIns="25305" rIns="50610" bIns="25305"/>
          <a:lstStyle>
            <a:lvl1pPr marL="0" indent="0">
              <a:buNone/>
              <a:defRPr b="1" i="0" baseline="0">
                <a:solidFill>
                  <a:srgbClr val="1779C4"/>
                </a:solidFill>
                <a:latin typeface="Avenir Black" panose="02000503020000020003" pitchFamily="2" charset="0"/>
                <a:cs typeface="Avenir Black" panose="02000503020000020003" pitchFamily="2" charset="0"/>
              </a:defRPr>
            </a:lvl1pPr>
          </a:lstStyle>
          <a:p>
            <a:pPr lvl="0"/>
            <a:r>
              <a:rPr lang="en-US" dirty="0"/>
              <a:t>07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5490048" y="4265827"/>
            <a:ext cx="562043" cy="383443"/>
          </a:xfrm>
          <a:prstGeom prst="rect">
            <a:avLst/>
          </a:prstGeom>
        </p:spPr>
        <p:txBody>
          <a:bodyPr vert="horz" lIns="50610" tIns="25305" rIns="50610" bIns="25305"/>
          <a:lstStyle>
            <a:lvl1pPr marL="0" indent="0">
              <a:buNone/>
              <a:defRPr b="1" i="0" baseline="0">
                <a:solidFill>
                  <a:srgbClr val="1779C4"/>
                </a:solidFill>
                <a:latin typeface="Avenir Black" panose="02000503020000020003" pitchFamily="2" charset="0"/>
                <a:cs typeface="Avenir Black" panose="02000503020000020003" pitchFamily="2" charset="0"/>
              </a:defRPr>
            </a:lvl1pPr>
          </a:lstStyle>
          <a:p>
            <a:pPr lvl="0"/>
            <a:r>
              <a:rPr lang="en-US" dirty="0"/>
              <a:t>08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5490048" y="4769093"/>
            <a:ext cx="562043" cy="383443"/>
          </a:xfrm>
          <a:prstGeom prst="rect">
            <a:avLst/>
          </a:prstGeom>
        </p:spPr>
        <p:txBody>
          <a:bodyPr vert="horz" lIns="50610" tIns="25305" rIns="50610" bIns="25305"/>
          <a:lstStyle>
            <a:lvl1pPr marL="0" indent="0">
              <a:buNone/>
              <a:defRPr b="1" i="0" baseline="0">
                <a:solidFill>
                  <a:srgbClr val="1779C4"/>
                </a:solidFill>
                <a:latin typeface="Avenir Black" panose="02000503020000020003" pitchFamily="2" charset="0"/>
                <a:cs typeface="Avenir Black" panose="02000503020000020003" pitchFamily="2" charset="0"/>
              </a:defRPr>
            </a:lvl1pPr>
          </a:lstStyle>
          <a:p>
            <a:pPr lvl="0"/>
            <a:r>
              <a:rPr lang="en-US" dirty="0"/>
              <a:t>09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5490048" y="5280349"/>
            <a:ext cx="562043" cy="383443"/>
          </a:xfrm>
          <a:prstGeom prst="rect">
            <a:avLst/>
          </a:prstGeom>
        </p:spPr>
        <p:txBody>
          <a:bodyPr vert="horz" lIns="50610" tIns="25305" rIns="50610" bIns="25305"/>
          <a:lstStyle>
            <a:lvl1pPr marL="0" indent="0">
              <a:buNone/>
              <a:defRPr b="1" i="0" baseline="0">
                <a:solidFill>
                  <a:srgbClr val="1779C4"/>
                </a:solidFill>
                <a:latin typeface="Avenir Black" panose="02000503020000020003" pitchFamily="2" charset="0"/>
                <a:cs typeface="Avenir Black" panose="02000503020000020003" pitchFamily="2" charset="0"/>
              </a:defRPr>
            </a:lvl1pPr>
          </a:lstStyle>
          <a:p>
            <a:pPr lvl="0"/>
            <a:r>
              <a:rPr lang="en-US" dirty="0"/>
              <a:t>10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6142428" y="770808"/>
            <a:ext cx="3693472" cy="383443"/>
          </a:xfrm>
          <a:prstGeom prst="rect">
            <a:avLst/>
          </a:prstGeom>
        </p:spPr>
        <p:txBody>
          <a:bodyPr vert="horz" lIns="50610" tIns="25305" rIns="50610" bIns="25305"/>
          <a:lstStyle>
            <a:lvl1pPr marL="0" indent="0">
              <a:buNone/>
              <a:defRPr b="0" i="0" baseline="0">
                <a:solidFill>
                  <a:srgbClr val="262626"/>
                </a:solidFill>
                <a:latin typeface="Avenir Light" panose="020B0402020203020204" pitchFamily="34" charset="77"/>
                <a:cs typeface="Avenir Light" panose="020B0402020203020204" pitchFamily="34" charset="77"/>
              </a:defRPr>
            </a:lvl1pPr>
          </a:lstStyle>
          <a:p>
            <a:pPr lvl="0"/>
            <a:r>
              <a:rPr lang="en-US" dirty="0"/>
              <a:t>Bullet point</a:t>
            </a:r>
          </a:p>
        </p:txBody>
      </p:sp>
      <p:sp>
        <p:nvSpPr>
          <p:cNvPr id="36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6142428" y="1254175"/>
            <a:ext cx="3693472" cy="383443"/>
          </a:xfrm>
          <a:prstGeom prst="rect">
            <a:avLst/>
          </a:prstGeom>
        </p:spPr>
        <p:txBody>
          <a:bodyPr vert="horz" lIns="50610" tIns="25305" rIns="50610" bIns="25305"/>
          <a:lstStyle>
            <a:lvl1pPr marL="0" indent="0">
              <a:buNone/>
              <a:defRPr b="0" i="0" baseline="0">
                <a:solidFill>
                  <a:srgbClr val="262626"/>
                </a:solidFill>
                <a:latin typeface="Avenir Light" panose="020B0402020203020204" pitchFamily="34" charset="77"/>
                <a:cs typeface="Avenir Light" panose="020B0402020203020204" pitchFamily="34" charset="77"/>
              </a:defRPr>
            </a:lvl1pPr>
          </a:lstStyle>
          <a:p>
            <a:pPr lvl="0"/>
            <a:r>
              <a:rPr lang="en-US" dirty="0"/>
              <a:t>Bullet point</a:t>
            </a:r>
          </a:p>
        </p:txBody>
      </p:sp>
      <p:sp>
        <p:nvSpPr>
          <p:cNvPr id="3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142428" y="1741475"/>
            <a:ext cx="3693472" cy="383443"/>
          </a:xfrm>
          <a:prstGeom prst="rect">
            <a:avLst/>
          </a:prstGeom>
        </p:spPr>
        <p:txBody>
          <a:bodyPr vert="horz" lIns="50610" tIns="25305" rIns="50610" bIns="25305"/>
          <a:lstStyle>
            <a:lvl1pPr marL="0" indent="0">
              <a:buNone/>
              <a:defRPr b="0" i="0" baseline="0">
                <a:solidFill>
                  <a:srgbClr val="262626"/>
                </a:solidFill>
                <a:latin typeface="Avenir Light" panose="020B0402020203020204" pitchFamily="34" charset="77"/>
                <a:cs typeface="Avenir Light" panose="020B0402020203020204" pitchFamily="34" charset="77"/>
              </a:defRPr>
            </a:lvl1pPr>
          </a:lstStyle>
          <a:p>
            <a:pPr lvl="0"/>
            <a:r>
              <a:rPr lang="en-US" dirty="0"/>
              <a:t>Bullet point</a:t>
            </a:r>
          </a:p>
        </p:txBody>
      </p:sp>
      <p:sp>
        <p:nvSpPr>
          <p:cNvPr id="38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6142428" y="2236768"/>
            <a:ext cx="3693472" cy="383443"/>
          </a:xfrm>
          <a:prstGeom prst="rect">
            <a:avLst/>
          </a:prstGeom>
        </p:spPr>
        <p:txBody>
          <a:bodyPr vert="horz" lIns="50610" tIns="25305" rIns="50610" bIns="25305"/>
          <a:lstStyle>
            <a:lvl1pPr marL="0" indent="0">
              <a:buNone/>
              <a:defRPr b="0" i="0" baseline="0">
                <a:solidFill>
                  <a:srgbClr val="262626"/>
                </a:solidFill>
                <a:latin typeface="Avenir Light" panose="020B0402020203020204" pitchFamily="34" charset="77"/>
                <a:cs typeface="Avenir Light" panose="020B0402020203020204" pitchFamily="34" charset="77"/>
              </a:defRPr>
            </a:lvl1pPr>
          </a:lstStyle>
          <a:p>
            <a:pPr lvl="0"/>
            <a:r>
              <a:rPr lang="en-US" dirty="0"/>
              <a:t>Bullet point</a:t>
            </a:r>
          </a:p>
        </p:txBody>
      </p:sp>
      <p:sp>
        <p:nvSpPr>
          <p:cNvPr id="39" name="Text Placeholder 4"/>
          <p:cNvSpPr>
            <a:spLocks noGrp="1"/>
          </p:cNvSpPr>
          <p:nvPr>
            <p:ph type="body" sz="quarter" idx="28" hasCustomPrompt="1"/>
          </p:nvPr>
        </p:nvSpPr>
        <p:spPr>
          <a:xfrm>
            <a:off x="6142428" y="2742531"/>
            <a:ext cx="3693472" cy="383443"/>
          </a:xfrm>
          <a:prstGeom prst="rect">
            <a:avLst/>
          </a:prstGeom>
        </p:spPr>
        <p:txBody>
          <a:bodyPr vert="horz" lIns="50610" tIns="25305" rIns="50610" bIns="25305"/>
          <a:lstStyle>
            <a:lvl1pPr marL="0" indent="0">
              <a:buNone/>
              <a:defRPr b="0" i="0" baseline="0">
                <a:solidFill>
                  <a:srgbClr val="262626"/>
                </a:solidFill>
                <a:latin typeface="Avenir Light" panose="020B0402020203020204" pitchFamily="34" charset="77"/>
                <a:cs typeface="Avenir Light" panose="020B0402020203020204" pitchFamily="34" charset="77"/>
              </a:defRPr>
            </a:lvl1pPr>
          </a:lstStyle>
          <a:p>
            <a:pPr lvl="0"/>
            <a:r>
              <a:rPr lang="en-US" dirty="0"/>
              <a:t>Bullet point</a:t>
            </a:r>
          </a:p>
        </p:txBody>
      </p:sp>
      <p:sp>
        <p:nvSpPr>
          <p:cNvPr id="40" name="Text Placeholder 4"/>
          <p:cNvSpPr>
            <a:spLocks noGrp="1"/>
          </p:cNvSpPr>
          <p:nvPr>
            <p:ph type="body" sz="quarter" idx="29" hasCustomPrompt="1"/>
          </p:nvPr>
        </p:nvSpPr>
        <p:spPr>
          <a:xfrm>
            <a:off x="6142428" y="3244275"/>
            <a:ext cx="3693472" cy="383443"/>
          </a:xfrm>
          <a:prstGeom prst="rect">
            <a:avLst/>
          </a:prstGeom>
        </p:spPr>
        <p:txBody>
          <a:bodyPr vert="horz" lIns="50610" tIns="25305" rIns="50610" bIns="25305"/>
          <a:lstStyle>
            <a:lvl1pPr marL="0" indent="0">
              <a:buNone/>
              <a:defRPr b="0" i="0" baseline="0">
                <a:solidFill>
                  <a:srgbClr val="262626"/>
                </a:solidFill>
                <a:latin typeface="Avenir Light" panose="020B0402020203020204" pitchFamily="34" charset="77"/>
                <a:cs typeface="Avenir Light" panose="020B0402020203020204" pitchFamily="34" charset="77"/>
              </a:defRPr>
            </a:lvl1pPr>
          </a:lstStyle>
          <a:p>
            <a:pPr lvl="0"/>
            <a:r>
              <a:rPr lang="en-US" dirty="0"/>
              <a:t>Bullet point</a:t>
            </a:r>
          </a:p>
        </p:txBody>
      </p:sp>
      <p:sp>
        <p:nvSpPr>
          <p:cNvPr id="41" name="Text Placeholder 4"/>
          <p:cNvSpPr>
            <a:spLocks noGrp="1"/>
          </p:cNvSpPr>
          <p:nvPr>
            <p:ph type="body" sz="quarter" idx="30" hasCustomPrompt="1"/>
          </p:nvPr>
        </p:nvSpPr>
        <p:spPr>
          <a:xfrm>
            <a:off x="6142428" y="3754572"/>
            <a:ext cx="3693472" cy="383443"/>
          </a:xfrm>
          <a:prstGeom prst="rect">
            <a:avLst/>
          </a:prstGeom>
        </p:spPr>
        <p:txBody>
          <a:bodyPr vert="horz" lIns="50610" tIns="25305" rIns="50610" bIns="25305"/>
          <a:lstStyle>
            <a:lvl1pPr marL="0" indent="0">
              <a:buNone/>
              <a:defRPr b="0" i="0" baseline="0">
                <a:solidFill>
                  <a:srgbClr val="262626"/>
                </a:solidFill>
                <a:latin typeface="Avenir Light" panose="020B0402020203020204" pitchFamily="34" charset="77"/>
                <a:cs typeface="Avenir Light" panose="020B0402020203020204" pitchFamily="34" charset="77"/>
              </a:defRPr>
            </a:lvl1pPr>
          </a:lstStyle>
          <a:p>
            <a:pPr lvl="0"/>
            <a:r>
              <a:rPr lang="en-US" dirty="0"/>
              <a:t>Bullet point</a:t>
            </a:r>
          </a:p>
        </p:txBody>
      </p:sp>
      <p:sp>
        <p:nvSpPr>
          <p:cNvPr id="42" name="Text Placeholder 4"/>
          <p:cNvSpPr>
            <a:spLocks noGrp="1"/>
          </p:cNvSpPr>
          <p:nvPr>
            <p:ph type="body" sz="quarter" idx="31" hasCustomPrompt="1"/>
          </p:nvPr>
        </p:nvSpPr>
        <p:spPr>
          <a:xfrm>
            <a:off x="6142428" y="4265827"/>
            <a:ext cx="3693472" cy="383443"/>
          </a:xfrm>
          <a:prstGeom prst="rect">
            <a:avLst/>
          </a:prstGeom>
        </p:spPr>
        <p:txBody>
          <a:bodyPr vert="horz" lIns="50610" tIns="25305" rIns="50610" bIns="25305"/>
          <a:lstStyle>
            <a:lvl1pPr marL="0" indent="0">
              <a:buNone/>
              <a:defRPr b="0" i="0" baseline="0">
                <a:solidFill>
                  <a:srgbClr val="262626"/>
                </a:solidFill>
                <a:latin typeface="Avenir Light" panose="020B0402020203020204" pitchFamily="34" charset="77"/>
                <a:cs typeface="Avenir Light" panose="020B0402020203020204" pitchFamily="34" charset="77"/>
              </a:defRPr>
            </a:lvl1pPr>
          </a:lstStyle>
          <a:p>
            <a:pPr lvl="0"/>
            <a:r>
              <a:rPr lang="en-US" dirty="0"/>
              <a:t>Bullet point</a:t>
            </a:r>
          </a:p>
        </p:txBody>
      </p:sp>
      <p:sp>
        <p:nvSpPr>
          <p:cNvPr id="43" name="Text Placeholder 4"/>
          <p:cNvSpPr>
            <a:spLocks noGrp="1"/>
          </p:cNvSpPr>
          <p:nvPr>
            <p:ph type="body" sz="quarter" idx="32" hasCustomPrompt="1"/>
          </p:nvPr>
        </p:nvSpPr>
        <p:spPr>
          <a:xfrm>
            <a:off x="6142428" y="4769093"/>
            <a:ext cx="3693472" cy="383443"/>
          </a:xfrm>
          <a:prstGeom prst="rect">
            <a:avLst/>
          </a:prstGeom>
        </p:spPr>
        <p:txBody>
          <a:bodyPr vert="horz" lIns="50610" tIns="25305" rIns="50610" bIns="25305"/>
          <a:lstStyle>
            <a:lvl1pPr marL="0" indent="0">
              <a:buNone/>
              <a:defRPr b="0" i="0" baseline="0">
                <a:solidFill>
                  <a:srgbClr val="262626"/>
                </a:solidFill>
                <a:latin typeface="Avenir Light" panose="020B0402020203020204" pitchFamily="34" charset="77"/>
                <a:cs typeface="Avenir Light" panose="020B0402020203020204" pitchFamily="34" charset="77"/>
              </a:defRPr>
            </a:lvl1pPr>
          </a:lstStyle>
          <a:p>
            <a:pPr lvl="0"/>
            <a:r>
              <a:rPr lang="en-US" dirty="0"/>
              <a:t>Bullet point</a:t>
            </a:r>
          </a:p>
        </p:txBody>
      </p:sp>
      <p:sp>
        <p:nvSpPr>
          <p:cNvPr id="44" name="Text Placeholder 4"/>
          <p:cNvSpPr>
            <a:spLocks noGrp="1"/>
          </p:cNvSpPr>
          <p:nvPr>
            <p:ph type="body" sz="quarter" idx="33" hasCustomPrompt="1"/>
          </p:nvPr>
        </p:nvSpPr>
        <p:spPr>
          <a:xfrm>
            <a:off x="6142428" y="5280349"/>
            <a:ext cx="3693472" cy="383443"/>
          </a:xfrm>
          <a:prstGeom prst="rect">
            <a:avLst/>
          </a:prstGeom>
        </p:spPr>
        <p:txBody>
          <a:bodyPr vert="horz" lIns="50610" tIns="25305" rIns="50610" bIns="25305"/>
          <a:lstStyle>
            <a:lvl1pPr marL="0" indent="0">
              <a:buNone/>
              <a:defRPr b="0" i="0" baseline="0">
                <a:solidFill>
                  <a:srgbClr val="262626"/>
                </a:solidFill>
                <a:latin typeface="Avenir Light" panose="020B0402020203020204" pitchFamily="34" charset="77"/>
                <a:cs typeface="Avenir Light" panose="020B0402020203020204" pitchFamily="34" charset="77"/>
              </a:defRPr>
            </a:lvl1pPr>
          </a:lstStyle>
          <a:p>
            <a:pPr lvl="0"/>
            <a:r>
              <a:rPr lang="en-US" dirty="0"/>
              <a:t>Bullet point</a:t>
            </a:r>
          </a:p>
        </p:txBody>
      </p:sp>
      <p:pic>
        <p:nvPicPr>
          <p:cNvPr id="26" name="Picture Placeholder 9">
            <a:extLst>
              <a:ext uri="{FF2B5EF4-FFF2-40B4-BE49-F238E27FC236}">
                <a16:creationId xmlns:a16="http://schemas.microsoft.com/office/drawing/2014/main" id="{863F75F9-5543-5241-911F-1478286251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58" r="58"/>
          <a:stretch>
            <a:fillRect/>
          </a:stretch>
        </p:blipFill>
        <p:spPr>
          <a:xfrm>
            <a:off x="10657579" y="5739013"/>
            <a:ext cx="1534421" cy="8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9580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45D706-D456-F440-94C6-042B402DEB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111549" cy="6858000"/>
          </a:xfrm>
          <a:prstGeom prst="rect">
            <a:avLst/>
          </a:prstGeom>
        </p:spPr>
      </p:pic>
      <p:sp>
        <p:nvSpPr>
          <p:cNvPr id="17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6976853" y="1461963"/>
            <a:ext cx="2426836" cy="343405"/>
          </a:xfrm>
          <a:prstGeom prst="rect">
            <a:avLst/>
          </a:prstGeom>
        </p:spPr>
        <p:txBody>
          <a:bodyPr vert="horz" lIns="50610" tIns="25305" rIns="50610" bIns="25305"/>
          <a:lstStyle>
            <a:lvl1pPr marL="0" indent="0">
              <a:buNone/>
              <a:defRPr b="0" i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  <a:cs typeface="Avenir Light" panose="020B0402020203020204" pitchFamily="34" charset="77"/>
              </a:defRPr>
            </a:lvl1pPr>
          </a:lstStyle>
          <a:p>
            <a:pPr lvl="0"/>
            <a:r>
              <a:rPr lang="en-US" dirty="0"/>
              <a:t>Option 1</a:t>
            </a:r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6976853" y="2628262"/>
            <a:ext cx="2426836" cy="343405"/>
          </a:xfrm>
          <a:prstGeom prst="rect">
            <a:avLst/>
          </a:prstGeom>
        </p:spPr>
        <p:txBody>
          <a:bodyPr vert="horz" lIns="50610" tIns="25305" rIns="50610" bIns="25305"/>
          <a:lstStyle>
            <a:lvl1pPr marL="0" indent="0">
              <a:buNone/>
              <a:defRPr b="0" i="0">
                <a:solidFill>
                  <a:srgbClr val="262626"/>
                </a:solidFill>
                <a:latin typeface="Avenir Light" panose="020B0402020203020204" pitchFamily="34" charset="77"/>
                <a:cs typeface="Avenir Light" panose="020B0402020203020204" pitchFamily="34" charset="77"/>
              </a:defRPr>
            </a:lvl1pPr>
          </a:lstStyle>
          <a:p>
            <a:pPr lvl="0"/>
            <a:r>
              <a:rPr lang="en-US" dirty="0"/>
              <a:t>Option 2</a:t>
            </a:r>
          </a:p>
        </p:txBody>
      </p:sp>
      <p:sp>
        <p:nvSpPr>
          <p:cNvPr id="19" name="Text Placeholder 16"/>
          <p:cNvSpPr>
            <a:spLocks noGrp="1"/>
          </p:cNvSpPr>
          <p:nvPr>
            <p:ph type="body" sz="quarter" idx="16" hasCustomPrompt="1"/>
          </p:nvPr>
        </p:nvSpPr>
        <p:spPr>
          <a:xfrm>
            <a:off x="6976853" y="3738643"/>
            <a:ext cx="2426836" cy="343405"/>
          </a:xfrm>
          <a:prstGeom prst="rect">
            <a:avLst/>
          </a:prstGeom>
        </p:spPr>
        <p:txBody>
          <a:bodyPr vert="horz" lIns="50610" tIns="25305" rIns="50610" bIns="25305"/>
          <a:lstStyle>
            <a:lvl1pPr marL="0" indent="0">
              <a:buNone/>
              <a:defRPr b="0" i="0">
                <a:latin typeface="Avenir Light" panose="020B0402020203020204" pitchFamily="34" charset="77"/>
                <a:cs typeface="Avenir Light" panose="020B0402020203020204" pitchFamily="34" charset="77"/>
              </a:defRPr>
            </a:lvl1pPr>
          </a:lstStyle>
          <a:p>
            <a:pPr lvl="0"/>
            <a:r>
              <a:rPr lang="en-US" dirty="0"/>
              <a:t>Option 3</a:t>
            </a:r>
          </a:p>
        </p:txBody>
      </p:sp>
      <p:sp>
        <p:nvSpPr>
          <p:cNvPr id="21" name="Text Placeholder 16"/>
          <p:cNvSpPr>
            <a:spLocks noGrp="1"/>
          </p:cNvSpPr>
          <p:nvPr>
            <p:ph type="body" sz="quarter" idx="17" hasCustomPrompt="1"/>
          </p:nvPr>
        </p:nvSpPr>
        <p:spPr>
          <a:xfrm>
            <a:off x="6976853" y="4872990"/>
            <a:ext cx="2426836" cy="343405"/>
          </a:xfrm>
          <a:prstGeom prst="rect">
            <a:avLst/>
          </a:prstGeom>
        </p:spPr>
        <p:txBody>
          <a:bodyPr vert="horz" lIns="50610" tIns="25305" rIns="50610" bIns="25305"/>
          <a:lstStyle>
            <a:lvl1pPr marL="0" indent="0">
              <a:buNone/>
              <a:defRPr b="0" i="0">
                <a:solidFill>
                  <a:srgbClr val="262626"/>
                </a:solidFill>
                <a:latin typeface="Avenir Light" panose="020B0402020203020204" pitchFamily="34" charset="77"/>
                <a:cs typeface="Avenir Light" panose="020B0402020203020204" pitchFamily="34" charset="77"/>
              </a:defRPr>
            </a:lvl1pPr>
          </a:lstStyle>
          <a:p>
            <a:pPr lvl="0"/>
            <a:r>
              <a:rPr lang="en-US" dirty="0"/>
              <a:t>Option 4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642645" y="487329"/>
            <a:ext cx="3773476" cy="670985"/>
          </a:xfrm>
          <a:prstGeom prst="rect">
            <a:avLst/>
          </a:prstGeom>
        </p:spPr>
        <p:txBody>
          <a:bodyPr vert="horz" lIns="50610" tIns="25305" rIns="50610" bIns="25305"/>
          <a:lstStyle>
            <a:lvl1pPr marL="0" indent="0">
              <a:buNone/>
              <a:defRPr sz="5200" b="1" i="0">
                <a:solidFill>
                  <a:schemeClr val="bg1"/>
                </a:solidFill>
                <a:latin typeface="Marine-UPBlack" panose="02000503040000020004" pitchFamily="2" charset="77"/>
                <a:cs typeface="Marine-UPBlack" panose="02000503040000020004" pitchFamily="2" charset="77"/>
              </a:defRPr>
            </a:lvl1pPr>
          </a:lstStyle>
          <a:p>
            <a:pPr lvl="0"/>
            <a:r>
              <a:rPr lang="en-US" dirty="0"/>
              <a:t>Contents</a:t>
            </a:r>
          </a:p>
        </p:txBody>
      </p:sp>
      <p:sp>
        <p:nvSpPr>
          <p:cNvPr id="26" name="Picture Placeholder 5">
            <a:extLst>
              <a:ext uri="{FF2B5EF4-FFF2-40B4-BE49-F238E27FC236}">
                <a16:creationId xmlns:a16="http://schemas.microsoft.com/office/drawing/2014/main" id="{48EA00E5-DCAC-174D-A0FC-98A6616E2B1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704645" y="4544250"/>
            <a:ext cx="980384" cy="97288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baseline="0"/>
            </a:lvl1pPr>
          </a:lstStyle>
          <a:p>
            <a:r>
              <a:rPr lang="en-US" dirty="0"/>
              <a:t>Icon 4</a:t>
            </a:r>
          </a:p>
        </p:txBody>
      </p:sp>
      <p:sp>
        <p:nvSpPr>
          <p:cNvPr id="27" name="Picture Placeholder 5">
            <a:extLst>
              <a:ext uri="{FF2B5EF4-FFF2-40B4-BE49-F238E27FC236}">
                <a16:creationId xmlns:a16="http://schemas.microsoft.com/office/drawing/2014/main" id="{E94AF4F6-98EC-AA4D-9789-EA6B59C1EB7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691016" y="1198158"/>
            <a:ext cx="980384" cy="97288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baseline="0"/>
            </a:lvl1pPr>
          </a:lstStyle>
          <a:p>
            <a:r>
              <a:rPr lang="en-US" dirty="0"/>
              <a:t>Icon 1</a:t>
            </a:r>
          </a:p>
        </p:txBody>
      </p:sp>
      <p:sp>
        <p:nvSpPr>
          <p:cNvPr id="28" name="Picture Placeholder 5">
            <a:extLst>
              <a:ext uri="{FF2B5EF4-FFF2-40B4-BE49-F238E27FC236}">
                <a16:creationId xmlns:a16="http://schemas.microsoft.com/office/drawing/2014/main" id="{FCA9B90B-2308-3940-8F64-B38530E4104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691016" y="2313522"/>
            <a:ext cx="980384" cy="97288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baseline="0"/>
            </a:lvl1pPr>
          </a:lstStyle>
          <a:p>
            <a:r>
              <a:rPr lang="en-US" dirty="0"/>
              <a:t>Icon 2</a:t>
            </a:r>
          </a:p>
        </p:txBody>
      </p:sp>
      <p:sp>
        <p:nvSpPr>
          <p:cNvPr id="29" name="Picture Placeholder 5">
            <a:extLst>
              <a:ext uri="{FF2B5EF4-FFF2-40B4-BE49-F238E27FC236}">
                <a16:creationId xmlns:a16="http://schemas.microsoft.com/office/drawing/2014/main" id="{07A9A83D-773E-154C-ABEA-E6AB6C15B506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704645" y="3428885"/>
            <a:ext cx="980384" cy="97288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baseline="0"/>
            </a:lvl1pPr>
          </a:lstStyle>
          <a:p>
            <a:r>
              <a:rPr lang="en-US" dirty="0"/>
              <a:t>Icon 3</a:t>
            </a:r>
          </a:p>
        </p:txBody>
      </p:sp>
      <p:pic>
        <p:nvPicPr>
          <p:cNvPr id="13" name="Picture Placeholder 9">
            <a:extLst>
              <a:ext uri="{FF2B5EF4-FFF2-40B4-BE49-F238E27FC236}">
                <a16:creationId xmlns:a16="http://schemas.microsoft.com/office/drawing/2014/main" id="{9300D425-1B8D-3148-9ACD-04335600E0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58" r="58"/>
          <a:stretch>
            <a:fillRect/>
          </a:stretch>
        </p:blipFill>
        <p:spPr>
          <a:xfrm>
            <a:off x="10657579" y="5739013"/>
            <a:ext cx="1534421" cy="8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7985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Conten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DQ32715 Presentation Template Design - Contents 3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83" y="0"/>
            <a:ext cx="4122837" cy="6858000"/>
          </a:xfrm>
          <a:prstGeom prst="rect">
            <a:avLst/>
          </a:prstGeom>
        </p:spPr>
      </p:pic>
      <p:sp>
        <p:nvSpPr>
          <p:cNvPr id="25" name="Picture Placeholder 24"/>
          <p:cNvSpPr>
            <a:spLocks noGrp="1"/>
          </p:cNvSpPr>
          <p:nvPr>
            <p:ph type="pic" sz="quarter" idx="34"/>
          </p:nvPr>
        </p:nvSpPr>
        <p:spPr>
          <a:xfrm>
            <a:off x="1" y="0"/>
            <a:ext cx="4120455" cy="6858000"/>
          </a:xfrm>
          <a:prstGeom prst="rect">
            <a:avLst/>
          </a:prstGeom>
        </p:spPr>
        <p:txBody>
          <a:bodyPr vert="horz" lIns="50610" tIns="25305" rIns="50610" bIns="25305"/>
          <a:lstStyle>
            <a:lvl1pPr>
              <a:defRPr>
                <a:latin typeface="Avenir" panose="02000503020000020003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28" name="Text Placeholder 11"/>
          <p:cNvSpPr>
            <a:spLocks noGrp="1"/>
          </p:cNvSpPr>
          <p:nvPr>
            <p:ph type="body" sz="quarter" idx="35" hasCustomPrompt="1"/>
          </p:nvPr>
        </p:nvSpPr>
        <p:spPr>
          <a:xfrm>
            <a:off x="642645" y="487329"/>
            <a:ext cx="3773476" cy="670985"/>
          </a:xfrm>
          <a:prstGeom prst="rect">
            <a:avLst/>
          </a:prstGeom>
        </p:spPr>
        <p:txBody>
          <a:bodyPr vert="horz" lIns="50610" tIns="25305" rIns="50610" bIns="25305"/>
          <a:lstStyle>
            <a:lvl1pPr marL="0" indent="0">
              <a:buNone/>
              <a:defRPr sz="5200" b="1" i="0">
                <a:solidFill>
                  <a:schemeClr val="bg1"/>
                </a:solidFill>
                <a:latin typeface="Marine-UPBlack" panose="02000503040000020004" pitchFamily="2" charset="77"/>
                <a:cs typeface="Marine-UPBlack" panose="02000503040000020004" pitchFamily="2" charset="77"/>
              </a:defRPr>
            </a:lvl1pPr>
          </a:lstStyle>
          <a:p>
            <a:pPr lvl="0"/>
            <a:r>
              <a:rPr lang="en-US" dirty="0"/>
              <a:t>Contents</a:t>
            </a:r>
          </a:p>
        </p:txBody>
      </p:sp>
      <p:sp>
        <p:nvSpPr>
          <p:cNvPr id="30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490048" y="774871"/>
            <a:ext cx="562043" cy="383443"/>
          </a:xfrm>
          <a:prstGeom prst="rect">
            <a:avLst/>
          </a:prstGeom>
        </p:spPr>
        <p:txBody>
          <a:bodyPr vert="horz" lIns="50610" tIns="25305" rIns="50610" bIns="25305"/>
          <a:lstStyle>
            <a:lvl1pPr marL="0" indent="0">
              <a:buNone/>
              <a:defRPr b="1" i="0" baseline="0">
                <a:solidFill>
                  <a:srgbClr val="1779C4"/>
                </a:solidFill>
                <a:latin typeface="Avenir Black" panose="02000503020000020003" pitchFamily="2" charset="0"/>
                <a:cs typeface="Avenir Black" panose="02000503020000020003" pitchFamily="2" charset="0"/>
              </a:defRPr>
            </a:lvl1pPr>
          </a:lstStyle>
          <a:p>
            <a:pPr lvl="0"/>
            <a:r>
              <a:rPr lang="en-US" dirty="0"/>
              <a:t>01</a:t>
            </a:r>
            <a:r>
              <a:rPr lang="en-US" dirty="0">
                <a:latin typeface="Avenir Light"/>
                <a:cs typeface="Avenir Light"/>
              </a:rPr>
              <a:t>  </a:t>
            </a:r>
            <a:endParaRPr lang="en-US" dirty="0"/>
          </a:p>
        </p:txBody>
      </p:sp>
      <p:sp>
        <p:nvSpPr>
          <p:cNvPr id="31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490048" y="1254175"/>
            <a:ext cx="562043" cy="383443"/>
          </a:xfrm>
          <a:prstGeom prst="rect">
            <a:avLst/>
          </a:prstGeom>
        </p:spPr>
        <p:txBody>
          <a:bodyPr vert="horz" lIns="50610" tIns="25305" rIns="50610" bIns="25305"/>
          <a:lstStyle>
            <a:lvl1pPr marL="0" indent="0">
              <a:buNone/>
              <a:defRPr b="1" i="0" baseline="0">
                <a:solidFill>
                  <a:srgbClr val="1779C4"/>
                </a:solidFill>
                <a:latin typeface="Avenir Black" panose="02000503020000020003" pitchFamily="2" charset="0"/>
                <a:cs typeface="Avenir Black" panose="02000503020000020003" pitchFamily="2" charset="0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5490048" y="1741475"/>
            <a:ext cx="562043" cy="383443"/>
          </a:xfrm>
          <a:prstGeom prst="rect">
            <a:avLst/>
          </a:prstGeom>
        </p:spPr>
        <p:txBody>
          <a:bodyPr vert="horz" lIns="50610" tIns="25305" rIns="50610" bIns="25305"/>
          <a:lstStyle>
            <a:lvl1pPr marL="0" indent="0">
              <a:buNone/>
              <a:defRPr b="1" i="0" baseline="0">
                <a:solidFill>
                  <a:srgbClr val="1779C4"/>
                </a:solidFill>
                <a:latin typeface="Avenir Black" panose="02000503020000020003" pitchFamily="2" charset="0"/>
                <a:cs typeface="Avenir Black" panose="02000503020000020003" pitchFamily="2" charset="0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33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5490048" y="2236768"/>
            <a:ext cx="562043" cy="383443"/>
          </a:xfrm>
          <a:prstGeom prst="rect">
            <a:avLst/>
          </a:prstGeom>
        </p:spPr>
        <p:txBody>
          <a:bodyPr vert="horz" lIns="50610" tIns="25305" rIns="50610" bIns="25305"/>
          <a:lstStyle>
            <a:lvl1pPr marL="0" indent="0">
              <a:buNone/>
              <a:defRPr b="1" i="0" baseline="0">
                <a:solidFill>
                  <a:srgbClr val="1779C4"/>
                </a:solidFill>
                <a:latin typeface="Avenir Black" panose="02000503020000020003" pitchFamily="2" charset="0"/>
                <a:cs typeface="Avenir Black" panose="02000503020000020003" pitchFamily="2" charset="0"/>
              </a:defRPr>
            </a:lvl1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34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5490048" y="2740043"/>
            <a:ext cx="562043" cy="383443"/>
          </a:xfrm>
          <a:prstGeom prst="rect">
            <a:avLst/>
          </a:prstGeom>
        </p:spPr>
        <p:txBody>
          <a:bodyPr vert="horz" lIns="50610" tIns="25305" rIns="50610" bIns="25305"/>
          <a:lstStyle>
            <a:lvl1pPr marL="0" indent="0">
              <a:buNone/>
              <a:defRPr b="1" i="0" baseline="0">
                <a:solidFill>
                  <a:srgbClr val="1779C4"/>
                </a:solidFill>
                <a:latin typeface="Avenir Black" panose="02000503020000020003" pitchFamily="2" charset="0"/>
                <a:cs typeface="Avenir Black" panose="02000503020000020003" pitchFamily="2" charset="0"/>
              </a:defRPr>
            </a:lvl1pPr>
          </a:lstStyle>
          <a:p>
            <a:pPr lvl="0"/>
            <a:r>
              <a:rPr lang="en-US" dirty="0"/>
              <a:t>05</a:t>
            </a:r>
          </a:p>
        </p:txBody>
      </p:sp>
      <p:sp>
        <p:nvSpPr>
          <p:cNvPr id="35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5490048" y="3243307"/>
            <a:ext cx="562043" cy="383443"/>
          </a:xfrm>
          <a:prstGeom prst="rect">
            <a:avLst/>
          </a:prstGeom>
        </p:spPr>
        <p:txBody>
          <a:bodyPr vert="horz" lIns="50610" tIns="25305" rIns="50610" bIns="25305"/>
          <a:lstStyle>
            <a:lvl1pPr marL="0" indent="0">
              <a:buNone/>
              <a:defRPr b="1" i="0" baseline="0">
                <a:solidFill>
                  <a:srgbClr val="1779C4"/>
                </a:solidFill>
                <a:latin typeface="Avenir Black" panose="02000503020000020003" pitchFamily="2" charset="0"/>
                <a:cs typeface="Avenir Black" panose="02000503020000020003" pitchFamily="2" charset="0"/>
              </a:defRPr>
            </a:lvl1pPr>
          </a:lstStyle>
          <a:p>
            <a:pPr lvl="0"/>
            <a:r>
              <a:rPr lang="en-US" dirty="0"/>
              <a:t>06</a:t>
            </a:r>
          </a:p>
        </p:txBody>
      </p:sp>
      <p:sp>
        <p:nvSpPr>
          <p:cNvPr id="36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5490048" y="3754572"/>
            <a:ext cx="562043" cy="383443"/>
          </a:xfrm>
          <a:prstGeom prst="rect">
            <a:avLst/>
          </a:prstGeom>
        </p:spPr>
        <p:txBody>
          <a:bodyPr vert="horz" lIns="50610" tIns="25305" rIns="50610" bIns="25305"/>
          <a:lstStyle>
            <a:lvl1pPr marL="0" indent="0">
              <a:buNone/>
              <a:defRPr b="1" i="0" baseline="0">
                <a:solidFill>
                  <a:srgbClr val="1779C4"/>
                </a:solidFill>
                <a:latin typeface="Avenir Black" panose="02000503020000020003" pitchFamily="2" charset="0"/>
                <a:cs typeface="Avenir Black" panose="02000503020000020003" pitchFamily="2" charset="0"/>
              </a:defRPr>
            </a:lvl1pPr>
          </a:lstStyle>
          <a:p>
            <a:pPr lvl="0"/>
            <a:r>
              <a:rPr lang="en-US" dirty="0"/>
              <a:t>07</a:t>
            </a:r>
          </a:p>
        </p:txBody>
      </p:sp>
      <p:sp>
        <p:nvSpPr>
          <p:cNvPr id="37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5490048" y="4265827"/>
            <a:ext cx="562043" cy="383443"/>
          </a:xfrm>
          <a:prstGeom prst="rect">
            <a:avLst/>
          </a:prstGeom>
        </p:spPr>
        <p:txBody>
          <a:bodyPr vert="horz" lIns="50610" tIns="25305" rIns="50610" bIns="25305"/>
          <a:lstStyle>
            <a:lvl1pPr marL="0" indent="0">
              <a:buNone/>
              <a:defRPr b="1" i="0" baseline="0">
                <a:solidFill>
                  <a:srgbClr val="1779C4"/>
                </a:solidFill>
                <a:latin typeface="Avenir Black" panose="02000503020000020003" pitchFamily="2" charset="0"/>
                <a:cs typeface="Avenir Black" panose="02000503020000020003" pitchFamily="2" charset="0"/>
              </a:defRPr>
            </a:lvl1pPr>
          </a:lstStyle>
          <a:p>
            <a:pPr lvl="0"/>
            <a:r>
              <a:rPr lang="en-US" dirty="0"/>
              <a:t>08</a:t>
            </a:r>
          </a:p>
        </p:txBody>
      </p:sp>
      <p:sp>
        <p:nvSpPr>
          <p:cNvPr id="38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5490048" y="4769093"/>
            <a:ext cx="562043" cy="383443"/>
          </a:xfrm>
          <a:prstGeom prst="rect">
            <a:avLst/>
          </a:prstGeom>
        </p:spPr>
        <p:txBody>
          <a:bodyPr vert="horz" lIns="50610" tIns="25305" rIns="50610" bIns="25305"/>
          <a:lstStyle>
            <a:lvl1pPr marL="0" indent="0">
              <a:buNone/>
              <a:defRPr b="1" i="0" baseline="0">
                <a:solidFill>
                  <a:srgbClr val="1779C4"/>
                </a:solidFill>
                <a:latin typeface="Avenir Black" panose="02000503020000020003" pitchFamily="2" charset="0"/>
                <a:cs typeface="Avenir Black" panose="02000503020000020003" pitchFamily="2" charset="0"/>
              </a:defRPr>
            </a:lvl1pPr>
          </a:lstStyle>
          <a:p>
            <a:pPr lvl="0"/>
            <a:r>
              <a:rPr lang="en-US" dirty="0"/>
              <a:t>09</a:t>
            </a:r>
          </a:p>
        </p:txBody>
      </p:sp>
      <p:sp>
        <p:nvSpPr>
          <p:cNvPr id="39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5490048" y="5280349"/>
            <a:ext cx="562043" cy="383443"/>
          </a:xfrm>
          <a:prstGeom prst="rect">
            <a:avLst/>
          </a:prstGeom>
        </p:spPr>
        <p:txBody>
          <a:bodyPr vert="horz" lIns="50610" tIns="25305" rIns="50610" bIns="25305"/>
          <a:lstStyle>
            <a:lvl1pPr marL="0" indent="0">
              <a:buNone/>
              <a:defRPr b="1" i="0" baseline="0">
                <a:solidFill>
                  <a:srgbClr val="1779C4"/>
                </a:solidFill>
                <a:latin typeface="Avenir Black" panose="02000503020000020003" pitchFamily="2" charset="0"/>
                <a:cs typeface="Avenir Black" panose="02000503020000020003" pitchFamily="2" charset="0"/>
              </a:defRPr>
            </a:lvl1pPr>
          </a:lstStyle>
          <a:p>
            <a:pPr lvl="0"/>
            <a:r>
              <a:rPr lang="en-US" dirty="0"/>
              <a:t>10</a:t>
            </a:r>
          </a:p>
        </p:txBody>
      </p:sp>
      <p:sp>
        <p:nvSpPr>
          <p:cNvPr id="40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6142428" y="774871"/>
            <a:ext cx="3693472" cy="383443"/>
          </a:xfrm>
          <a:prstGeom prst="rect">
            <a:avLst/>
          </a:prstGeom>
        </p:spPr>
        <p:txBody>
          <a:bodyPr vert="horz" lIns="50610" tIns="25305" rIns="50610" bIns="25305"/>
          <a:lstStyle>
            <a:lvl1pPr marL="0" indent="0">
              <a:buNone/>
              <a:defRPr b="0" i="0" baseline="0">
                <a:solidFill>
                  <a:srgbClr val="262626"/>
                </a:solidFill>
                <a:latin typeface="Avenir Light" panose="020B0402020203020204" pitchFamily="34" charset="77"/>
                <a:cs typeface="Avenir Light" panose="020B0402020203020204" pitchFamily="34" charset="77"/>
              </a:defRPr>
            </a:lvl1pPr>
          </a:lstStyle>
          <a:p>
            <a:pPr lvl="0"/>
            <a:r>
              <a:rPr lang="en-US" dirty="0"/>
              <a:t>Bullet point</a:t>
            </a:r>
          </a:p>
        </p:txBody>
      </p:sp>
      <p:sp>
        <p:nvSpPr>
          <p:cNvPr id="41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6142428" y="1254175"/>
            <a:ext cx="3693472" cy="383443"/>
          </a:xfrm>
          <a:prstGeom prst="rect">
            <a:avLst/>
          </a:prstGeom>
        </p:spPr>
        <p:txBody>
          <a:bodyPr vert="horz" lIns="50610" tIns="25305" rIns="50610" bIns="25305"/>
          <a:lstStyle>
            <a:lvl1pPr marL="0" indent="0">
              <a:buNone/>
              <a:defRPr b="0" i="0" baseline="0">
                <a:solidFill>
                  <a:srgbClr val="262626"/>
                </a:solidFill>
                <a:latin typeface="Avenir Light" panose="020B0402020203020204" pitchFamily="34" charset="77"/>
                <a:cs typeface="Avenir Light" panose="020B0402020203020204" pitchFamily="34" charset="77"/>
              </a:defRPr>
            </a:lvl1pPr>
          </a:lstStyle>
          <a:p>
            <a:pPr lvl="0"/>
            <a:r>
              <a:rPr lang="en-US" dirty="0"/>
              <a:t>Bullet point</a:t>
            </a:r>
          </a:p>
        </p:txBody>
      </p:sp>
      <p:sp>
        <p:nvSpPr>
          <p:cNvPr id="4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142428" y="1741475"/>
            <a:ext cx="3693472" cy="383443"/>
          </a:xfrm>
          <a:prstGeom prst="rect">
            <a:avLst/>
          </a:prstGeom>
        </p:spPr>
        <p:txBody>
          <a:bodyPr vert="horz" lIns="50610" tIns="25305" rIns="50610" bIns="25305"/>
          <a:lstStyle>
            <a:lvl1pPr marL="0" indent="0">
              <a:buNone/>
              <a:defRPr b="0" i="0" baseline="0">
                <a:solidFill>
                  <a:srgbClr val="262626"/>
                </a:solidFill>
                <a:latin typeface="Avenir Light" panose="020B0402020203020204" pitchFamily="34" charset="77"/>
                <a:cs typeface="Avenir Light" panose="020B0402020203020204" pitchFamily="34" charset="77"/>
              </a:defRPr>
            </a:lvl1pPr>
          </a:lstStyle>
          <a:p>
            <a:pPr lvl="0"/>
            <a:r>
              <a:rPr lang="en-US" dirty="0"/>
              <a:t>Bullet point</a:t>
            </a:r>
          </a:p>
        </p:txBody>
      </p:sp>
      <p:sp>
        <p:nvSpPr>
          <p:cNvPr id="43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6142428" y="2236768"/>
            <a:ext cx="3693472" cy="383443"/>
          </a:xfrm>
          <a:prstGeom prst="rect">
            <a:avLst/>
          </a:prstGeom>
        </p:spPr>
        <p:txBody>
          <a:bodyPr vert="horz" lIns="50610" tIns="25305" rIns="50610" bIns="25305"/>
          <a:lstStyle>
            <a:lvl1pPr marL="0" indent="0">
              <a:buNone/>
              <a:defRPr b="0" i="0" baseline="0">
                <a:solidFill>
                  <a:srgbClr val="262626"/>
                </a:solidFill>
                <a:latin typeface="Avenir Light" panose="020B0402020203020204" pitchFamily="34" charset="77"/>
                <a:cs typeface="Avenir Light" panose="020B0402020203020204" pitchFamily="34" charset="77"/>
              </a:defRPr>
            </a:lvl1pPr>
          </a:lstStyle>
          <a:p>
            <a:pPr lvl="0"/>
            <a:r>
              <a:rPr lang="en-US" dirty="0"/>
              <a:t>Bullet point</a:t>
            </a:r>
          </a:p>
        </p:txBody>
      </p:sp>
      <p:sp>
        <p:nvSpPr>
          <p:cNvPr id="44" name="Text Placeholder 4"/>
          <p:cNvSpPr>
            <a:spLocks noGrp="1"/>
          </p:cNvSpPr>
          <p:nvPr>
            <p:ph type="body" sz="quarter" idx="28" hasCustomPrompt="1"/>
          </p:nvPr>
        </p:nvSpPr>
        <p:spPr>
          <a:xfrm>
            <a:off x="6142428" y="2742531"/>
            <a:ext cx="3693472" cy="383443"/>
          </a:xfrm>
          <a:prstGeom prst="rect">
            <a:avLst/>
          </a:prstGeom>
        </p:spPr>
        <p:txBody>
          <a:bodyPr vert="horz" lIns="50610" tIns="25305" rIns="50610" bIns="25305"/>
          <a:lstStyle>
            <a:lvl1pPr marL="0" indent="0">
              <a:buNone/>
              <a:defRPr b="0" i="0" baseline="0">
                <a:solidFill>
                  <a:srgbClr val="262626"/>
                </a:solidFill>
                <a:latin typeface="Avenir Light" panose="020B0402020203020204" pitchFamily="34" charset="77"/>
                <a:cs typeface="Avenir Light" panose="020B0402020203020204" pitchFamily="34" charset="77"/>
              </a:defRPr>
            </a:lvl1pPr>
          </a:lstStyle>
          <a:p>
            <a:pPr lvl="0"/>
            <a:r>
              <a:rPr lang="en-US" dirty="0"/>
              <a:t>Bullet point</a:t>
            </a: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29" hasCustomPrompt="1"/>
          </p:nvPr>
        </p:nvSpPr>
        <p:spPr>
          <a:xfrm>
            <a:off x="6142428" y="3244275"/>
            <a:ext cx="3693472" cy="383443"/>
          </a:xfrm>
          <a:prstGeom prst="rect">
            <a:avLst/>
          </a:prstGeom>
        </p:spPr>
        <p:txBody>
          <a:bodyPr vert="horz" lIns="50610" tIns="25305" rIns="50610" bIns="25305"/>
          <a:lstStyle>
            <a:lvl1pPr marL="0" indent="0">
              <a:buNone/>
              <a:defRPr b="0" i="0" baseline="0">
                <a:solidFill>
                  <a:srgbClr val="262626"/>
                </a:solidFill>
                <a:latin typeface="Avenir Light" panose="020B0402020203020204" pitchFamily="34" charset="77"/>
                <a:cs typeface="Avenir Light" panose="020B0402020203020204" pitchFamily="34" charset="77"/>
              </a:defRPr>
            </a:lvl1pPr>
          </a:lstStyle>
          <a:p>
            <a:pPr lvl="0"/>
            <a:r>
              <a:rPr lang="en-US" dirty="0"/>
              <a:t>Bullet point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30" hasCustomPrompt="1"/>
          </p:nvPr>
        </p:nvSpPr>
        <p:spPr>
          <a:xfrm>
            <a:off x="6142428" y="3754572"/>
            <a:ext cx="3693472" cy="383443"/>
          </a:xfrm>
          <a:prstGeom prst="rect">
            <a:avLst/>
          </a:prstGeom>
        </p:spPr>
        <p:txBody>
          <a:bodyPr vert="horz" lIns="50610" tIns="25305" rIns="50610" bIns="25305"/>
          <a:lstStyle>
            <a:lvl1pPr marL="0" indent="0">
              <a:buNone/>
              <a:defRPr b="0" i="0" baseline="0">
                <a:solidFill>
                  <a:srgbClr val="262626"/>
                </a:solidFill>
                <a:latin typeface="Avenir Light" panose="020B0402020203020204" pitchFamily="34" charset="77"/>
                <a:cs typeface="Avenir Light" panose="020B0402020203020204" pitchFamily="34" charset="77"/>
              </a:defRPr>
            </a:lvl1pPr>
          </a:lstStyle>
          <a:p>
            <a:pPr lvl="0"/>
            <a:r>
              <a:rPr lang="en-US" dirty="0"/>
              <a:t>Bullet point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31" hasCustomPrompt="1"/>
          </p:nvPr>
        </p:nvSpPr>
        <p:spPr>
          <a:xfrm>
            <a:off x="6142428" y="4265827"/>
            <a:ext cx="3693472" cy="383443"/>
          </a:xfrm>
          <a:prstGeom prst="rect">
            <a:avLst/>
          </a:prstGeom>
        </p:spPr>
        <p:txBody>
          <a:bodyPr vert="horz" lIns="50610" tIns="25305" rIns="50610" bIns="25305"/>
          <a:lstStyle>
            <a:lvl1pPr marL="0" indent="0">
              <a:buNone/>
              <a:defRPr b="0" i="0" baseline="0">
                <a:solidFill>
                  <a:srgbClr val="262626"/>
                </a:solidFill>
                <a:latin typeface="Avenir Light" panose="020B0402020203020204" pitchFamily="34" charset="77"/>
                <a:cs typeface="Avenir Light" panose="020B0402020203020204" pitchFamily="34" charset="77"/>
              </a:defRPr>
            </a:lvl1pPr>
          </a:lstStyle>
          <a:p>
            <a:pPr lvl="0"/>
            <a:r>
              <a:rPr lang="en-US" dirty="0"/>
              <a:t>Bullet point</a:t>
            </a:r>
          </a:p>
        </p:txBody>
      </p:sp>
      <p:sp>
        <p:nvSpPr>
          <p:cNvPr id="48" name="Text Placeholder 4"/>
          <p:cNvSpPr>
            <a:spLocks noGrp="1"/>
          </p:cNvSpPr>
          <p:nvPr>
            <p:ph type="body" sz="quarter" idx="32" hasCustomPrompt="1"/>
          </p:nvPr>
        </p:nvSpPr>
        <p:spPr>
          <a:xfrm>
            <a:off x="6142428" y="4769093"/>
            <a:ext cx="3693472" cy="383443"/>
          </a:xfrm>
          <a:prstGeom prst="rect">
            <a:avLst/>
          </a:prstGeom>
        </p:spPr>
        <p:txBody>
          <a:bodyPr vert="horz" lIns="50610" tIns="25305" rIns="50610" bIns="25305"/>
          <a:lstStyle>
            <a:lvl1pPr marL="0" indent="0">
              <a:buNone/>
              <a:defRPr b="0" i="0" baseline="0">
                <a:solidFill>
                  <a:srgbClr val="262626"/>
                </a:solidFill>
                <a:latin typeface="Avenir Light" panose="020B0402020203020204" pitchFamily="34" charset="77"/>
                <a:cs typeface="Avenir Light" panose="020B0402020203020204" pitchFamily="34" charset="77"/>
              </a:defRPr>
            </a:lvl1pPr>
          </a:lstStyle>
          <a:p>
            <a:pPr lvl="0"/>
            <a:r>
              <a:rPr lang="en-US" dirty="0"/>
              <a:t>Bullet point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33" hasCustomPrompt="1"/>
          </p:nvPr>
        </p:nvSpPr>
        <p:spPr>
          <a:xfrm>
            <a:off x="6142428" y="5280349"/>
            <a:ext cx="3693472" cy="383443"/>
          </a:xfrm>
          <a:prstGeom prst="rect">
            <a:avLst/>
          </a:prstGeom>
        </p:spPr>
        <p:txBody>
          <a:bodyPr vert="horz" lIns="50610" tIns="25305" rIns="50610" bIns="25305"/>
          <a:lstStyle>
            <a:lvl1pPr marL="0" indent="0">
              <a:buNone/>
              <a:defRPr b="0" i="0" baseline="0">
                <a:solidFill>
                  <a:srgbClr val="262626"/>
                </a:solidFill>
                <a:latin typeface="Avenir Light" panose="020B0402020203020204" pitchFamily="34" charset="77"/>
                <a:cs typeface="Avenir Light" panose="020B0402020203020204" pitchFamily="34" charset="77"/>
              </a:defRPr>
            </a:lvl1pPr>
          </a:lstStyle>
          <a:p>
            <a:pPr lvl="0"/>
            <a:r>
              <a:rPr lang="en-US" dirty="0"/>
              <a:t>Bullet point</a:t>
            </a:r>
          </a:p>
        </p:txBody>
      </p:sp>
      <p:pic>
        <p:nvPicPr>
          <p:cNvPr id="26" name="Picture Placeholder 9">
            <a:extLst>
              <a:ext uri="{FF2B5EF4-FFF2-40B4-BE49-F238E27FC236}">
                <a16:creationId xmlns:a16="http://schemas.microsoft.com/office/drawing/2014/main" id="{48E69420-9510-A548-9ABF-7273E7C11F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58" r="58"/>
          <a:stretch>
            <a:fillRect/>
          </a:stretch>
        </p:blipFill>
        <p:spPr>
          <a:xfrm>
            <a:off x="10657579" y="5739013"/>
            <a:ext cx="1534421" cy="8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6001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Conte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DQ32715 Presentation Template Design - Contents 3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83" y="0"/>
            <a:ext cx="4122837" cy="6858000"/>
          </a:xfrm>
          <a:prstGeom prst="rect">
            <a:avLst/>
          </a:prstGeom>
        </p:spPr>
      </p:pic>
      <p:sp>
        <p:nvSpPr>
          <p:cNvPr id="20" name="Picture Placeholder 24"/>
          <p:cNvSpPr>
            <a:spLocks noGrp="1"/>
          </p:cNvSpPr>
          <p:nvPr>
            <p:ph type="pic" sz="quarter" idx="34"/>
          </p:nvPr>
        </p:nvSpPr>
        <p:spPr>
          <a:xfrm>
            <a:off x="-2382" y="0"/>
            <a:ext cx="4120455" cy="6858000"/>
          </a:xfrm>
          <a:prstGeom prst="rect">
            <a:avLst/>
          </a:prstGeom>
        </p:spPr>
        <p:txBody>
          <a:bodyPr vert="horz" lIns="50610" tIns="25305" rIns="50610" bIns="25305"/>
          <a:lstStyle/>
          <a:p>
            <a:endParaRPr lang="en-US" dirty="0"/>
          </a:p>
        </p:txBody>
      </p:sp>
      <p:sp>
        <p:nvSpPr>
          <p:cNvPr id="15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6976853" y="1461963"/>
            <a:ext cx="2426836" cy="343405"/>
          </a:xfrm>
          <a:prstGeom prst="rect">
            <a:avLst/>
          </a:prstGeom>
        </p:spPr>
        <p:txBody>
          <a:bodyPr vert="horz" lIns="50610" tIns="25305" rIns="50610" bIns="25305"/>
          <a:lstStyle>
            <a:lvl1pPr marL="0" indent="0">
              <a:buNone/>
              <a:defRPr b="0" i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  <a:cs typeface="Avenir Light" panose="020B0402020203020204" pitchFamily="34" charset="77"/>
              </a:defRPr>
            </a:lvl1pPr>
          </a:lstStyle>
          <a:p>
            <a:pPr lvl="0"/>
            <a:r>
              <a:rPr lang="en-US" dirty="0"/>
              <a:t>Option 1</a:t>
            </a:r>
          </a:p>
        </p:txBody>
      </p:sp>
      <p:sp>
        <p:nvSpPr>
          <p:cNvPr id="16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6976853" y="2628262"/>
            <a:ext cx="2426836" cy="343405"/>
          </a:xfrm>
          <a:prstGeom prst="rect">
            <a:avLst/>
          </a:prstGeom>
        </p:spPr>
        <p:txBody>
          <a:bodyPr vert="horz" lIns="50610" tIns="25305" rIns="50610" bIns="25305"/>
          <a:lstStyle>
            <a:lvl1pPr marL="0" indent="0">
              <a:buNone/>
              <a:defRPr b="0" i="0">
                <a:solidFill>
                  <a:srgbClr val="262626"/>
                </a:solidFill>
                <a:latin typeface="Avenir Light" panose="020B0402020203020204" pitchFamily="34" charset="77"/>
                <a:cs typeface="Avenir Light" panose="020B0402020203020204" pitchFamily="34" charset="77"/>
              </a:defRPr>
            </a:lvl1pPr>
          </a:lstStyle>
          <a:p>
            <a:pPr lvl="0"/>
            <a:r>
              <a:rPr lang="en-US" dirty="0"/>
              <a:t>Option 2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6" hasCustomPrompt="1"/>
          </p:nvPr>
        </p:nvSpPr>
        <p:spPr>
          <a:xfrm>
            <a:off x="6976853" y="3738643"/>
            <a:ext cx="2426836" cy="343405"/>
          </a:xfrm>
          <a:prstGeom prst="rect">
            <a:avLst/>
          </a:prstGeom>
        </p:spPr>
        <p:txBody>
          <a:bodyPr vert="horz" lIns="50610" tIns="25305" rIns="50610" bIns="25305"/>
          <a:lstStyle>
            <a:lvl1pPr marL="0" indent="0">
              <a:buNone/>
              <a:defRPr b="0" i="0">
                <a:latin typeface="Avenir Light" panose="020B0402020203020204" pitchFamily="34" charset="77"/>
                <a:cs typeface="Avenir Light" panose="020B0402020203020204" pitchFamily="34" charset="77"/>
              </a:defRPr>
            </a:lvl1pPr>
          </a:lstStyle>
          <a:p>
            <a:pPr lvl="0"/>
            <a:r>
              <a:rPr lang="en-US" dirty="0"/>
              <a:t>Option 3</a:t>
            </a:r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7" hasCustomPrompt="1"/>
          </p:nvPr>
        </p:nvSpPr>
        <p:spPr>
          <a:xfrm>
            <a:off x="6976853" y="4872990"/>
            <a:ext cx="2426836" cy="343405"/>
          </a:xfrm>
          <a:prstGeom prst="rect">
            <a:avLst/>
          </a:prstGeom>
        </p:spPr>
        <p:txBody>
          <a:bodyPr vert="horz" lIns="50610" tIns="25305" rIns="50610" bIns="25305"/>
          <a:lstStyle>
            <a:lvl1pPr marL="0" indent="0">
              <a:buNone/>
              <a:defRPr b="0" i="0">
                <a:solidFill>
                  <a:srgbClr val="262626"/>
                </a:solidFill>
                <a:latin typeface="Avenir Light" panose="020B0402020203020204" pitchFamily="34" charset="77"/>
                <a:cs typeface="Avenir Light" panose="020B0402020203020204" pitchFamily="34" charset="77"/>
              </a:defRPr>
            </a:lvl1pPr>
          </a:lstStyle>
          <a:p>
            <a:pPr lvl="0"/>
            <a:r>
              <a:rPr lang="en-US" dirty="0"/>
              <a:t>Option 4</a:t>
            </a:r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D657B9CD-6865-3D44-93EF-9E13B2888B5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704645" y="4544250"/>
            <a:ext cx="980384" cy="97288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baseline="0"/>
            </a:lvl1pPr>
          </a:lstStyle>
          <a:p>
            <a:r>
              <a:rPr lang="en-US" dirty="0"/>
              <a:t>Icon 4</a:t>
            </a:r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3DC4E3E8-F53F-574B-A2D4-50A7AC87A77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691016" y="1198158"/>
            <a:ext cx="980384" cy="97288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baseline="0"/>
            </a:lvl1pPr>
          </a:lstStyle>
          <a:p>
            <a:r>
              <a:rPr lang="en-US" dirty="0"/>
              <a:t>Icon 1</a:t>
            </a:r>
          </a:p>
        </p:txBody>
      </p:sp>
      <p:sp>
        <p:nvSpPr>
          <p:cNvPr id="24" name="Picture Placeholder 5">
            <a:extLst>
              <a:ext uri="{FF2B5EF4-FFF2-40B4-BE49-F238E27FC236}">
                <a16:creationId xmlns:a16="http://schemas.microsoft.com/office/drawing/2014/main" id="{D0702D82-C640-E04D-94F4-A38C970A665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691016" y="2313522"/>
            <a:ext cx="980384" cy="97288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baseline="0"/>
            </a:lvl1pPr>
          </a:lstStyle>
          <a:p>
            <a:r>
              <a:rPr lang="en-US" dirty="0"/>
              <a:t>Icon 2</a:t>
            </a:r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392F6163-0C19-7A41-AEAE-842DC7FEB48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704645" y="3428885"/>
            <a:ext cx="980384" cy="97288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baseline="0"/>
            </a:lvl1pPr>
          </a:lstStyle>
          <a:p>
            <a:r>
              <a:rPr lang="en-US" dirty="0"/>
              <a:t>Icon 3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F90AC93E-5466-1744-9C32-77DE570936D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2645" y="487329"/>
            <a:ext cx="3773476" cy="670985"/>
          </a:xfrm>
          <a:prstGeom prst="rect">
            <a:avLst/>
          </a:prstGeom>
        </p:spPr>
        <p:txBody>
          <a:bodyPr vert="horz" lIns="50610" tIns="25305" rIns="50610" bIns="25305"/>
          <a:lstStyle>
            <a:lvl1pPr marL="0" indent="0">
              <a:buNone/>
              <a:defRPr sz="5200" b="1" i="0">
                <a:solidFill>
                  <a:schemeClr val="bg1"/>
                </a:solidFill>
                <a:latin typeface="Marine-UPBlack" panose="02000503040000020004" pitchFamily="2" charset="77"/>
                <a:cs typeface="Marine-UPBlack" panose="02000503040000020004" pitchFamily="2" charset="77"/>
              </a:defRPr>
            </a:lvl1pPr>
          </a:lstStyle>
          <a:p>
            <a:pPr lvl="0"/>
            <a:r>
              <a:rPr lang="en-US" dirty="0"/>
              <a:t>Contents</a:t>
            </a:r>
          </a:p>
        </p:txBody>
      </p:sp>
      <p:pic>
        <p:nvPicPr>
          <p:cNvPr id="14" name="Picture Placeholder 9">
            <a:extLst>
              <a:ext uri="{FF2B5EF4-FFF2-40B4-BE49-F238E27FC236}">
                <a16:creationId xmlns:a16="http://schemas.microsoft.com/office/drawing/2014/main" id="{2FD9D136-8D7F-8346-A77A-DDE7092EB8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58" r="58"/>
          <a:stretch>
            <a:fillRect/>
          </a:stretch>
        </p:blipFill>
        <p:spPr>
          <a:xfrm>
            <a:off x="10657579" y="5739013"/>
            <a:ext cx="1534421" cy="8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1654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8532800" y="5321367"/>
            <a:ext cx="3411600" cy="35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6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6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6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6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6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6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6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6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8532800" y="5901367"/>
            <a:ext cx="3411600" cy="4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600">
                <a:solidFill>
                  <a:srgbClr val="FFFFFF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600">
                <a:solidFill>
                  <a:srgbClr val="FFFFFF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600">
                <a:solidFill>
                  <a:srgbClr val="FFFFFF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600">
                <a:solidFill>
                  <a:srgbClr val="FFFFFF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600">
                <a:solidFill>
                  <a:srgbClr val="FFFFFF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600">
                <a:solidFill>
                  <a:srgbClr val="FFFFFF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600">
                <a:solidFill>
                  <a:srgbClr val="FFFFFF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600">
                <a:solidFill>
                  <a:srgbClr val="FFFFFF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21938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82">
          <p15:clr>
            <a:srgbClr val="FA7B17"/>
          </p15:clr>
        </p15:guide>
        <p15:guide id="2" pos="2880">
          <p15:clr>
            <a:srgbClr val="FA7B17"/>
          </p15:clr>
        </p15:guide>
        <p15:guide id="3" orient="horz" pos="1630">
          <p15:clr>
            <a:srgbClr val="FA7B17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 section titl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85316A-9A7C-D445-B898-42AE6D3BD9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07" y="0"/>
            <a:ext cx="12188388" cy="6858000"/>
          </a:xfrm>
          <a:prstGeom prst="rect">
            <a:avLst/>
          </a:prstGeom>
        </p:spPr>
      </p:pic>
      <p:sp>
        <p:nvSpPr>
          <p:cNvPr id="4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612537" y="2895886"/>
            <a:ext cx="10929596" cy="1673452"/>
          </a:xfrm>
          <a:prstGeom prst="rect">
            <a:avLst/>
          </a:prstGeom>
        </p:spPr>
        <p:txBody>
          <a:bodyPr vert="horz" lIns="50610" tIns="25305" rIns="50610" bIns="25305"/>
          <a:lstStyle>
            <a:lvl1pPr marL="0" indent="0" algn="ctr">
              <a:buNone/>
              <a:defRPr sz="5200" b="1" i="0" baseline="0">
                <a:solidFill>
                  <a:schemeClr val="bg1"/>
                </a:solidFill>
                <a:latin typeface="Marine-UPBlack" panose="02000503040000020004" pitchFamily="2" charset="77"/>
                <a:cs typeface="Marine-UPBlack" panose="02000503040000020004" pitchFamily="2" charset="77"/>
              </a:defRPr>
            </a:lvl1pPr>
          </a:lstStyle>
          <a:p>
            <a:pPr lvl="0"/>
            <a:r>
              <a:rPr lang="en-US" dirty="0"/>
              <a:t>New section title 2</a:t>
            </a:r>
          </a:p>
        </p:txBody>
      </p:sp>
      <p:pic>
        <p:nvPicPr>
          <p:cNvPr id="5" name="Picture Placeholder 9">
            <a:extLst>
              <a:ext uri="{FF2B5EF4-FFF2-40B4-BE49-F238E27FC236}">
                <a16:creationId xmlns:a16="http://schemas.microsoft.com/office/drawing/2014/main" id="{5C705793-0AE8-C94F-9B48-0DBD4488F7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58" r="58"/>
          <a:stretch>
            <a:fillRect/>
          </a:stretch>
        </p:blipFill>
        <p:spPr>
          <a:xfrm>
            <a:off x="10657579" y="5739013"/>
            <a:ext cx="1534421" cy="8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7756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642644" y="487329"/>
            <a:ext cx="10919557" cy="670985"/>
          </a:xfrm>
          <a:prstGeom prst="rect">
            <a:avLst/>
          </a:prstGeom>
        </p:spPr>
        <p:txBody>
          <a:bodyPr vert="horz" lIns="50610" tIns="25305" rIns="50610" bIns="25305"/>
          <a:lstStyle>
            <a:lvl1pPr marL="0" indent="0">
              <a:buNone/>
              <a:defRPr sz="5200" b="1" i="0" baseline="0">
                <a:solidFill>
                  <a:srgbClr val="1779C4"/>
                </a:solidFill>
                <a:latin typeface="Marine-UPBlack" panose="02000503040000020004" pitchFamily="2" charset="77"/>
                <a:cs typeface="Marine-UPBlack" panose="02000503040000020004" pitchFamily="2" charset="77"/>
              </a:defRPr>
            </a:lvl1pPr>
          </a:lstStyle>
          <a:p>
            <a:pPr lvl="0"/>
            <a:r>
              <a:rPr lang="en-US" dirty="0"/>
              <a:t>Blank page heading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B1539B15-0CFB-EC4C-A3B5-A67BCE4D864F}"/>
              </a:ext>
            </a:extLst>
          </p:cNvPr>
          <p:cNvSpPr txBox="1">
            <a:spLocks/>
          </p:cNvSpPr>
          <p:nvPr userDrawn="1"/>
        </p:nvSpPr>
        <p:spPr>
          <a:xfrm>
            <a:off x="10223441" y="6585189"/>
            <a:ext cx="1719959" cy="175703"/>
          </a:xfrm>
          <a:prstGeom prst="rect">
            <a:avLst/>
          </a:prstGeom>
        </p:spPr>
        <p:txBody>
          <a:bodyPr lIns="67480" tIns="33740" rIns="67480" bIns="33740"/>
          <a:lstStyle>
            <a:defPPr>
              <a:defRPr lang="en-US"/>
            </a:defPPr>
            <a:lvl1pPr marL="0" algn="r" defTabSz="737464" rtl="0" eaLnBrk="1" latinLnBrk="0" hangingPunct="1">
              <a:defRPr sz="1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37464" algn="l" defTabSz="73746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74927" algn="l" defTabSz="73746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12391" algn="l" defTabSz="73746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49854" algn="l" defTabSz="73746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87318" algn="l" defTabSz="73746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24782" algn="l" defTabSz="73746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62245" algn="l" defTabSz="73746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99709" algn="l" defTabSz="73746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1B26CC-B292-4765-B3A7-85895E45F22E}" type="slidenum">
              <a:rPr lang="en-US" sz="1067" b="1" i="0" smtClean="0">
                <a:solidFill>
                  <a:schemeClr val="tx1"/>
                </a:solidFill>
                <a:latin typeface="Avenir Black" panose="02000503020000020003" pitchFamily="2" charset="0"/>
                <a:cs typeface="Avenir Next Demi Bold"/>
              </a:rPr>
              <a:pPr/>
              <a:t>‹#›</a:t>
            </a:fld>
            <a:endParaRPr lang="en-US" sz="1067" b="1" i="0" dirty="0">
              <a:solidFill>
                <a:schemeClr val="tx1"/>
              </a:solidFill>
              <a:latin typeface="Avenir Black" panose="02000503020000020003" pitchFamily="2" charset="0"/>
              <a:cs typeface="Avenir Next Demi Bold"/>
            </a:endParaRPr>
          </a:p>
        </p:txBody>
      </p:sp>
      <p:pic>
        <p:nvPicPr>
          <p:cNvPr id="5" name="Picture Placeholder 9">
            <a:extLst>
              <a:ext uri="{FF2B5EF4-FFF2-40B4-BE49-F238E27FC236}">
                <a16:creationId xmlns:a16="http://schemas.microsoft.com/office/drawing/2014/main" id="{F1A7739F-5266-C64F-A1B2-A8DCF9969E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58" r="58"/>
          <a:stretch>
            <a:fillRect/>
          </a:stretch>
        </p:blipFill>
        <p:spPr>
          <a:xfrm>
            <a:off x="10657579" y="5739013"/>
            <a:ext cx="1534421" cy="8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719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755E1-9508-168A-CF25-0DC6D98CA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6FCBF-6C38-B789-B9A4-E5186B2D6D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274E40-59B4-2FA3-15AC-0AE9BA5B3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1D3BA-C0D0-410C-9621-BF18146EB473}" type="datetimeFigureOut">
              <a:rPr lang="en-NZ" smtClean="0"/>
              <a:t>26/06/2023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9F5BCF-AFCA-F851-1BC3-612EF5961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20E26-BED3-F196-FF48-12D16A896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4C00E-C7E0-4EF6-9D8A-60B10B94A24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099592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4F76C2-3007-5C4E-8B8C-9CD5BE0329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07" y="0"/>
            <a:ext cx="12188388" cy="6858000"/>
          </a:xfrm>
          <a:prstGeom prst="rect">
            <a:avLst/>
          </a:prstGeom>
        </p:spPr>
      </p:pic>
      <p:sp>
        <p:nvSpPr>
          <p:cNvPr id="8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642645" y="487329"/>
            <a:ext cx="10929596" cy="670985"/>
          </a:xfrm>
          <a:prstGeom prst="rect">
            <a:avLst/>
          </a:prstGeom>
        </p:spPr>
        <p:txBody>
          <a:bodyPr vert="horz" lIns="50610" tIns="25305" rIns="50610" bIns="25305"/>
          <a:lstStyle>
            <a:lvl1pPr marL="0" indent="0">
              <a:buNone/>
              <a:defRPr sz="5200" b="1" i="0" baseline="0">
                <a:solidFill>
                  <a:schemeClr val="bg1"/>
                </a:solidFill>
                <a:latin typeface="Marine-UPBlack" panose="02000503040000020004" pitchFamily="2" charset="77"/>
                <a:cs typeface="Marine-UPBlack" panose="02000503040000020004" pitchFamily="2" charset="77"/>
              </a:defRPr>
            </a:lvl1pPr>
          </a:lstStyle>
          <a:p>
            <a:pPr lvl="0"/>
            <a:r>
              <a:rPr lang="en-US" dirty="0"/>
              <a:t>Blank page heading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2766C74E-BFB7-B54B-B3B4-A6EA1296B6F8}"/>
              </a:ext>
            </a:extLst>
          </p:cNvPr>
          <p:cNvSpPr txBox="1">
            <a:spLocks/>
          </p:cNvSpPr>
          <p:nvPr userDrawn="1"/>
        </p:nvSpPr>
        <p:spPr>
          <a:xfrm>
            <a:off x="10223441" y="6585189"/>
            <a:ext cx="1719959" cy="175703"/>
          </a:xfrm>
          <a:prstGeom prst="rect">
            <a:avLst/>
          </a:prstGeom>
        </p:spPr>
        <p:txBody>
          <a:bodyPr lIns="67480" tIns="33740" rIns="67480" bIns="33740"/>
          <a:lstStyle>
            <a:defPPr>
              <a:defRPr lang="en-US"/>
            </a:defPPr>
            <a:lvl1pPr marL="0" algn="r" defTabSz="737464" rtl="0" eaLnBrk="1" latinLnBrk="0" hangingPunct="1">
              <a:defRPr sz="1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37464" algn="l" defTabSz="73746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74927" algn="l" defTabSz="73746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12391" algn="l" defTabSz="73746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49854" algn="l" defTabSz="73746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87318" algn="l" defTabSz="73746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24782" algn="l" defTabSz="73746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62245" algn="l" defTabSz="73746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99709" algn="l" defTabSz="73746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1B26CC-B292-4765-B3A7-85895E45F22E}" type="slidenum">
              <a:rPr lang="en-US" sz="1067" b="1" i="0" smtClean="0">
                <a:solidFill>
                  <a:schemeClr val="bg1"/>
                </a:solidFill>
                <a:latin typeface="Avenir Black" panose="02000503020000020003" pitchFamily="2" charset="0"/>
                <a:cs typeface="Avenir Next Demi Bold"/>
              </a:rPr>
              <a:pPr/>
              <a:t>‹#›</a:t>
            </a:fld>
            <a:endParaRPr lang="en-US" sz="1067" b="1" i="0" dirty="0">
              <a:solidFill>
                <a:schemeClr val="bg1"/>
              </a:solidFill>
              <a:latin typeface="Avenir Black" panose="02000503020000020003" pitchFamily="2" charset="0"/>
              <a:cs typeface="Avenir Next Demi Bold"/>
            </a:endParaRPr>
          </a:p>
        </p:txBody>
      </p:sp>
      <p:pic>
        <p:nvPicPr>
          <p:cNvPr id="7" name="Picture Placeholder 9">
            <a:extLst>
              <a:ext uri="{FF2B5EF4-FFF2-40B4-BE49-F238E27FC236}">
                <a16:creationId xmlns:a16="http://schemas.microsoft.com/office/drawing/2014/main" id="{7128A23A-9B46-D541-A2A2-C15885F94C2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58" r="58"/>
          <a:stretch>
            <a:fillRect/>
          </a:stretch>
        </p:blipFill>
        <p:spPr>
          <a:xfrm>
            <a:off x="10657579" y="5739013"/>
            <a:ext cx="1534421" cy="8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7126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vert="horz" lIns="50610" tIns="25305" rIns="50610" bIns="25305"/>
          <a:lstStyle/>
          <a:p>
            <a:r>
              <a:rPr lang="en-US" dirty="0"/>
              <a:t>Blank Picture Page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D3EBF941-234D-DE45-A468-9E6DBD710CA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0657579" y="5739013"/>
            <a:ext cx="1534421" cy="816000"/>
          </a:xfrm>
          <a:prstGeom prst="rect">
            <a:avLst/>
          </a:prstGeom>
        </p:spPr>
        <p:txBody>
          <a:bodyPr vert="horz" lIns="50610" tIns="25305" rIns="50610" bIns="25305"/>
          <a:lstStyle>
            <a:lvl1pPr>
              <a:defRPr sz="2400"/>
            </a:lvl1pPr>
          </a:lstStyle>
          <a:p>
            <a:r>
              <a:rPr lang="en-US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40463020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PY - Option 1" type="twoColTx">
  <p:cSld name="COPY - Option 1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title"/>
          </p:nvPr>
        </p:nvSpPr>
        <p:spPr>
          <a:xfrm>
            <a:off x="247400" y="1427256"/>
            <a:ext cx="4353200" cy="492443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body" idx="1"/>
          </p:nvPr>
        </p:nvSpPr>
        <p:spPr>
          <a:xfrm>
            <a:off x="4876800" y="1536633"/>
            <a:ext cx="6725600" cy="384721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609585" lvl="0" indent="-431789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500"/>
              <a:buFont typeface="Roboto Light"/>
              <a:buChar char="●"/>
              <a:defRPr sz="2000" b="0">
                <a:latin typeface="Roboto Light"/>
                <a:ea typeface="Roboto Light"/>
                <a:cs typeface="Roboto Light"/>
                <a:sym typeface="Roboto Light"/>
              </a:defRPr>
            </a:lvl1pPr>
            <a:lvl2pPr marL="1219170" lvl="1" indent="-431789" rtl="0">
              <a:lnSpc>
                <a:spcPct val="125000"/>
              </a:lnSpc>
              <a:spcBef>
                <a:spcPts val="933"/>
              </a:spcBef>
              <a:spcAft>
                <a:spcPts val="0"/>
              </a:spcAft>
              <a:buSzPts val="1500"/>
              <a:buFont typeface="Roboto Light"/>
              <a:buChar char="○"/>
              <a:defRPr sz="2000">
                <a:latin typeface="Roboto Light"/>
                <a:ea typeface="Roboto Light"/>
                <a:cs typeface="Roboto Light"/>
                <a:sym typeface="Roboto Light"/>
              </a:defRPr>
            </a:lvl2pPr>
            <a:lvl3pPr marL="1828754" lvl="2" indent="-431789" rtl="0">
              <a:lnSpc>
                <a:spcPct val="125000"/>
              </a:lnSpc>
              <a:spcBef>
                <a:spcPts val="933"/>
              </a:spcBef>
              <a:spcAft>
                <a:spcPts val="0"/>
              </a:spcAft>
              <a:buSzPts val="1500"/>
              <a:buFont typeface="Roboto Light"/>
              <a:buChar char="■"/>
              <a:defRPr sz="2000">
                <a:latin typeface="Roboto Light"/>
                <a:ea typeface="Roboto Light"/>
                <a:cs typeface="Roboto Light"/>
                <a:sym typeface="Roboto Light"/>
              </a:defRPr>
            </a:lvl3pPr>
            <a:lvl4pPr marL="2438339" lvl="3" indent="-431789" rtl="0">
              <a:lnSpc>
                <a:spcPct val="125000"/>
              </a:lnSpc>
              <a:spcBef>
                <a:spcPts val="933"/>
              </a:spcBef>
              <a:spcAft>
                <a:spcPts val="0"/>
              </a:spcAft>
              <a:buSzPts val="1500"/>
              <a:buFont typeface="Roboto Light"/>
              <a:buChar char="●"/>
              <a:defRPr sz="2000">
                <a:latin typeface="Roboto Light"/>
                <a:ea typeface="Roboto Light"/>
                <a:cs typeface="Roboto Light"/>
                <a:sym typeface="Roboto Light"/>
              </a:defRPr>
            </a:lvl4pPr>
            <a:lvl5pPr marL="3047924" lvl="4" indent="-431789" rtl="0">
              <a:lnSpc>
                <a:spcPct val="125000"/>
              </a:lnSpc>
              <a:spcBef>
                <a:spcPts val="933"/>
              </a:spcBef>
              <a:spcAft>
                <a:spcPts val="0"/>
              </a:spcAft>
              <a:buSzPts val="1500"/>
              <a:buFont typeface="Roboto Light"/>
              <a:buChar char="○"/>
              <a:defRPr sz="2000">
                <a:latin typeface="Roboto Light"/>
                <a:ea typeface="Roboto Light"/>
                <a:cs typeface="Roboto Light"/>
                <a:sym typeface="Roboto Light"/>
              </a:defRPr>
            </a:lvl5pPr>
            <a:lvl6pPr marL="3657509" lvl="5" indent="-431789" rtl="0">
              <a:lnSpc>
                <a:spcPct val="125000"/>
              </a:lnSpc>
              <a:spcBef>
                <a:spcPts val="933"/>
              </a:spcBef>
              <a:spcAft>
                <a:spcPts val="0"/>
              </a:spcAft>
              <a:buSzPts val="1500"/>
              <a:buFont typeface="Roboto Light"/>
              <a:buChar char="■"/>
              <a:defRPr sz="2000">
                <a:latin typeface="Roboto Light"/>
                <a:ea typeface="Roboto Light"/>
                <a:cs typeface="Roboto Light"/>
                <a:sym typeface="Roboto Light"/>
              </a:defRPr>
            </a:lvl6pPr>
            <a:lvl7pPr marL="4267093" lvl="6" indent="-431789" rtl="0">
              <a:lnSpc>
                <a:spcPct val="125000"/>
              </a:lnSpc>
              <a:spcBef>
                <a:spcPts val="933"/>
              </a:spcBef>
              <a:spcAft>
                <a:spcPts val="0"/>
              </a:spcAft>
              <a:buSzPts val="1500"/>
              <a:buFont typeface="Roboto Light"/>
              <a:buChar char="●"/>
              <a:defRPr sz="2000">
                <a:latin typeface="Roboto Light"/>
                <a:ea typeface="Roboto Light"/>
                <a:cs typeface="Roboto Light"/>
                <a:sym typeface="Roboto Light"/>
              </a:defRPr>
            </a:lvl7pPr>
            <a:lvl8pPr marL="4876678" lvl="7" indent="-431789" rtl="0">
              <a:lnSpc>
                <a:spcPct val="125000"/>
              </a:lnSpc>
              <a:spcBef>
                <a:spcPts val="933"/>
              </a:spcBef>
              <a:spcAft>
                <a:spcPts val="0"/>
              </a:spcAft>
              <a:buSzPts val="1500"/>
              <a:buFont typeface="Roboto Light"/>
              <a:buChar char="○"/>
              <a:defRPr sz="2000">
                <a:latin typeface="Roboto Light"/>
                <a:ea typeface="Roboto Light"/>
                <a:cs typeface="Roboto Light"/>
                <a:sym typeface="Roboto Light"/>
              </a:defRPr>
            </a:lvl8pPr>
            <a:lvl9pPr marL="5486263" lvl="8" indent="-431789" rtl="0">
              <a:lnSpc>
                <a:spcPct val="125000"/>
              </a:lnSpc>
              <a:spcBef>
                <a:spcPts val="933"/>
              </a:spcBef>
              <a:spcAft>
                <a:spcPts val="933"/>
              </a:spcAft>
              <a:buSzPts val="1500"/>
              <a:buFont typeface="Roboto Light"/>
              <a:buChar char="■"/>
              <a:defRPr sz="2000"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title" idx="2"/>
          </p:nvPr>
        </p:nvSpPr>
        <p:spPr>
          <a:xfrm>
            <a:off x="247400" y="145800"/>
            <a:ext cx="5848400" cy="123111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"/>
              <a:buNone/>
              <a:defRPr sz="8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"/>
              <a:buNone/>
              <a:defRPr sz="8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"/>
              <a:buNone/>
              <a:defRPr sz="8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"/>
              <a:buNone/>
              <a:defRPr sz="8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"/>
              <a:buNone/>
              <a:defRPr sz="8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"/>
              <a:buNone/>
              <a:defRPr sz="8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"/>
              <a:buNone/>
              <a:defRPr sz="8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"/>
              <a:buNone/>
              <a:defRPr sz="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08978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993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EEA15-FD91-8360-A7EC-264D8B258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F6A318-E364-082F-E44F-599B94D25D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060C90-237C-7D26-C8D8-8CB44B557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1D3BA-C0D0-410C-9621-BF18146EB473}" type="datetimeFigureOut">
              <a:rPr lang="en-NZ" smtClean="0"/>
              <a:t>26/06/2023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0CFA26-A232-1983-B2CC-7E00DCBFB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21423C-88E4-BFBB-B551-76FB8D88C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4C00E-C7E0-4EF6-9D8A-60B10B94A24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59294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971C4-6535-71F1-14C6-058EBC13C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1C4259-5980-0E65-ADE4-9FBF0C8807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DE5AAA-4700-6F96-EAC9-B89192B173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3A3B45-1D3B-7303-6019-67FB28613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1D3BA-C0D0-410C-9621-BF18146EB473}" type="datetimeFigureOut">
              <a:rPr lang="en-NZ" smtClean="0"/>
              <a:t>26/06/2023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3E3BBC-FD7E-11A1-B5E1-800720AC4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913910-9D6E-663D-B559-02EBC4557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4C00E-C7E0-4EF6-9D8A-60B10B94A24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7295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29997-78EA-8FF6-3BD6-17CFECB63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47941D-CBFF-4FFA-4BCC-AD4736B7E4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4FA8AE-B019-1444-74B1-3E183B8F44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396680-9D8B-685C-3F09-29B036452C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1FF432-BEF2-DDD0-34EB-EE0240D72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AB2BA3-BC32-4E7B-4102-9EAF20EDA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1D3BA-C0D0-410C-9621-BF18146EB473}" type="datetimeFigureOut">
              <a:rPr lang="en-NZ" smtClean="0"/>
              <a:t>26/06/2023</a:t>
            </a:fld>
            <a:endParaRPr lang="en-N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6811F5-DEF5-E604-BAB5-0EE41A097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CD40FF-EE54-99E8-BBE8-9108440C4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4C00E-C7E0-4EF6-9D8A-60B10B94A24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11506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442D9-1EFA-0EF2-4979-2C58F867E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D98879-B16D-D97C-FA08-7C6FA42CA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1D3BA-C0D0-410C-9621-BF18146EB473}" type="datetimeFigureOut">
              <a:rPr lang="en-NZ" smtClean="0"/>
              <a:t>26/06/2023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C34F8B-E6FA-1434-7B88-B5539323E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89275A-0984-641F-6614-2CC494E9D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4C00E-C7E0-4EF6-9D8A-60B10B94A24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80905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526E28-62A2-9640-98A3-500DA21CE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1D3BA-C0D0-410C-9621-BF18146EB473}" type="datetimeFigureOut">
              <a:rPr lang="en-NZ" smtClean="0"/>
              <a:t>26/06/2023</a:t>
            </a:fld>
            <a:endParaRPr lang="en-N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C71645-6734-169D-88CE-433C2B6F1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2EEFC0-48E3-FC3E-9A4C-75A9DAD88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4C00E-C7E0-4EF6-9D8A-60B10B94A24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45805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9A295-A49B-EDE3-2E4A-AA41B6633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90237F-8507-CACB-E3EB-964908918C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69C8BD-B10E-28E4-9DB5-6F861C0F97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E1D839-A127-0CD6-A5C3-6FEF547BB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1D3BA-C0D0-410C-9621-BF18146EB473}" type="datetimeFigureOut">
              <a:rPr lang="en-NZ" smtClean="0"/>
              <a:t>26/06/2023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DBCEE-DA33-DEDB-F50B-B5C811B99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17062B-C54A-92E3-38B0-C265FAA2F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4C00E-C7E0-4EF6-9D8A-60B10B94A24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15148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D05EA-A08D-A7C6-1A6C-BD47A1D21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73FCC6-3F17-89BA-05D2-FC78FE38C1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7023A5-B8D4-FD7F-745A-212C4966A2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CDD9FD-8600-6741-1AD2-65C89FFE5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1D3BA-C0D0-410C-9621-BF18146EB473}" type="datetimeFigureOut">
              <a:rPr lang="en-NZ" smtClean="0"/>
              <a:t>26/06/2023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1315A5-C9A0-4F1D-4504-C0E5C5A48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EF444E-2B85-D70E-7063-27D7DAFAD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4C00E-C7E0-4EF6-9D8A-60B10B94A24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66386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7AFBA1-DE45-AD24-4F8C-69D4CE45A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3DFB09-C01F-405E-217B-A7AA80E18B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210FA0-68B7-CFCD-8FDC-9D520E2C05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1D3BA-C0D0-410C-9621-BF18146EB473}" type="datetimeFigureOut">
              <a:rPr lang="en-NZ" smtClean="0"/>
              <a:t>26/06/2023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B15886-DFC7-4662-6842-5ABC1814D1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E56093-4A82-24B5-E82E-8F450A49E6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C4C00E-C7E0-4EF6-9D8A-60B10B94A24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42627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4295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</p:sldLayoutIdLst>
  <p:txStyles>
    <p:titleStyle>
      <a:lvl1pPr algn="ctr" defTabSz="337389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3042" indent="-253042" algn="l" defTabSz="3373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257" indent="-210868" algn="l" defTabSz="3373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43474" indent="-168694" algn="l" defTabSz="337389" rtl="0" eaLnBrk="1" latinLnBrk="0" hangingPunct="1">
        <a:spcBef>
          <a:spcPct val="20000"/>
        </a:spcBef>
        <a:buFont typeface="Arial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3pPr>
      <a:lvl4pPr marL="1180862" indent="-168694" algn="l" defTabSz="337389" rtl="0" eaLnBrk="1" latinLnBrk="0" hangingPunct="1">
        <a:spcBef>
          <a:spcPct val="20000"/>
        </a:spcBef>
        <a:buFont typeface="Arial"/>
        <a:buChar char="–"/>
        <a:defRPr sz="1467" kern="1200">
          <a:solidFill>
            <a:schemeClr val="tx1"/>
          </a:solidFill>
          <a:latin typeface="+mn-lt"/>
          <a:ea typeface="+mn-ea"/>
          <a:cs typeface="+mn-cs"/>
        </a:defRPr>
      </a:lvl4pPr>
      <a:lvl5pPr marL="1518253" indent="-168694" algn="l" defTabSz="337389" rtl="0" eaLnBrk="1" latinLnBrk="0" hangingPunct="1">
        <a:spcBef>
          <a:spcPct val="20000"/>
        </a:spcBef>
        <a:buFont typeface="Arial"/>
        <a:buChar char="»"/>
        <a:defRPr sz="1467" kern="1200">
          <a:solidFill>
            <a:schemeClr val="tx1"/>
          </a:solidFill>
          <a:latin typeface="+mn-lt"/>
          <a:ea typeface="+mn-ea"/>
          <a:cs typeface="+mn-cs"/>
        </a:defRPr>
      </a:lvl5pPr>
      <a:lvl6pPr marL="1855642" indent="-168694" algn="l" defTabSz="337389" rtl="0" eaLnBrk="1" latinLnBrk="0" hangingPunct="1">
        <a:spcBef>
          <a:spcPct val="20000"/>
        </a:spcBef>
        <a:buFont typeface="Arial"/>
        <a:buChar char="•"/>
        <a:defRPr sz="1467" kern="1200">
          <a:solidFill>
            <a:schemeClr val="tx1"/>
          </a:solidFill>
          <a:latin typeface="+mn-lt"/>
          <a:ea typeface="+mn-ea"/>
          <a:cs typeface="+mn-cs"/>
        </a:defRPr>
      </a:lvl6pPr>
      <a:lvl7pPr marL="2193031" indent="-168694" algn="l" defTabSz="337389" rtl="0" eaLnBrk="1" latinLnBrk="0" hangingPunct="1">
        <a:spcBef>
          <a:spcPct val="20000"/>
        </a:spcBef>
        <a:buFont typeface="Arial"/>
        <a:buChar char="•"/>
        <a:defRPr sz="1467" kern="1200">
          <a:solidFill>
            <a:schemeClr val="tx1"/>
          </a:solidFill>
          <a:latin typeface="+mn-lt"/>
          <a:ea typeface="+mn-ea"/>
          <a:cs typeface="+mn-cs"/>
        </a:defRPr>
      </a:lvl7pPr>
      <a:lvl8pPr marL="2530421" indent="-168694" algn="l" defTabSz="337389" rtl="0" eaLnBrk="1" latinLnBrk="0" hangingPunct="1">
        <a:spcBef>
          <a:spcPct val="20000"/>
        </a:spcBef>
        <a:buFont typeface="Arial"/>
        <a:buChar char="•"/>
        <a:defRPr sz="1467" kern="1200">
          <a:solidFill>
            <a:schemeClr val="tx1"/>
          </a:solidFill>
          <a:latin typeface="+mn-lt"/>
          <a:ea typeface="+mn-ea"/>
          <a:cs typeface="+mn-cs"/>
        </a:defRPr>
      </a:lvl8pPr>
      <a:lvl9pPr marL="2867810" indent="-168694" algn="l" defTabSz="337389" rtl="0" eaLnBrk="1" latinLnBrk="0" hangingPunct="1">
        <a:spcBef>
          <a:spcPct val="20000"/>
        </a:spcBef>
        <a:buFont typeface="Arial"/>
        <a:buChar char="•"/>
        <a:defRPr sz="14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37389" rtl="0" eaLnBrk="1" latinLnBrk="0" hangingPunct="1">
        <a:defRPr sz="1333" kern="1200">
          <a:solidFill>
            <a:schemeClr val="tx1"/>
          </a:solidFill>
          <a:latin typeface="+mn-lt"/>
          <a:ea typeface="+mn-ea"/>
          <a:cs typeface="+mn-cs"/>
        </a:defRPr>
      </a:lvl1pPr>
      <a:lvl2pPr marL="337389" algn="l" defTabSz="337389" rtl="0" eaLnBrk="1" latinLnBrk="0" hangingPunct="1">
        <a:defRPr sz="1333" kern="1200">
          <a:solidFill>
            <a:schemeClr val="tx1"/>
          </a:solidFill>
          <a:latin typeface="+mn-lt"/>
          <a:ea typeface="+mn-ea"/>
          <a:cs typeface="+mn-cs"/>
        </a:defRPr>
      </a:lvl2pPr>
      <a:lvl3pPr marL="674778" algn="l" defTabSz="337389" rtl="0" eaLnBrk="1" latinLnBrk="0" hangingPunct="1"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12168" algn="l" defTabSz="337389" rtl="0" eaLnBrk="1" latinLnBrk="0" hangingPunct="1"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49558" algn="l" defTabSz="337389" rtl="0" eaLnBrk="1" latinLnBrk="0" hangingPunct="1"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86947" algn="l" defTabSz="337389" rtl="0" eaLnBrk="1" latinLnBrk="0" hangingPunct="1"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2024336" algn="l" defTabSz="337389" rtl="0" eaLnBrk="1" latinLnBrk="0" hangingPunct="1"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361725" algn="l" defTabSz="337389" rtl="0" eaLnBrk="1" latinLnBrk="0" hangingPunct="1"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699115" algn="l" defTabSz="337389" rtl="0" eaLnBrk="1" latinLnBrk="0" hangingPunct="1"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6639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</p:sldLayoutIdLst>
  <p:txStyles>
    <p:titleStyle>
      <a:lvl1pPr algn="ctr" defTabSz="337389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3042" indent="-253042" algn="l" defTabSz="3373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257" indent="-210868" algn="l" defTabSz="3373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43474" indent="-168694" algn="l" defTabSz="337389" rtl="0" eaLnBrk="1" latinLnBrk="0" hangingPunct="1">
        <a:spcBef>
          <a:spcPct val="20000"/>
        </a:spcBef>
        <a:buFont typeface="Arial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3pPr>
      <a:lvl4pPr marL="1180862" indent="-168694" algn="l" defTabSz="337389" rtl="0" eaLnBrk="1" latinLnBrk="0" hangingPunct="1">
        <a:spcBef>
          <a:spcPct val="20000"/>
        </a:spcBef>
        <a:buFont typeface="Arial"/>
        <a:buChar char="–"/>
        <a:defRPr sz="1467" kern="1200">
          <a:solidFill>
            <a:schemeClr val="tx1"/>
          </a:solidFill>
          <a:latin typeface="+mn-lt"/>
          <a:ea typeface="+mn-ea"/>
          <a:cs typeface="+mn-cs"/>
        </a:defRPr>
      </a:lvl4pPr>
      <a:lvl5pPr marL="1518253" indent="-168694" algn="l" defTabSz="337389" rtl="0" eaLnBrk="1" latinLnBrk="0" hangingPunct="1">
        <a:spcBef>
          <a:spcPct val="20000"/>
        </a:spcBef>
        <a:buFont typeface="Arial"/>
        <a:buChar char="»"/>
        <a:defRPr sz="1467" kern="1200">
          <a:solidFill>
            <a:schemeClr val="tx1"/>
          </a:solidFill>
          <a:latin typeface="+mn-lt"/>
          <a:ea typeface="+mn-ea"/>
          <a:cs typeface="+mn-cs"/>
        </a:defRPr>
      </a:lvl5pPr>
      <a:lvl6pPr marL="1855642" indent="-168694" algn="l" defTabSz="337389" rtl="0" eaLnBrk="1" latinLnBrk="0" hangingPunct="1">
        <a:spcBef>
          <a:spcPct val="20000"/>
        </a:spcBef>
        <a:buFont typeface="Arial"/>
        <a:buChar char="•"/>
        <a:defRPr sz="1467" kern="1200">
          <a:solidFill>
            <a:schemeClr val="tx1"/>
          </a:solidFill>
          <a:latin typeface="+mn-lt"/>
          <a:ea typeface="+mn-ea"/>
          <a:cs typeface="+mn-cs"/>
        </a:defRPr>
      </a:lvl6pPr>
      <a:lvl7pPr marL="2193031" indent="-168694" algn="l" defTabSz="337389" rtl="0" eaLnBrk="1" latinLnBrk="0" hangingPunct="1">
        <a:spcBef>
          <a:spcPct val="20000"/>
        </a:spcBef>
        <a:buFont typeface="Arial"/>
        <a:buChar char="•"/>
        <a:defRPr sz="1467" kern="1200">
          <a:solidFill>
            <a:schemeClr val="tx1"/>
          </a:solidFill>
          <a:latin typeface="+mn-lt"/>
          <a:ea typeface="+mn-ea"/>
          <a:cs typeface="+mn-cs"/>
        </a:defRPr>
      </a:lvl7pPr>
      <a:lvl8pPr marL="2530421" indent="-168694" algn="l" defTabSz="337389" rtl="0" eaLnBrk="1" latinLnBrk="0" hangingPunct="1">
        <a:spcBef>
          <a:spcPct val="20000"/>
        </a:spcBef>
        <a:buFont typeface="Arial"/>
        <a:buChar char="•"/>
        <a:defRPr sz="1467" kern="1200">
          <a:solidFill>
            <a:schemeClr val="tx1"/>
          </a:solidFill>
          <a:latin typeface="+mn-lt"/>
          <a:ea typeface="+mn-ea"/>
          <a:cs typeface="+mn-cs"/>
        </a:defRPr>
      </a:lvl8pPr>
      <a:lvl9pPr marL="2867810" indent="-168694" algn="l" defTabSz="337389" rtl="0" eaLnBrk="1" latinLnBrk="0" hangingPunct="1">
        <a:spcBef>
          <a:spcPct val="20000"/>
        </a:spcBef>
        <a:buFont typeface="Arial"/>
        <a:buChar char="•"/>
        <a:defRPr sz="14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37389" rtl="0" eaLnBrk="1" latinLnBrk="0" hangingPunct="1">
        <a:defRPr sz="1333" kern="1200">
          <a:solidFill>
            <a:schemeClr val="tx1"/>
          </a:solidFill>
          <a:latin typeface="+mn-lt"/>
          <a:ea typeface="+mn-ea"/>
          <a:cs typeface="+mn-cs"/>
        </a:defRPr>
      </a:lvl1pPr>
      <a:lvl2pPr marL="337389" algn="l" defTabSz="337389" rtl="0" eaLnBrk="1" latinLnBrk="0" hangingPunct="1">
        <a:defRPr sz="1333" kern="1200">
          <a:solidFill>
            <a:schemeClr val="tx1"/>
          </a:solidFill>
          <a:latin typeface="+mn-lt"/>
          <a:ea typeface="+mn-ea"/>
          <a:cs typeface="+mn-cs"/>
        </a:defRPr>
      </a:lvl2pPr>
      <a:lvl3pPr marL="674778" algn="l" defTabSz="337389" rtl="0" eaLnBrk="1" latinLnBrk="0" hangingPunct="1"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12168" algn="l" defTabSz="337389" rtl="0" eaLnBrk="1" latinLnBrk="0" hangingPunct="1"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49558" algn="l" defTabSz="337389" rtl="0" eaLnBrk="1" latinLnBrk="0" hangingPunct="1"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86947" algn="l" defTabSz="337389" rtl="0" eaLnBrk="1" latinLnBrk="0" hangingPunct="1"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2024336" algn="l" defTabSz="337389" rtl="0" eaLnBrk="1" latinLnBrk="0" hangingPunct="1"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361725" algn="l" defTabSz="337389" rtl="0" eaLnBrk="1" latinLnBrk="0" hangingPunct="1"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699115" algn="l" defTabSz="337389" rtl="0" eaLnBrk="1" latinLnBrk="0" hangingPunct="1"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3.mov"/><Relationship Id="rId7" Type="http://schemas.openxmlformats.org/officeDocument/2006/relationships/image" Target="../media/image24.png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3.mo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E949A5-3028-3B83-AE03-5B133FA264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054" r="29618" b="23961"/>
          <a:stretch/>
        </p:blipFill>
        <p:spPr>
          <a:xfrm>
            <a:off x="0" y="0"/>
            <a:ext cx="12400282" cy="69548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DDC01CF-D43E-DA7D-8041-C40762D6B971}"/>
              </a:ext>
            </a:extLst>
          </p:cNvPr>
          <p:cNvSpPr txBox="1"/>
          <p:nvPr/>
        </p:nvSpPr>
        <p:spPr>
          <a:xfrm>
            <a:off x="678307" y="3784116"/>
            <a:ext cx="621211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solidFill>
                  <a:srgbClr val="FFFFFF"/>
                </a:solidFill>
                <a:latin typeface="Montserrat Black" panose="020B0604020202020204" pitchFamily="2" charset="0"/>
              </a:rPr>
              <a:t>The future of tourism is regenerative</a:t>
            </a:r>
          </a:p>
          <a:p>
            <a:pPr algn="l"/>
            <a:r>
              <a:rPr lang="en-US" sz="2400" b="1" dirty="0">
                <a:solidFill>
                  <a:srgbClr val="FFFFFF"/>
                </a:solidFill>
                <a:latin typeface="Montserrat Black" panose="020B0604020202020204" pitchFamily="2" charset="0"/>
              </a:rPr>
              <a:t>and resilient, delivering benefits</a:t>
            </a:r>
          </a:p>
          <a:p>
            <a:pPr algn="l"/>
            <a:r>
              <a:rPr lang="en-US" sz="2400" b="1" dirty="0">
                <a:solidFill>
                  <a:srgbClr val="FFFFFF"/>
                </a:solidFill>
                <a:latin typeface="Montserrat Black" panose="020B0604020202020204" pitchFamily="2" charset="0"/>
              </a:rPr>
              <a:t>environmentally, socially, culturally</a:t>
            </a:r>
          </a:p>
          <a:p>
            <a:pPr algn="l"/>
            <a:r>
              <a:rPr lang="en-US" sz="2400" b="1" dirty="0">
                <a:solidFill>
                  <a:srgbClr val="FFFFFF"/>
                </a:solidFill>
                <a:latin typeface="Montserrat Black" panose="020B0604020202020204" pitchFamily="2" charset="0"/>
              </a:rPr>
              <a:t>and economically, enriching the</a:t>
            </a:r>
          </a:p>
          <a:p>
            <a:pPr algn="l"/>
            <a:r>
              <a:rPr lang="en-US" sz="2400" b="1" dirty="0">
                <a:solidFill>
                  <a:srgbClr val="FFFFFF"/>
                </a:solidFill>
                <a:latin typeface="Montserrat Black" panose="020B0604020202020204" pitchFamily="2" charset="0"/>
              </a:rPr>
              <a:t>lives of the people who live here</a:t>
            </a:r>
          </a:p>
          <a:p>
            <a:pPr algn="l"/>
            <a:r>
              <a:rPr lang="en-US" sz="2400" b="1" dirty="0">
                <a:solidFill>
                  <a:srgbClr val="FFFFFF"/>
                </a:solidFill>
                <a:latin typeface="Montserrat Black" panose="020B0604020202020204" pitchFamily="2" charset="0"/>
              </a:rPr>
              <a:t>and the people who visit.</a:t>
            </a:r>
          </a:p>
        </p:txBody>
      </p:sp>
    </p:spTree>
    <p:extLst>
      <p:ext uri="{BB962C8B-B14F-4D97-AF65-F5344CB8AC3E}">
        <p14:creationId xmlns:p14="http://schemas.microsoft.com/office/powerpoint/2010/main" val="914509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0"/>
          <p:cNvPicPr preferRelativeResize="0"/>
          <p:nvPr/>
        </p:nvPicPr>
        <p:blipFill rotWithShape="1">
          <a:blip r:embed="rId3">
            <a:alphaModFix/>
          </a:blip>
          <a:srcRect l="219" r="219"/>
          <a:stretch/>
        </p:blipFill>
        <p:spPr>
          <a:xfrm>
            <a:off x="1" y="1"/>
            <a:ext cx="12191996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0"/>
          <p:cNvSpPr txBox="1">
            <a:spLocks noGrp="1"/>
          </p:cNvSpPr>
          <p:nvPr>
            <p:ph type="ctrTitle"/>
          </p:nvPr>
        </p:nvSpPr>
        <p:spPr>
          <a:xfrm>
            <a:off x="648000" y="507100"/>
            <a:ext cx="6187200" cy="88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algn="l">
              <a:lnSpc>
                <a:spcPct val="115000"/>
              </a:lnSpc>
            </a:pPr>
            <a:r>
              <a:rPr lang="en" sz="3333" b="1">
                <a:solidFill>
                  <a:srgbClr val="04384C"/>
                </a:solidFill>
                <a:latin typeface="Montserrat"/>
                <a:ea typeface="Montserrat"/>
                <a:cs typeface="Montserrat"/>
                <a:sym typeface="Montserrat"/>
              </a:rPr>
              <a:t>Travel to a Thriving Future</a:t>
            </a:r>
            <a:endParaRPr sz="3333" b="1">
              <a:solidFill>
                <a:srgbClr val="04384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ct val="115000"/>
              </a:lnSpc>
            </a:pPr>
            <a:r>
              <a:rPr lang="en" sz="1867" i="1">
                <a:solidFill>
                  <a:srgbClr val="04384C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Haereka whakamua ki te ao taurikura</a:t>
            </a:r>
            <a:br>
              <a:rPr lang="en" sz="1867">
                <a:solidFill>
                  <a:srgbClr val="04384C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</a:br>
            <a:br>
              <a:rPr lang="en" sz="1867">
                <a:solidFill>
                  <a:srgbClr val="04384C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</a:br>
            <a:endParaRPr sz="1867">
              <a:solidFill>
                <a:srgbClr val="04384C"/>
              </a:solidFill>
            </a:endParaRPr>
          </a:p>
        </p:txBody>
      </p:sp>
      <p:sp>
        <p:nvSpPr>
          <p:cNvPr id="123" name="Google Shape;123;p20"/>
          <p:cNvSpPr/>
          <p:nvPr/>
        </p:nvSpPr>
        <p:spPr>
          <a:xfrm>
            <a:off x="0" y="5980867"/>
            <a:ext cx="12192000" cy="88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544209"/>
            <a:endParaRPr sz="2133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24" name="Google Shape;12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9567" y="6056317"/>
            <a:ext cx="1019203" cy="699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485634" y="4560752"/>
            <a:ext cx="1279133" cy="1296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35733" y="6183234"/>
            <a:ext cx="1081000" cy="484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43767" y="6183234"/>
            <a:ext cx="1094295" cy="48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61200" y="6278250"/>
            <a:ext cx="1279133" cy="255433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0"/>
          <p:cNvSpPr txBox="1"/>
          <p:nvPr/>
        </p:nvSpPr>
        <p:spPr>
          <a:xfrm>
            <a:off x="648000" y="2768467"/>
            <a:ext cx="3160800" cy="11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544209">
              <a:lnSpc>
                <a:spcPct val="115000"/>
              </a:lnSpc>
            </a:pPr>
            <a:r>
              <a:rPr lang="en" sz="16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 regenerative tourism plan </a:t>
            </a:r>
            <a:br>
              <a:rPr lang="en" sz="16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16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for Queenstown Lakes</a:t>
            </a:r>
            <a:endParaRPr sz="16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9" name="Google Shape;179;p26"/>
          <p:cNvGraphicFramePr/>
          <p:nvPr/>
        </p:nvGraphicFramePr>
        <p:xfrm>
          <a:off x="362167" y="529627"/>
          <a:ext cx="11467667" cy="59585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6042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8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87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87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6367">
                <a:tc gridSpan="4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 dirty="0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TRAVEL TO A THRIVING FUTURE – Plan on a page</a:t>
                      </a:r>
                      <a:endParaRPr sz="1100" b="1" dirty="0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0" marR="0" marT="121900" marB="1219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E601B">
                        <a:alpha val="1302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60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b="1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Goal</a:t>
                      </a:r>
                      <a:endParaRPr sz="900" b="1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0" marR="121900" marT="121900" marB="1219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b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Regenerative tourism by 2030</a:t>
                      </a:r>
                      <a:endParaRPr sz="900" b="1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60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b="1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Keystone project</a:t>
                      </a:r>
                      <a:endParaRPr sz="900" b="1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0" marR="121900" marT="121900" marB="1219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b="1" dirty="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The visitor economy of Queenstown Lakes reaches carbon zero by 2030</a:t>
                      </a:r>
                      <a:endParaRPr sz="900" b="1" dirty="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828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b="1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Strategic pillar</a:t>
                      </a:r>
                      <a:endParaRPr sz="900" b="1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0" marR="121900" marT="121900" marB="1219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b="1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PILLAR 1</a:t>
                      </a:r>
                      <a:r>
                        <a:rPr lang="en" sz="900">
                          <a:solidFill>
                            <a:schemeClr val="lt1"/>
                          </a:solidFill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: Enrich communities and enhance the visitor experience</a:t>
                      </a:r>
                      <a:endParaRPr sz="900">
                        <a:solidFill>
                          <a:schemeClr val="lt1"/>
                        </a:solidFill>
                        <a:latin typeface="Montserrat Light"/>
                        <a:ea typeface="Montserrat Light"/>
                        <a:cs typeface="Montserrat Light"/>
                        <a:sym typeface="Montserrat Light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D3B2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b="1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PILLAR 2</a:t>
                      </a:r>
                      <a:r>
                        <a:rPr lang="en" sz="900">
                          <a:solidFill>
                            <a:schemeClr val="lt1"/>
                          </a:solidFill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: Foster a visitor economy that restores the environment</a:t>
                      </a:r>
                      <a:endParaRPr sz="900">
                        <a:solidFill>
                          <a:schemeClr val="lt1"/>
                        </a:solidFill>
                        <a:latin typeface="Montserrat Light"/>
                        <a:ea typeface="Montserrat Light"/>
                        <a:cs typeface="Montserrat Light"/>
                        <a:sym typeface="Montserrat Light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E601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b="1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PILLAR 3</a:t>
                      </a:r>
                      <a:r>
                        <a:rPr lang="en" sz="900">
                          <a:solidFill>
                            <a:schemeClr val="lt1"/>
                          </a:solidFill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: Build economic resilience, capability and productivity</a:t>
                      </a:r>
                      <a:endParaRPr sz="900">
                        <a:solidFill>
                          <a:schemeClr val="lt1"/>
                        </a:solidFill>
                        <a:latin typeface="Montserrat Light"/>
                        <a:ea typeface="Montserrat Light"/>
                        <a:cs typeface="Montserrat Light"/>
                        <a:sym typeface="Montserrat Light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905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55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b="1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Objectives</a:t>
                      </a:r>
                      <a:endParaRPr sz="900" b="1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0" marR="121900" marT="121900" marB="1219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14300" lvl="0" indent="-158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700"/>
                        <a:buFont typeface="Montserrat Light"/>
                        <a:buChar char="●"/>
                      </a:pPr>
                      <a:r>
                        <a:rPr lang="en" sz="900">
                          <a:solidFill>
                            <a:schemeClr val="lt1"/>
                          </a:solidFill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Align actions with the core values and guiding principles. </a:t>
                      </a:r>
                      <a:endParaRPr sz="900">
                        <a:solidFill>
                          <a:schemeClr val="lt1"/>
                        </a:solidFill>
                        <a:latin typeface="Montserrat Light"/>
                        <a:ea typeface="Montserrat Light"/>
                        <a:cs typeface="Montserrat Light"/>
                        <a:sym typeface="Montserrat Light"/>
                      </a:endParaRPr>
                    </a:p>
                    <a:p>
                      <a:pPr marL="114300" lvl="0" indent="-158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700"/>
                        <a:buFont typeface="Montserrat Light"/>
                        <a:buChar char="●"/>
                      </a:pPr>
                      <a:r>
                        <a:rPr lang="en" sz="900">
                          <a:solidFill>
                            <a:schemeClr val="lt1"/>
                          </a:solidFill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Positive community sentiment.</a:t>
                      </a:r>
                      <a:endParaRPr sz="900">
                        <a:solidFill>
                          <a:schemeClr val="lt1"/>
                        </a:solidFill>
                        <a:latin typeface="Montserrat Light"/>
                        <a:ea typeface="Montserrat Light"/>
                        <a:cs typeface="Montserrat Light"/>
                        <a:sym typeface="Montserrat Light"/>
                      </a:endParaRPr>
                    </a:p>
                    <a:p>
                      <a:pPr marL="114300" lvl="0" indent="-158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700"/>
                        <a:buFont typeface="Montserrat Light"/>
                        <a:buChar char="●"/>
                      </a:pPr>
                      <a:r>
                        <a:rPr lang="en" sz="900">
                          <a:solidFill>
                            <a:schemeClr val="lt1"/>
                          </a:solidFill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Strong visitor satisfaction.</a:t>
                      </a:r>
                      <a:endParaRPr sz="900">
                        <a:solidFill>
                          <a:schemeClr val="lt1"/>
                        </a:solidFill>
                        <a:latin typeface="Montserrat Light"/>
                        <a:ea typeface="Montserrat Light"/>
                        <a:cs typeface="Montserrat Light"/>
                        <a:sym typeface="Montserrat Light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D3B2B"/>
                    </a:solidFill>
                  </a:tcPr>
                </a:tc>
                <a:tc>
                  <a:txBody>
                    <a:bodyPr/>
                    <a:lstStyle/>
                    <a:p>
                      <a:pPr marL="114300" marR="0" lvl="0" indent="-158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700"/>
                        <a:buFont typeface="Montserrat Light"/>
                        <a:buChar char="●"/>
                      </a:pPr>
                      <a:r>
                        <a:rPr lang="en" sz="900">
                          <a:solidFill>
                            <a:schemeClr val="lt1"/>
                          </a:solidFill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Greenhouse gas emissions (Queenstown Lakes District Council (QLDC) data/Otago Regional Council (ORC) data).</a:t>
                      </a:r>
                      <a:endParaRPr sz="900">
                        <a:solidFill>
                          <a:schemeClr val="lt1"/>
                        </a:solidFill>
                        <a:latin typeface="Montserrat Light"/>
                        <a:ea typeface="Montserrat Light"/>
                        <a:cs typeface="Montserrat Light"/>
                        <a:sym typeface="Montserrat Light"/>
                      </a:endParaRPr>
                    </a:p>
                    <a:p>
                      <a:pPr marL="114300" marR="0" lvl="0" indent="-158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700"/>
                        <a:buFont typeface="Montserrat Light"/>
                        <a:buChar char="●"/>
                      </a:pPr>
                      <a:r>
                        <a:rPr lang="en" sz="900">
                          <a:solidFill>
                            <a:schemeClr val="lt1"/>
                          </a:solidFill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Biodiversity health.</a:t>
                      </a:r>
                      <a:endParaRPr sz="900">
                        <a:solidFill>
                          <a:schemeClr val="lt1"/>
                        </a:solidFill>
                        <a:latin typeface="Montserrat Light"/>
                        <a:ea typeface="Montserrat Light"/>
                        <a:cs typeface="Montserrat Light"/>
                        <a:sym typeface="Montserrat Light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E601B"/>
                    </a:solidFill>
                  </a:tcPr>
                </a:tc>
                <a:tc>
                  <a:txBody>
                    <a:bodyPr/>
                    <a:lstStyle/>
                    <a:p>
                      <a:pPr marL="114300" marR="0" lvl="0" indent="-158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700"/>
                        <a:buFont typeface="Montserrat Light"/>
                        <a:buChar char="●"/>
                      </a:pPr>
                      <a:r>
                        <a:rPr lang="en" sz="900">
                          <a:solidFill>
                            <a:schemeClr val="lt1"/>
                          </a:solidFill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Total value of the visitor economy that stays in the district, net of all costs.</a:t>
                      </a:r>
                      <a:endParaRPr sz="900">
                        <a:solidFill>
                          <a:schemeClr val="lt1"/>
                        </a:solidFill>
                        <a:latin typeface="Montserrat Light"/>
                        <a:ea typeface="Montserrat Light"/>
                        <a:cs typeface="Montserrat Light"/>
                        <a:sym typeface="Montserrat Light"/>
                      </a:endParaRPr>
                    </a:p>
                    <a:p>
                      <a:pPr marL="114300" marR="0" lvl="0" indent="-158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700"/>
                        <a:buFont typeface="Montserrat Light"/>
                        <a:buChar char="●"/>
                      </a:pPr>
                      <a:r>
                        <a:rPr lang="en" sz="900">
                          <a:solidFill>
                            <a:schemeClr val="lt1"/>
                          </a:solidFill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Income equality and affordability.</a:t>
                      </a:r>
                      <a:endParaRPr sz="900">
                        <a:solidFill>
                          <a:schemeClr val="lt1"/>
                        </a:solidFill>
                        <a:latin typeface="Montserrat Light"/>
                        <a:ea typeface="Montserrat Light"/>
                        <a:cs typeface="Montserrat Light"/>
                        <a:sym typeface="Montserrat Light"/>
                      </a:endParaRPr>
                    </a:p>
                    <a:p>
                      <a:pPr marL="114300" marR="0" lvl="0" indent="-158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700"/>
                        <a:buFont typeface="Montserrat Light"/>
                        <a:buChar char="●"/>
                      </a:pPr>
                      <a:r>
                        <a:rPr lang="en" sz="900">
                          <a:solidFill>
                            <a:schemeClr val="lt1"/>
                          </a:solidFill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Workforce availability and low turnover.</a:t>
                      </a:r>
                      <a:endParaRPr sz="900">
                        <a:solidFill>
                          <a:schemeClr val="lt1"/>
                        </a:solidFill>
                        <a:latin typeface="Montserrat Light"/>
                        <a:ea typeface="Montserrat Light"/>
                        <a:cs typeface="Montserrat Light"/>
                        <a:sym typeface="Montserrat Light"/>
                      </a:endParaRPr>
                    </a:p>
                    <a:p>
                      <a:pPr marL="114300" marR="0" lvl="0" indent="-158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700"/>
                        <a:buFont typeface="Montserrat Light"/>
                        <a:buChar char="●"/>
                      </a:pPr>
                      <a:r>
                        <a:rPr lang="en" sz="900">
                          <a:solidFill>
                            <a:schemeClr val="lt1"/>
                          </a:solidFill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Maintain tourism business satisfaction.</a:t>
                      </a:r>
                      <a:endParaRPr sz="900">
                        <a:solidFill>
                          <a:schemeClr val="lt1"/>
                        </a:solidFill>
                        <a:latin typeface="Montserrat Light"/>
                        <a:ea typeface="Montserrat Light"/>
                        <a:cs typeface="Montserrat Light"/>
                        <a:sym typeface="Montserrat Light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905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5068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b="1" dirty="0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Projects</a:t>
                      </a:r>
                      <a:endParaRPr sz="900" b="1" dirty="0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0" marR="121900" marT="121900" marB="1219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14300" marR="0" lvl="0" indent="-158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700"/>
                        <a:buFont typeface="Montserrat Light"/>
                        <a:buChar char="●"/>
                      </a:pPr>
                      <a:r>
                        <a:rPr lang="en" sz="900">
                          <a:solidFill>
                            <a:schemeClr val="lt1"/>
                          </a:solidFill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Project 1: Community engagement </a:t>
                      </a:r>
                      <a:endParaRPr sz="900">
                        <a:solidFill>
                          <a:schemeClr val="lt1"/>
                        </a:solidFill>
                        <a:latin typeface="Montserrat Light"/>
                        <a:ea typeface="Montserrat Light"/>
                        <a:cs typeface="Montserrat Light"/>
                        <a:sym typeface="Montserrat Light"/>
                      </a:endParaRPr>
                    </a:p>
                    <a:p>
                      <a:pPr marL="114300" marR="0" lvl="0" indent="-158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700"/>
                        <a:buFont typeface="Montserrat Light"/>
                        <a:buChar char="●"/>
                      </a:pPr>
                      <a:r>
                        <a:rPr lang="en" sz="900">
                          <a:solidFill>
                            <a:schemeClr val="lt1"/>
                          </a:solidFill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Project 2: Tiaki Promise: Lead by example</a:t>
                      </a:r>
                      <a:endParaRPr sz="900">
                        <a:solidFill>
                          <a:schemeClr val="lt1"/>
                        </a:solidFill>
                        <a:latin typeface="Montserrat Light"/>
                        <a:ea typeface="Montserrat Light"/>
                        <a:cs typeface="Montserrat Light"/>
                        <a:sym typeface="Montserrat Light"/>
                      </a:endParaRPr>
                    </a:p>
                    <a:p>
                      <a:pPr marL="114300" marR="0" lvl="0" indent="-158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700"/>
                        <a:buFont typeface="Montserrat Light"/>
                        <a:buChar char="●"/>
                      </a:pPr>
                      <a:r>
                        <a:rPr lang="en" sz="900">
                          <a:solidFill>
                            <a:schemeClr val="lt1"/>
                          </a:solidFill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Project 3: Preserve and celebrate Māori culture</a:t>
                      </a:r>
                      <a:endParaRPr sz="900">
                        <a:solidFill>
                          <a:schemeClr val="lt1"/>
                        </a:solidFill>
                        <a:latin typeface="Montserrat Light"/>
                        <a:ea typeface="Montserrat Light"/>
                        <a:cs typeface="Montserrat Light"/>
                        <a:sym typeface="Montserrat Light"/>
                      </a:endParaRPr>
                    </a:p>
                    <a:p>
                      <a:pPr marL="114300" marR="0" lvl="0" indent="-158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700"/>
                        <a:buFont typeface="Montserrat Light"/>
                        <a:buChar char="●"/>
                      </a:pPr>
                      <a:r>
                        <a:rPr lang="en" sz="900">
                          <a:solidFill>
                            <a:schemeClr val="lt1"/>
                          </a:solidFill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Project 4: Place-based marketing plans</a:t>
                      </a:r>
                      <a:endParaRPr sz="900">
                        <a:solidFill>
                          <a:schemeClr val="lt1"/>
                        </a:solidFill>
                        <a:latin typeface="Montserrat Light"/>
                        <a:ea typeface="Montserrat Light"/>
                        <a:cs typeface="Montserrat Light"/>
                        <a:sym typeface="Montserrat Light"/>
                      </a:endParaRPr>
                    </a:p>
                    <a:p>
                      <a:pPr marL="114300" marR="0" lvl="0" indent="-158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700"/>
                        <a:buFont typeface="Montserrat Light"/>
                        <a:buChar char="●"/>
                      </a:pPr>
                      <a:r>
                        <a:rPr lang="en" sz="900">
                          <a:solidFill>
                            <a:schemeClr val="lt1"/>
                          </a:solidFill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Project 5: Welcome programme</a:t>
                      </a:r>
                      <a:endParaRPr sz="900">
                        <a:solidFill>
                          <a:schemeClr val="lt1"/>
                        </a:solidFill>
                        <a:latin typeface="Montserrat Light"/>
                        <a:ea typeface="Montserrat Light"/>
                        <a:cs typeface="Montserrat Light"/>
                        <a:sym typeface="Montserrat Light"/>
                      </a:endParaRPr>
                    </a:p>
                    <a:p>
                      <a:pPr marL="114300" marR="0" lvl="0" indent="-158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700"/>
                        <a:buFont typeface="Montserrat Light"/>
                        <a:buChar char="●"/>
                      </a:pPr>
                      <a:r>
                        <a:rPr lang="en" sz="900">
                          <a:solidFill>
                            <a:schemeClr val="lt1"/>
                          </a:solidFill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Project 6: Arts, culture &amp; heritage development </a:t>
                      </a:r>
                      <a:endParaRPr sz="900">
                        <a:solidFill>
                          <a:schemeClr val="lt1"/>
                        </a:solidFill>
                        <a:latin typeface="Montserrat Light"/>
                        <a:ea typeface="Montserrat Light"/>
                        <a:cs typeface="Montserrat Light"/>
                        <a:sym typeface="Montserrat Light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chemeClr val="lt1"/>
                          </a:solidFill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…</a:t>
                      </a:r>
                      <a:endParaRPr sz="900">
                        <a:solidFill>
                          <a:schemeClr val="lt1"/>
                        </a:solidFill>
                        <a:latin typeface="Montserrat Light"/>
                        <a:ea typeface="Montserrat Light"/>
                        <a:cs typeface="Montserrat Light"/>
                        <a:sym typeface="Montserrat Light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D3B2B"/>
                    </a:solidFill>
                  </a:tcPr>
                </a:tc>
                <a:tc>
                  <a:txBody>
                    <a:bodyPr/>
                    <a:lstStyle/>
                    <a:p>
                      <a:pPr marL="114300" marR="0" lvl="0" indent="-158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700"/>
                        <a:buFont typeface="Montserrat Light"/>
                        <a:buChar char="●"/>
                      </a:pPr>
                      <a:r>
                        <a:rPr lang="en" sz="900" dirty="0">
                          <a:solidFill>
                            <a:schemeClr val="lt1"/>
                          </a:solidFill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Project 7: Measure environmental footprint</a:t>
                      </a:r>
                      <a:endParaRPr sz="900" dirty="0">
                        <a:solidFill>
                          <a:schemeClr val="lt1"/>
                        </a:solidFill>
                        <a:latin typeface="Montserrat Light"/>
                        <a:ea typeface="Montserrat Light"/>
                        <a:cs typeface="Montserrat Light"/>
                        <a:sym typeface="Montserrat Light"/>
                      </a:endParaRPr>
                    </a:p>
                    <a:p>
                      <a:pPr marL="114300" marR="0" lvl="0" indent="-158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700"/>
                        <a:buFont typeface="Montserrat Light"/>
                        <a:buChar char="●"/>
                      </a:pPr>
                      <a:r>
                        <a:rPr lang="en" sz="900" dirty="0">
                          <a:solidFill>
                            <a:schemeClr val="lt1"/>
                          </a:solidFill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Project 8: Measure greenhouse gas emissions</a:t>
                      </a:r>
                      <a:endParaRPr sz="900" dirty="0">
                        <a:solidFill>
                          <a:schemeClr val="lt1"/>
                        </a:solidFill>
                        <a:latin typeface="Montserrat Light"/>
                        <a:ea typeface="Montserrat Light"/>
                        <a:cs typeface="Montserrat Light"/>
                        <a:sym typeface="Montserrat Light"/>
                      </a:endParaRPr>
                    </a:p>
                    <a:p>
                      <a:pPr marL="114300" marR="0" lvl="0" indent="-158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700"/>
                        <a:buFont typeface="Montserrat Light"/>
                        <a:buChar char="●"/>
                      </a:pPr>
                      <a:r>
                        <a:rPr lang="en" sz="900" dirty="0">
                          <a:solidFill>
                            <a:schemeClr val="lt1"/>
                          </a:solidFill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Project 9: Decarbonisation Plan</a:t>
                      </a:r>
                      <a:endParaRPr sz="900" dirty="0">
                        <a:solidFill>
                          <a:schemeClr val="lt1"/>
                        </a:solidFill>
                        <a:latin typeface="Montserrat Light"/>
                        <a:ea typeface="Montserrat Light"/>
                        <a:cs typeface="Montserrat Light"/>
                        <a:sym typeface="Montserrat Light"/>
                      </a:endParaRPr>
                    </a:p>
                    <a:p>
                      <a:pPr marL="114300" marR="0" lvl="0" indent="-158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700"/>
                        <a:buFont typeface="Montserrat Light"/>
                        <a:buChar char="●"/>
                      </a:pPr>
                      <a:r>
                        <a:rPr lang="en" sz="900" dirty="0">
                          <a:solidFill>
                            <a:schemeClr val="lt1"/>
                          </a:solidFill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Project 10: Zero environmental footprint</a:t>
                      </a:r>
                      <a:endParaRPr sz="900" dirty="0">
                        <a:solidFill>
                          <a:schemeClr val="lt1"/>
                        </a:solidFill>
                        <a:latin typeface="Montserrat Light"/>
                        <a:ea typeface="Montserrat Light"/>
                        <a:cs typeface="Montserrat Light"/>
                        <a:sym typeface="Montserrat Light"/>
                      </a:endParaRPr>
                    </a:p>
                    <a:p>
                      <a:pPr marL="114300" marR="0" lvl="0" indent="-158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700"/>
                        <a:buFont typeface="Montserrat Light"/>
                        <a:buChar char="●"/>
                      </a:pPr>
                      <a:r>
                        <a:rPr lang="en" sz="900" dirty="0">
                          <a:solidFill>
                            <a:schemeClr val="lt1"/>
                          </a:solidFill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Project 11: Restoring ecosystems </a:t>
                      </a:r>
                      <a:endParaRPr sz="900" dirty="0">
                        <a:solidFill>
                          <a:schemeClr val="lt1"/>
                        </a:solidFill>
                        <a:latin typeface="Montserrat Light"/>
                        <a:ea typeface="Montserrat Light"/>
                        <a:cs typeface="Montserrat Light"/>
                        <a:sym typeface="Montserrat Light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dirty="0">
                          <a:solidFill>
                            <a:schemeClr val="lt1"/>
                          </a:solidFill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…</a:t>
                      </a:r>
                      <a:endParaRPr sz="900" dirty="0">
                        <a:solidFill>
                          <a:schemeClr val="lt1"/>
                        </a:solidFill>
                        <a:latin typeface="Montserrat Light"/>
                        <a:ea typeface="Montserrat Light"/>
                        <a:cs typeface="Montserrat Light"/>
                        <a:sym typeface="Montserrat Light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E601B"/>
                    </a:solidFill>
                  </a:tcPr>
                </a:tc>
                <a:tc>
                  <a:txBody>
                    <a:bodyPr/>
                    <a:lstStyle/>
                    <a:p>
                      <a:pPr marL="114300" marR="0" lvl="0" indent="-158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700"/>
                        <a:buFont typeface="Montserrat Light"/>
                        <a:buChar char="●"/>
                      </a:pPr>
                      <a:r>
                        <a:rPr lang="en" sz="900">
                          <a:solidFill>
                            <a:schemeClr val="lt1"/>
                          </a:solidFill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Project 12: Leakage assessment and cost-benefit analysis</a:t>
                      </a:r>
                      <a:endParaRPr sz="900">
                        <a:solidFill>
                          <a:schemeClr val="lt1"/>
                        </a:solidFill>
                        <a:latin typeface="Montserrat Light"/>
                        <a:ea typeface="Montserrat Light"/>
                        <a:cs typeface="Montserrat Light"/>
                        <a:sym typeface="Montserrat Light"/>
                      </a:endParaRPr>
                    </a:p>
                    <a:p>
                      <a:pPr marL="114300" marR="0" lvl="0" indent="-158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700"/>
                        <a:buFont typeface="Montserrat Light"/>
                        <a:buChar char="●"/>
                      </a:pPr>
                      <a:r>
                        <a:rPr lang="en" sz="900">
                          <a:solidFill>
                            <a:schemeClr val="lt1"/>
                          </a:solidFill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Project 13: Direct funding for infrastructure</a:t>
                      </a:r>
                      <a:endParaRPr sz="900">
                        <a:solidFill>
                          <a:schemeClr val="lt1"/>
                        </a:solidFill>
                        <a:latin typeface="Montserrat Light"/>
                        <a:ea typeface="Montserrat Light"/>
                        <a:cs typeface="Montserrat Light"/>
                        <a:sym typeface="Montserrat Light"/>
                      </a:endParaRPr>
                    </a:p>
                    <a:p>
                      <a:pPr marL="114300" marR="0" lvl="0" indent="-158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700"/>
                        <a:buFont typeface="Montserrat Light"/>
                        <a:buChar char="●"/>
                      </a:pPr>
                      <a:r>
                        <a:rPr lang="en" sz="900">
                          <a:solidFill>
                            <a:schemeClr val="lt1"/>
                          </a:solidFill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Project 14: Love Wānaka / Love Queenstown</a:t>
                      </a:r>
                      <a:endParaRPr sz="900">
                        <a:solidFill>
                          <a:schemeClr val="lt1"/>
                        </a:solidFill>
                        <a:latin typeface="Montserrat Light"/>
                        <a:ea typeface="Montserrat Light"/>
                        <a:cs typeface="Montserrat Light"/>
                        <a:sym typeface="Montserrat Light"/>
                      </a:endParaRPr>
                    </a:p>
                    <a:p>
                      <a:pPr marL="114300" marR="0" lvl="0" indent="-158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700"/>
                        <a:buFont typeface="Montserrat Light"/>
                        <a:buChar char="●"/>
                      </a:pPr>
                      <a:r>
                        <a:rPr lang="en" sz="900">
                          <a:solidFill>
                            <a:schemeClr val="lt1"/>
                          </a:solidFill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Project 15: Remarkable experiences programme</a:t>
                      </a:r>
                      <a:endParaRPr sz="900">
                        <a:solidFill>
                          <a:schemeClr val="lt1"/>
                        </a:solidFill>
                        <a:latin typeface="Montserrat Light"/>
                        <a:ea typeface="Montserrat Light"/>
                        <a:cs typeface="Montserrat Light"/>
                        <a:sym typeface="Montserrat Light"/>
                      </a:endParaRPr>
                    </a:p>
                    <a:p>
                      <a:pPr marL="114300" marR="0" lvl="0" indent="-158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700"/>
                        <a:buFont typeface="Montserrat Light"/>
                        <a:buChar char="●"/>
                      </a:pPr>
                      <a:r>
                        <a:rPr lang="en" sz="900">
                          <a:solidFill>
                            <a:schemeClr val="lt1"/>
                          </a:solidFill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Project 16: Tourism business excellence programme</a:t>
                      </a:r>
                      <a:endParaRPr sz="900">
                        <a:solidFill>
                          <a:schemeClr val="lt1"/>
                        </a:solidFill>
                        <a:latin typeface="Montserrat Light"/>
                        <a:ea typeface="Montserrat Light"/>
                        <a:cs typeface="Montserrat Light"/>
                        <a:sym typeface="Montserrat Light"/>
                      </a:endParaRPr>
                    </a:p>
                    <a:p>
                      <a:pPr marL="114300" marR="0" lvl="0" indent="-158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700"/>
                        <a:buFont typeface="Montserrat Light"/>
                        <a:buChar char="●"/>
                      </a:pPr>
                      <a:r>
                        <a:rPr lang="en" sz="900">
                          <a:solidFill>
                            <a:schemeClr val="lt1"/>
                          </a:solidFill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Project 17: Thriving workforce programme</a:t>
                      </a:r>
                      <a:endParaRPr sz="900">
                        <a:solidFill>
                          <a:schemeClr val="lt1"/>
                        </a:solidFill>
                        <a:latin typeface="Montserrat Light"/>
                        <a:ea typeface="Montserrat Light"/>
                        <a:cs typeface="Montserrat Light"/>
                        <a:sym typeface="Montserrat Light"/>
                      </a:endParaRPr>
                    </a:p>
                    <a:p>
                      <a:pPr marL="114300" marR="0" lvl="0" indent="-158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700"/>
                        <a:buFont typeface="Montserrat Light"/>
                        <a:buChar char="●"/>
                      </a:pPr>
                      <a:r>
                        <a:rPr lang="en" sz="900">
                          <a:solidFill>
                            <a:schemeClr val="lt1"/>
                          </a:solidFill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Project 18: Technology adoption</a:t>
                      </a:r>
                      <a:endParaRPr sz="900">
                        <a:solidFill>
                          <a:schemeClr val="lt1"/>
                        </a:solidFill>
                        <a:latin typeface="Montserrat Light"/>
                        <a:ea typeface="Montserrat Light"/>
                        <a:cs typeface="Montserrat Light"/>
                        <a:sym typeface="Montserrat Light"/>
                      </a:endParaRPr>
                    </a:p>
                    <a:p>
                      <a:pPr marL="114300" marR="0" lvl="0" indent="-158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700"/>
                        <a:buFont typeface="Montserrat Light"/>
                        <a:buChar char="●"/>
                      </a:pPr>
                      <a:r>
                        <a:rPr lang="en" sz="900">
                          <a:solidFill>
                            <a:schemeClr val="lt1"/>
                          </a:solidFill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Project 19: Green tourism innovation</a:t>
                      </a:r>
                      <a:endParaRPr sz="900">
                        <a:solidFill>
                          <a:schemeClr val="lt1"/>
                        </a:solidFill>
                        <a:latin typeface="Montserrat Light"/>
                        <a:ea typeface="Montserrat Light"/>
                        <a:cs typeface="Montserrat Light"/>
                        <a:sym typeface="Montserrat Light"/>
                      </a:endParaRPr>
                    </a:p>
                    <a:p>
                      <a:pPr marL="114300" marR="0" lvl="0" indent="-158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700"/>
                        <a:buFont typeface="Montserrat Light"/>
                        <a:buChar char="●"/>
                      </a:pPr>
                      <a:r>
                        <a:rPr lang="en" sz="900">
                          <a:solidFill>
                            <a:schemeClr val="lt1"/>
                          </a:solidFill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Project 20: Environmental preparedness</a:t>
                      </a:r>
                      <a:endParaRPr sz="900">
                        <a:solidFill>
                          <a:schemeClr val="lt1"/>
                        </a:solidFill>
                        <a:latin typeface="Montserrat Light"/>
                        <a:ea typeface="Montserrat Light"/>
                        <a:cs typeface="Montserrat Light"/>
                        <a:sym typeface="Montserrat Light"/>
                      </a:endParaRPr>
                    </a:p>
                    <a:p>
                      <a:pPr marL="114300" marR="0" lvl="0" indent="-158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700"/>
                        <a:buFont typeface="Montserrat Light"/>
                        <a:buChar char="●"/>
                      </a:pPr>
                      <a:r>
                        <a:rPr lang="en" sz="900">
                          <a:solidFill>
                            <a:schemeClr val="lt1"/>
                          </a:solidFill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Project 21: Economic development: innovation</a:t>
                      </a:r>
                      <a:endParaRPr sz="900">
                        <a:solidFill>
                          <a:schemeClr val="lt1"/>
                        </a:solidFill>
                        <a:latin typeface="Montserrat Light"/>
                        <a:ea typeface="Montserrat Light"/>
                        <a:cs typeface="Montserrat Light"/>
                        <a:sym typeface="Montserrat Light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905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6040">
                <a:tc row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latin typeface="Montserrat Light"/>
                        <a:ea typeface="Montserrat Light"/>
                        <a:cs typeface="Montserrat Light"/>
                        <a:sym typeface="Montserrat Light"/>
                      </a:endParaRPr>
                    </a:p>
                  </a:txBody>
                  <a:tcPr marL="0" marR="121900" marT="121900" marB="1219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 gridSpan="3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b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Foundations for success</a:t>
                      </a:r>
                      <a:endParaRPr sz="900" b="1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28600" marR="121900" marT="121900" marB="1219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55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-571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b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Objectives</a:t>
                      </a:r>
                      <a:endParaRPr sz="900" b="1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114300" lvl="0" indent="-158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700"/>
                        <a:buFont typeface="Montserrat Light"/>
                        <a:buChar char="●"/>
                      </a:pPr>
                      <a:r>
                        <a:rPr lang="en" sz="9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Complete the projects listed under this pillar.</a:t>
                      </a:r>
                      <a:endParaRPr sz="900">
                        <a:latin typeface="Montserrat Light"/>
                        <a:ea typeface="Montserrat Light"/>
                        <a:cs typeface="Montserrat Light"/>
                        <a:sym typeface="Montserrat Light"/>
                      </a:endParaRPr>
                    </a:p>
                    <a:p>
                      <a:pPr marL="114300" lvl="0" indent="-158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700"/>
                        <a:buFont typeface="Montserrat Light"/>
                        <a:buChar char="●"/>
                      </a:pPr>
                      <a:r>
                        <a:rPr lang="en" sz="9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Establish a cadence for reporting and plan review</a:t>
                      </a:r>
                      <a:endParaRPr sz="900">
                        <a:latin typeface="Montserrat Light"/>
                        <a:ea typeface="Montserrat Light"/>
                        <a:cs typeface="Montserrat Light"/>
                        <a:sym typeface="Montserrat Light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latin typeface="Montserrat Light"/>
                        <a:ea typeface="Montserrat Light"/>
                        <a:cs typeface="Montserrat Light"/>
                        <a:sym typeface="Montserrat Light"/>
                      </a:endParaRPr>
                    </a:p>
                  </a:txBody>
                  <a:tcPr marL="152400" marR="121900" marT="121900" marB="1219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57150" lvl="0" indent="-1143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b="1" dirty="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Projects</a:t>
                      </a:r>
                      <a:endParaRPr sz="900" dirty="0">
                        <a:latin typeface="Montserrat Light"/>
                        <a:ea typeface="Montserrat Light"/>
                        <a:cs typeface="Montserrat Light"/>
                        <a:sym typeface="Montserrat Light"/>
                      </a:endParaRPr>
                    </a:p>
                    <a:p>
                      <a:pPr marL="114300" marR="0" lvl="0" indent="-158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700"/>
                        <a:buFont typeface="Montserrat Light"/>
                        <a:buChar char="●"/>
                      </a:pPr>
                      <a:r>
                        <a:rPr lang="en" sz="900" dirty="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Foundational project 1: Framework for governance and review</a:t>
                      </a:r>
                      <a:endParaRPr sz="900" dirty="0">
                        <a:latin typeface="Montserrat Light"/>
                        <a:ea typeface="Montserrat Light"/>
                        <a:cs typeface="Montserrat Light"/>
                        <a:sym typeface="Montserrat Light"/>
                      </a:endParaRPr>
                    </a:p>
                    <a:p>
                      <a:pPr marL="114300" marR="0" lvl="0" indent="-158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700"/>
                        <a:buFont typeface="Montserrat Light"/>
                        <a:buChar char="●"/>
                      </a:pPr>
                      <a:r>
                        <a:rPr lang="en" sz="900" dirty="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Foundational project 2: Operationalise projects</a:t>
                      </a:r>
                      <a:endParaRPr sz="900" dirty="0">
                        <a:latin typeface="Montserrat Light"/>
                        <a:ea typeface="Montserrat Light"/>
                        <a:cs typeface="Montserrat Light"/>
                        <a:sym typeface="Montserrat Light"/>
                      </a:endParaRPr>
                    </a:p>
                    <a:p>
                      <a:pPr marL="114300" marR="0" lvl="0" indent="-158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700"/>
                        <a:buFont typeface="Montserrat Light"/>
                        <a:buChar char="●"/>
                      </a:pPr>
                      <a:r>
                        <a:rPr lang="en" sz="900" dirty="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Foundational project 3: Data and measurement framework</a:t>
                      </a:r>
                      <a:endParaRPr sz="900" dirty="0">
                        <a:latin typeface="Montserrat Light"/>
                        <a:ea typeface="Montserrat Light"/>
                        <a:cs typeface="Montserrat Light"/>
                        <a:sym typeface="Montserrat Light"/>
                      </a:endParaRPr>
                    </a:p>
                    <a:p>
                      <a:pPr marL="114300" marR="0" lvl="0" indent="-158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700"/>
                        <a:buFont typeface="Montserrat Light"/>
                        <a:buChar char="●"/>
                      </a:pPr>
                      <a:r>
                        <a:rPr lang="en" sz="900" dirty="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Foundational project 4: Update Queenstown Lakes brand and marketing strategies</a:t>
                      </a:r>
                      <a:r>
                        <a:rPr lang="en" sz="9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 </a:t>
                      </a:r>
                      <a:endParaRPr sz="9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00" marR="121900" marT="121900" marB="1219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38"/>
          <p:cNvPicPr preferRelativeResize="0"/>
          <p:nvPr/>
        </p:nvPicPr>
        <p:blipFill rotWithShape="1">
          <a:blip r:embed="rId3">
            <a:alphaModFix/>
          </a:blip>
          <a:srcRect t="7798" b="7806"/>
          <a:stretch/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3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64149">
              <a:alpha val="514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544209"/>
            <a:endParaRPr sz="2133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3" name="Google Shape;283;p38"/>
          <p:cNvSpPr txBox="1">
            <a:spLocks noGrp="1"/>
          </p:cNvSpPr>
          <p:nvPr>
            <p:ph type="title"/>
          </p:nvPr>
        </p:nvSpPr>
        <p:spPr>
          <a:xfrm>
            <a:off x="638033" y="650301"/>
            <a:ext cx="9097200" cy="492443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algn="l"/>
            <a:r>
              <a:rPr lang="en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Keystone project</a:t>
            </a:r>
            <a:endParaRPr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4" name="Google Shape;284;p38"/>
          <p:cNvSpPr txBox="1">
            <a:spLocks noGrp="1"/>
          </p:cNvSpPr>
          <p:nvPr>
            <p:ph type="body" idx="1"/>
          </p:nvPr>
        </p:nvSpPr>
        <p:spPr>
          <a:xfrm>
            <a:off x="584267" y="4023301"/>
            <a:ext cx="6920800" cy="804964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indent="0">
              <a:lnSpc>
                <a:spcPct val="115000"/>
              </a:lnSpc>
              <a:buNone/>
            </a:pPr>
            <a:r>
              <a:rPr lang="en" sz="1867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The visitor economy of Queenstown Lakes reaches </a:t>
            </a:r>
            <a:endParaRPr sz="1867" dirty="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indent="0">
              <a:spcAft>
                <a:spcPts val="933"/>
              </a:spcAft>
              <a:buNone/>
            </a:pPr>
            <a:endParaRPr sz="1867" dirty="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85" name="Google Shape;285;p38"/>
          <p:cNvSpPr txBox="1"/>
          <p:nvPr/>
        </p:nvSpPr>
        <p:spPr>
          <a:xfrm>
            <a:off x="584267" y="4331901"/>
            <a:ext cx="8214800" cy="878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900" rIns="0" bIns="0" anchor="t" anchorCtr="0">
            <a:spAutoFit/>
          </a:bodyPr>
          <a:lstStyle/>
          <a:p>
            <a:pPr defTabSz="544209">
              <a:lnSpc>
                <a:spcPct val="115000"/>
              </a:lnSpc>
            </a:pPr>
            <a:r>
              <a:rPr lang="en" sz="4267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CARBON </a:t>
            </a:r>
            <a:r>
              <a:rPr lang="en" sz="4267" dirty="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ZERO </a:t>
            </a:r>
            <a:r>
              <a:rPr lang="en" sz="4267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BY 2030</a:t>
            </a:r>
            <a:endParaRPr sz="4267" dirty="0">
              <a:solidFill>
                <a:srgbClr val="00000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86" name="Google Shape;286;p38"/>
          <p:cNvSpPr txBox="1">
            <a:spLocks noGrp="1"/>
          </p:cNvSpPr>
          <p:nvPr>
            <p:ph type="title"/>
          </p:nvPr>
        </p:nvSpPr>
        <p:spPr>
          <a:xfrm>
            <a:off x="606000" y="1294801"/>
            <a:ext cx="8255200" cy="287323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algn="l"/>
            <a:r>
              <a:rPr lang="en" sz="1867" i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Kaupapa matua</a:t>
            </a:r>
            <a:endParaRPr sz="1867" i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7" name="Google Shape;287;p38"/>
          <p:cNvSpPr txBox="1">
            <a:spLocks noGrp="1"/>
          </p:cNvSpPr>
          <p:nvPr>
            <p:ph type="title"/>
          </p:nvPr>
        </p:nvSpPr>
        <p:spPr>
          <a:xfrm>
            <a:off x="584267" y="5166601"/>
            <a:ext cx="5696800" cy="574644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algn="l"/>
            <a:r>
              <a:rPr lang="en" sz="1867" i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Ka kore waro te taiōhanga manuhiri ki Queenstown Lakes hei te tau 2030</a:t>
            </a:r>
            <a:endParaRPr sz="1867" i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arbon Zero - Cut V2">
            <a:hlinkClick r:id="" action="ppaction://media"/>
            <a:extLst>
              <a:ext uri="{FF2B5EF4-FFF2-40B4-BE49-F238E27FC236}">
                <a16:creationId xmlns:a16="http://schemas.microsoft.com/office/drawing/2014/main" id="{FFFB29A0-81C7-E5D3-0A71-4D229585D90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020" y="-6606"/>
            <a:ext cx="12204019" cy="6864605"/>
          </a:xfrm>
        </p:spPr>
      </p:pic>
    </p:spTree>
    <p:extLst>
      <p:ext uri="{BB962C8B-B14F-4D97-AF65-F5344CB8AC3E}">
        <p14:creationId xmlns:p14="http://schemas.microsoft.com/office/powerpoint/2010/main" val="814921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1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633F40-01E3-F23F-D603-DE4B6AD614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47" t="8967" r="72339" b="7785"/>
          <a:stretch/>
        </p:blipFill>
        <p:spPr>
          <a:xfrm>
            <a:off x="386575" y="846255"/>
            <a:ext cx="5481445" cy="54579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EBF3A7-4991-1EF7-F3B3-2086F577D5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97" t="10127" r="61463" b="5176"/>
          <a:stretch/>
        </p:blipFill>
        <p:spPr>
          <a:xfrm>
            <a:off x="6323983" y="2095535"/>
            <a:ext cx="5315204" cy="37526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CB6846-17AC-730B-9ED1-2DB849988D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604" t="12508" r="39567" b="7907"/>
          <a:stretch/>
        </p:blipFill>
        <p:spPr>
          <a:xfrm>
            <a:off x="356899" y="846255"/>
            <a:ext cx="5709425" cy="54579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810FA6-9395-9889-98F6-6BAFC9FD65F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953" t="12677" r="37558" b="6511"/>
          <a:stretch/>
        </p:blipFill>
        <p:spPr>
          <a:xfrm>
            <a:off x="6238607" y="850045"/>
            <a:ext cx="5566815" cy="52187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22A708-A305-9713-240A-718071170B8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912" t="14724" r="36599" b="8075"/>
          <a:stretch/>
        </p:blipFill>
        <p:spPr>
          <a:xfrm>
            <a:off x="69784" y="846255"/>
            <a:ext cx="6224520" cy="55745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6B307E-8C44-E239-E8C5-3980CA124E2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838" t="12508" r="38866" b="8075"/>
          <a:stretch/>
        </p:blipFill>
        <p:spPr>
          <a:xfrm>
            <a:off x="6294304" y="635501"/>
            <a:ext cx="5566814" cy="5879447"/>
          </a:xfrm>
          <a:prstGeom prst="rect">
            <a:avLst/>
          </a:prstGeom>
        </p:spPr>
      </p:pic>
      <p:sp>
        <p:nvSpPr>
          <p:cNvPr id="15" name="Google Shape;283;p38">
            <a:extLst>
              <a:ext uri="{FF2B5EF4-FFF2-40B4-BE49-F238E27FC236}">
                <a16:creationId xmlns:a16="http://schemas.microsoft.com/office/drawing/2014/main" id="{0CAC777F-2554-7F44-B354-987C2C471F3D}"/>
              </a:ext>
            </a:extLst>
          </p:cNvPr>
          <p:cNvSpPr txBox="1">
            <a:spLocks/>
          </p:cNvSpPr>
          <p:nvPr/>
        </p:nvSpPr>
        <p:spPr>
          <a:xfrm>
            <a:off x="510441" y="189365"/>
            <a:ext cx="10398563" cy="492443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algn="ctr" defTabSz="337389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b="1" dirty="0">
                <a:solidFill>
                  <a:srgbClr val="105F7A"/>
                </a:solidFill>
                <a:latin typeface="Montserrat"/>
                <a:ea typeface="Montserrat"/>
                <a:cs typeface="Montserrat"/>
                <a:sym typeface="Montserrat"/>
              </a:rPr>
              <a:t>Projects that give us confidence with this Goal</a:t>
            </a:r>
          </a:p>
        </p:txBody>
      </p:sp>
    </p:spTree>
    <p:extLst>
      <p:ext uri="{BB962C8B-B14F-4D97-AF65-F5344CB8AC3E}">
        <p14:creationId xmlns:p14="http://schemas.microsoft.com/office/powerpoint/2010/main" val="2111912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F9CE41-2EA9-5B85-6ABA-C292AA7336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50" t="17620" r="43214" b="6348"/>
          <a:stretch/>
        </p:blipFill>
        <p:spPr>
          <a:xfrm>
            <a:off x="674915" y="1098103"/>
            <a:ext cx="4201884" cy="541155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E61E786-1297-1F8E-49F7-BDFE8918E234}"/>
              </a:ext>
            </a:extLst>
          </p:cNvPr>
          <p:cNvSpPr/>
          <p:nvPr/>
        </p:nvSpPr>
        <p:spPr>
          <a:xfrm>
            <a:off x="685800" y="1099457"/>
            <a:ext cx="4180114" cy="53993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653D03-5B7A-4E7F-1E96-26933CD485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50" t="20159" r="43214" b="7777"/>
          <a:stretch/>
        </p:blipFill>
        <p:spPr>
          <a:xfrm>
            <a:off x="6259286" y="1240972"/>
            <a:ext cx="4082142" cy="494211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BCD6997-CA9D-CA2B-7A91-C1D78012FAEF}"/>
              </a:ext>
            </a:extLst>
          </p:cNvPr>
          <p:cNvSpPr/>
          <p:nvPr/>
        </p:nvSpPr>
        <p:spPr>
          <a:xfrm>
            <a:off x="6259286" y="1088572"/>
            <a:ext cx="4180114" cy="5408844"/>
          </a:xfrm>
          <a:prstGeom prst="rect">
            <a:avLst/>
          </a:prstGeom>
          <a:noFill/>
          <a:ln>
            <a:solidFill>
              <a:srgbClr val="0438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" name="Google Shape;283;p38">
            <a:extLst>
              <a:ext uri="{FF2B5EF4-FFF2-40B4-BE49-F238E27FC236}">
                <a16:creationId xmlns:a16="http://schemas.microsoft.com/office/drawing/2014/main" id="{29353E5F-42A4-17F5-D708-CDEE18835226}"/>
              </a:ext>
            </a:extLst>
          </p:cNvPr>
          <p:cNvSpPr txBox="1">
            <a:spLocks/>
          </p:cNvSpPr>
          <p:nvPr/>
        </p:nvSpPr>
        <p:spPr>
          <a:xfrm>
            <a:off x="480278" y="256087"/>
            <a:ext cx="10907192" cy="492443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algn="ctr" defTabSz="337389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b="1" dirty="0">
                <a:solidFill>
                  <a:srgbClr val="105F7A"/>
                </a:solidFill>
                <a:latin typeface="Montserrat"/>
                <a:ea typeface="Montserrat"/>
                <a:cs typeface="Montserrat"/>
                <a:sym typeface="Montserrat"/>
              </a:rPr>
              <a:t>What would an RTO know about Climate Change?</a:t>
            </a:r>
          </a:p>
        </p:txBody>
      </p:sp>
    </p:spTree>
    <p:extLst>
      <p:ext uri="{BB962C8B-B14F-4D97-AF65-F5344CB8AC3E}">
        <p14:creationId xmlns:p14="http://schemas.microsoft.com/office/powerpoint/2010/main" val="29432560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58C214-EAFB-C0F1-1B86-F3626D2700C7}"/>
              </a:ext>
            </a:extLst>
          </p:cNvPr>
          <p:cNvSpPr txBox="1"/>
          <p:nvPr/>
        </p:nvSpPr>
        <p:spPr>
          <a:xfrm>
            <a:off x="219739" y="3880821"/>
            <a:ext cx="587626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4384C"/>
                </a:solidFill>
                <a:latin typeface="Helvetica Neue" panose="020B0604020202020204" charset="0"/>
              </a:rPr>
              <a:t>We define high contributing visitors as</a:t>
            </a:r>
          </a:p>
          <a:p>
            <a:endParaRPr lang="en-US" sz="2400" b="1" dirty="0">
              <a:solidFill>
                <a:srgbClr val="04384C"/>
              </a:solidFill>
              <a:latin typeface="Helvetica Neue" panose="020B0604020202020204" charset="0"/>
            </a:endParaRPr>
          </a:p>
          <a:p>
            <a:r>
              <a:rPr lang="en-US" sz="2400" b="1" dirty="0">
                <a:solidFill>
                  <a:srgbClr val="04384C"/>
                </a:solidFill>
                <a:latin typeface="Helvetica Neue" panose="020B0604020202020204" charset="0"/>
              </a:rPr>
              <a:t>“visitors that take the time to get to know and appreciate our people and place, forging connections and giving back to the region.”</a:t>
            </a:r>
          </a:p>
          <a:p>
            <a:endParaRPr lang="en-US" sz="2400" b="1" dirty="0">
              <a:solidFill>
                <a:srgbClr val="3F4323"/>
              </a:solidFill>
              <a:latin typeface="Helvetica Neue" panose="020B0604020202020204" charset="0"/>
            </a:endParaRPr>
          </a:p>
        </p:txBody>
      </p:sp>
      <p:sp>
        <p:nvSpPr>
          <p:cNvPr id="3" name="Google Shape;283;p38">
            <a:extLst>
              <a:ext uri="{FF2B5EF4-FFF2-40B4-BE49-F238E27FC236}">
                <a16:creationId xmlns:a16="http://schemas.microsoft.com/office/drawing/2014/main" id="{7C1D36CB-7618-2388-6011-6F5AD06A3AE7}"/>
              </a:ext>
            </a:extLst>
          </p:cNvPr>
          <p:cNvSpPr txBox="1">
            <a:spLocks/>
          </p:cNvSpPr>
          <p:nvPr/>
        </p:nvSpPr>
        <p:spPr>
          <a:xfrm>
            <a:off x="2043263" y="299523"/>
            <a:ext cx="10907192" cy="492443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algn="ctr" defTabSz="337389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b="1" dirty="0">
                <a:solidFill>
                  <a:srgbClr val="04384C"/>
                </a:solidFill>
                <a:latin typeface="Montserrat"/>
                <a:ea typeface="Montserrat"/>
                <a:cs typeface="Montserrat"/>
                <a:sym typeface="Montserrat"/>
              </a:rPr>
              <a:t>Visitor mix and optimal visitation</a:t>
            </a:r>
          </a:p>
        </p:txBody>
      </p:sp>
      <p:pic>
        <p:nvPicPr>
          <p:cNvPr id="5" name="Google Shape;295;p39">
            <a:extLst>
              <a:ext uri="{FF2B5EF4-FFF2-40B4-BE49-F238E27FC236}">
                <a16:creationId xmlns:a16="http://schemas.microsoft.com/office/drawing/2014/main" id="{1AA10609-0F12-E9B0-ED08-709E1BE5B51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5733" r="15740"/>
          <a:stretch/>
        </p:blipFill>
        <p:spPr>
          <a:xfrm>
            <a:off x="6375992" y="1136778"/>
            <a:ext cx="5596269" cy="54216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12621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New Recording 36">
            <a:hlinkClick r:id="" action="ppaction://media"/>
            <a:extLst>
              <a:ext uri="{FF2B5EF4-FFF2-40B4-BE49-F238E27FC236}">
                <a16:creationId xmlns:a16="http://schemas.microsoft.com/office/drawing/2014/main" id="{35215749-AB8E-8D3E-2DD7-28A1F4FAFDFC}"/>
              </a:ext>
            </a:extLst>
          </p:cNvPr>
          <p:cNvPicPr>
            <a:picLocks noGrp="1" noChangeAspect="1"/>
          </p:cNvPicPr>
          <p:nvPr>
            <p:ph sz="half" idx="2"/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711.999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87635" y="993775"/>
            <a:ext cx="406400" cy="406400"/>
          </a:xfrm>
        </p:spPr>
      </p:pic>
      <p:pic>
        <p:nvPicPr>
          <p:cNvPr id="8" name="1057010135-hd">
            <a:hlinkClick r:id="" action="ppaction://media"/>
            <a:extLst>
              <a:ext uri="{FF2B5EF4-FFF2-40B4-BE49-F238E27FC236}">
                <a16:creationId xmlns:a16="http://schemas.microsoft.com/office/drawing/2014/main" id="{063EB0E8-E4C9-4CD2-357A-6AC81535FED3}"/>
              </a:ext>
            </a:extLst>
          </p:cNvPr>
          <p:cNvPicPr>
            <a:picLocks noGrp="1" noChangeAspect="1"/>
          </p:cNvPicPr>
          <p:nvPr>
            <p:ph sz="quarter" idx="4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1097" y="-64141"/>
            <a:ext cx="12303097" cy="6922141"/>
          </a:xfrm>
        </p:spPr>
      </p:pic>
    </p:spTree>
    <p:extLst>
      <p:ext uri="{BB962C8B-B14F-4D97-AF65-F5344CB8AC3E}">
        <p14:creationId xmlns:p14="http://schemas.microsoft.com/office/powerpoint/2010/main" val="1530842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0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Pages">
  <a:themeElements>
    <a:clrScheme name="Destination QT Colou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D3462A"/>
      </a:accent1>
      <a:accent2>
        <a:srgbClr val="F68B1F"/>
      </a:accent2>
      <a:accent3>
        <a:srgbClr val="FFC30C"/>
      </a:accent3>
      <a:accent4>
        <a:srgbClr val="43B649"/>
      </a:accent4>
      <a:accent5>
        <a:srgbClr val="1779C3"/>
      </a:accent5>
      <a:accent6>
        <a:srgbClr val="174993"/>
      </a:accent6>
      <a:hlink>
        <a:srgbClr val="1779C3"/>
      </a:hlink>
      <a:folHlink>
        <a:srgbClr val="17499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Q51210 DQ Presentation Template 2022 Wide Format BRAND FONT LOW RES AW AUG 2022" id="{11A4B959-E194-4C9F-B59D-F3F570A8DF79}" vid="{151E0670-306F-455F-B280-C2B83E7423CF}"/>
    </a:ext>
  </a:extLst>
</a:theme>
</file>

<file path=ppt/theme/theme3.xml><?xml version="1.0" encoding="utf-8"?>
<a:theme xmlns:a="http://schemas.openxmlformats.org/drawingml/2006/main" name="Blank Pages">
  <a:themeElements>
    <a:clrScheme name="Destination QT Colou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D3462A"/>
      </a:accent1>
      <a:accent2>
        <a:srgbClr val="F68B1F"/>
      </a:accent2>
      <a:accent3>
        <a:srgbClr val="FFC30C"/>
      </a:accent3>
      <a:accent4>
        <a:srgbClr val="43B649"/>
      </a:accent4>
      <a:accent5>
        <a:srgbClr val="1779C3"/>
      </a:accent5>
      <a:accent6>
        <a:srgbClr val="174993"/>
      </a:accent6>
      <a:hlink>
        <a:srgbClr val="1779C3"/>
      </a:hlink>
      <a:folHlink>
        <a:srgbClr val="17499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Q51210 DQ Presentation Template 2022 Wide Format BRAND FONT LOW RES AW AUG 2022" id="{11A4B959-E194-4C9F-B59D-F3F570A8DF79}" vid="{9276C489-F64D-479D-AECC-1750D73D95D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8cdd42c-6196-4b9e-a381-899e2cf49743" xsi:nil="true"/>
    <lcf76f155ced4ddcb4097134ff3c332f xmlns="0a55b4ce-008f-4dac-931d-8073dfc69f2d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7468D860B3FF749872E8A6AAF358CC7" ma:contentTypeVersion="13" ma:contentTypeDescription="Create a new document." ma:contentTypeScope="" ma:versionID="b665bdc6d6a8f2347adc54e11eec2d42">
  <xsd:schema xmlns:xsd="http://www.w3.org/2001/XMLSchema" xmlns:xs="http://www.w3.org/2001/XMLSchema" xmlns:p="http://schemas.microsoft.com/office/2006/metadata/properties" xmlns:ns2="0a55b4ce-008f-4dac-931d-8073dfc69f2d" xmlns:ns3="28cdd42c-6196-4b9e-a381-899e2cf49743" targetNamespace="http://schemas.microsoft.com/office/2006/metadata/properties" ma:root="true" ma:fieldsID="9cd911773eb0f96db278a77c014654de" ns2:_="" ns3:_="">
    <xsd:import namespace="0a55b4ce-008f-4dac-931d-8073dfc69f2d"/>
    <xsd:import namespace="28cdd42c-6196-4b9e-a381-899e2cf497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TaxCatchAll" minOccurs="0"/>
                <xsd:element ref="ns2:lcf76f155ced4ddcb4097134ff3c332f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55b4ce-008f-4dac-931d-8073dfc69f2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2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cf8f50dc-1104-42eb-8307-fad06d3dd21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cdd42c-6196-4b9e-a381-899e2cf49743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105af421-ffc3-4356-aa43-85cb8eb3dbb2}" ma:internalName="TaxCatchAll" ma:showField="CatchAllData" ma:web="28cdd42c-6196-4b9e-a381-899e2cf497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6DB667E-36A6-4BD4-9053-A5D2A47D8D12}">
  <ds:schemaRefs>
    <ds:schemaRef ds:uri="http://purl.org/dc/terms/"/>
    <ds:schemaRef ds:uri="http://purl.org/dc/dcmitype/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28cdd42c-6196-4b9e-a381-899e2cf49743"/>
    <ds:schemaRef ds:uri="http://schemas.openxmlformats.org/package/2006/metadata/core-properties"/>
    <ds:schemaRef ds:uri="0a55b4ce-008f-4dac-931d-8073dfc69f2d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4A40FB37-39CA-4805-B392-B1C2C2773F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a55b4ce-008f-4dac-931d-8073dfc69f2d"/>
    <ds:schemaRef ds:uri="28cdd42c-6196-4b9e-a381-899e2cf4974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C67E3F4-1503-48EE-AFBD-4EC4286D99A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1580</TotalTime>
  <Words>808</Words>
  <Application>Microsoft Office PowerPoint</Application>
  <PresentationFormat>Widescreen</PresentationFormat>
  <Paragraphs>140</Paragraphs>
  <Slides>9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29" baseType="lpstr">
      <vt:lpstr>Arial</vt:lpstr>
      <vt:lpstr>Avenir</vt:lpstr>
      <vt:lpstr>Avenir Black</vt:lpstr>
      <vt:lpstr>Avenir Light</vt:lpstr>
      <vt:lpstr>Calibri</vt:lpstr>
      <vt:lpstr>Calibri Light</vt:lpstr>
      <vt:lpstr>Helvetica Neue</vt:lpstr>
      <vt:lpstr>Helveticish</vt:lpstr>
      <vt:lpstr>Marine-UPBlack</vt:lpstr>
      <vt:lpstr>Montserrat</vt:lpstr>
      <vt:lpstr>Montserrat Black</vt:lpstr>
      <vt:lpstr>Montserrat ExtraBold</vt:lpstr>
      <vt:lpstr>Montserrat Light</vt:lpstr>
      <vt:lpstr>Montserrat SemiBold</vt:lpstr>
      <vt:lpstr>Noto Sans</vt:lpstr>
      <vt:lpstr>Roboto Light</vt:lpstr>
      <vt:lpstr>Times New Roman</vt:lpstr>
      <vt:lpstr>Office Theme</vt:lpstr>
      <vt:lpstr>Contents Pages</vt:lpstr>
      <vt:lpstr>Blank Pages</vt:lpstr>
      <vt:lpstr>PowerPoint Presentation</vt:lpstr>
      <vt:lpstr>Travel to a Thriving Future Haereka whakamua ki te ao taurikura  </vt:lpstr>
      <vt:lpstr>PowerPoint Presentation</vt:lpstr>
      <vt:lpstr>Keystone project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Gizelle Regan</dc:creator>
  <cp:lastModifiedBy>Kirsty Davies</cp:lastModifiedBy>
  <cp:revision>4</cp:revision>
  <dcterms:created xsi:type="dcterms:W3CDTF">2023-06-14T22:51:42Z</dcterms:created>
  <dcterms:modified xsi:type="dcterms:W3CDTF">2023-06-25T21:51:14Z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0x010100F7468D860B3FF749872E8A6AAF358CC7</vt:lpwstr>
  </property>
  <property fmtid="{D5CDD505-2E9C-101B-9397-08002B2CF9AE}" pid="3" name="MediaServiceImageTags">
    <vt:lpwstr/>
  </property>
</Properties>
</file>