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67" r:id="rId5"/>
    <p:sldId id="257" r:id="rId6"/>
    <p:sldId id="258" r:id="rId7"/>
    <p:sldId id="333" r:id="rId8"/>
    <p:sldId id="332" r:id="rId9"/>
    <p:sldId id="334" r:id="rId10"/>
    <p:sldId id="331" r:id="rId11"/>
    <p:sldId id="273" r:id="rId12"/>
    <p:sldId id="337" r:id="rId13"/>
    <p:sldId id="338" r:id="rId14"/>
    <p:sldId id="354" r:id="rId15"/>
    <p:sldId id="356" r:id="rId16"/>
    <p:sldId id="339" r:id="rId17"/>
    <p:sldId id="266" r:id="rId18"/>
    <p:sldId id="346" r:id="rId19"/>
    <p:sldId id="343" r:id="rId20"/>
    <p:sldId id="344" r:id="rId21"/>
    <p:sldId id="357" r:id="rId22"/>
    <p:sldId id="345"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BD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EC96D7-21B4-4AF2-8BAE-9173B01E9DD6}" v="126" dt="2024-07-31T19:22:08.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80000" autoAdjust="0"/>
  </p:normalViewPr>
  <p:slideViewPr>
    <p:cSldViewPr snapToGrid="0">
      <p:cViewPr varScale="1">
        <p:scale>
          <a:sx n="85" d="100"/>
          <a:sy n="85" d="100"/>
        </p:scale>
        <p:origin x="15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F1777-A691-4A97-9DEC-102230E5BFEE}" type="datetimeFigureOut">
              <a:rPr lang="en-NZ" smtClean="0"/>
              <a:t>7/08/2024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B60D32-77E4-4230-99E4-2AC609F4936D}" type="slidenum">
              <a:rPr lang="en-NZ" smtClean="0"/>
              <a:t>‹#›</a:t>
            </a:fld>
            <a:endParaRPr lang="en-NZ"/>
          </a:p>
        </p:txBody>
      </p:sp>
    </p:spTree>
    <p:extLst>
      <p:ext uri="{BB962C8B-B14F-4D97-AF65-F5344CB8AC3E}">
        <p14:creationId xmlns:p14="http://schemas.microsoft.com/office/powerpoint/2010/main" val="1405284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introduction – introduce Margaret as having extensive background in this space in her ten years as GM of Earth &amp; Sky. We’re both happy to answer any questions in panel discussion as well as talk to anyone who wants to have a chat during this wananga. </a:t>
            </a:r>
            <a:endParaRPr lang="en-NZ" dirty="0"/>
          </a:p>
        </p:txBody>
      </p:sp>
      <p:sp>
        <p:nvSpPr>
          <p:cNvPr id="4" name="Slide Number Placeholder 3"/>
          <p:cNvSpPr>
            <a:spLocks noGrp="1"/>
          </p:cNvSpPr>
          <p:nvPr>
            <p:ph type="sldNum" sz="quarter" idx="5"/>
          </p:nvPr>
        </p:nvSpPr>
        <p:spPr/>
        <p:txBody>
          <a:bodyPr/>
          <a:lstStyle/>
          <a:p>
            <a:fld id="{1DB60D32-77E4-4230-99E4-2AC609F4936D}" type="slidenum">
              <a:rPr lang="en-NZ" smtClean="0"/>
              <a:t>2</a:t>
            </a:fld>
            <a:endParaRPr lang="en-NZ"/>
          </a:p>
        </p:txBody>
      </p:sp>
    </p:spTree>
    <p:extLst>
      <p:ext uri="{BB962C8B-B14F-4D97-AF65-F5344CB8AC3E}">
        <p14:creationId xmlns:p14="http://schemas.microsoft.com/office/powerpoint/2010/main" val="3630548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 want to acknowledge and congratulate Niue as the world’s first dark sky nation which it achieved in 2020. There have been many discussions about NZ becoming the first dark sky nation but it’s great that that </a:t>
            </a:r>
            <a:r>
              <a:rPr lang="en-US" dirty="0" err="1"/>
              <a:t>honour</a:t>
            </a:r>
            <a:r>
              <a:rPr lang="en-US" dirty="0"/>
              <a:t> went to one of our Pacific friends. We also want to acknowledge that there are other regions represented in this room that have dark sky status – so plenty of knowledge in this room. </a:t>
            </a:r>
            <a:endParaRPr lang="en-NZ" dirty="0"/>
          </a:p>
        </p:txBody>
      </p:sp>
      <p:sp>
        <p:nvSpPr>
          <p:cNvPr id="4" name="Slide Number Placeholder 3"/>
          <p:cNvSpPr>
            <a:spLocks noGrp="1"/>
          </p:cNvSpPr>
          <p:nvPr>
            <p:ph type="sldNum" sz="quarter" idx="5"/>
          </p:nvPr>
        </p:nvSpPr>
        <p:spPr/>
        <p:txBody>
          <a:bodyPr/>
          <a:lstStyle/>
          <a:p>
            <a:fld id="{1DB60D32-77E4-4230-99E4-2AC609F4936D}" type="slidenum">
              <a:rPr lang="en-NZ" smtClean="0"/>
              <a:t>3</a:t>
            </a:fld>
            <a:endParaRPr lang="en-NZ"/>
          </a:p>
        </p:txBody>
      </p:sp>
    </p:spTree>
    <p:extLst>
      <p:ext uri="{BB962C8B-B14F-4D97-AF65-F5344CB8AC3E}">
        <p14:creationId xmlns:p14="http://schemas.microsoft.com/office/powerpoint/2010/main" val="259338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Today I’m going to very quickly take you through a bit about </a:t>
            </a:r>
          </a:p>
        </p:txBody>
      </p:sp>
      <p:sp>
        <p:nvSpPr>
          <p:cNvPr id="4" name="Slide Number Placeholder 3"/>
          <p:cNvSpPr>
            <a:spLocks noGrp="1"/>
          </p:cNvSpPr>
          <p:nvPr>
            <p:ph type="sldNum" sz="quarter" idx="5"/>
          </p:nvPr>
        </p:nvSpPr>
        <p:spPr/>
        <p:txBody>
          <a:bodyPr/>
          <a:lstStyle/>
          <a:p>
            <a:fld id="{1DB60D32-77E4-4230-99E4-2AC609F4936D}" type="slidenum">
              <a:rPr lang="en-NZ" smtClean="0"/>
              <a:t>4</a:t>
            </a:fld>
            <a:endParaRPr lang="en-NZ"/>
          </a:p>
        </p:txBody>
      </p:sp>
    </p:spTree>
    <p:extLst>
      <p:ext uri="{BB962C8B-B14F-4D97-AF65-F5344CB8AC3E}">
        <p14:creationId xmlns:p14="http://schemas.microsoft.com/office/powerpoint/2010/main" val="4270370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DB60D32-77E4-4230-99E4-2AC609F4936D}" type="slidenum">
              <a:rPr lang="en-NZ" smtClean="0"/>
              <a:t>7</a:t>
            </a:fld>
            <a:endParaRPr lang="en-NZ"/>
          </a:p>
        </p:txBody>
      </p:sp>
    </p:spTree>
    <p:extLst>
      <p:ext uri="{BB962C8B-B14F-4D97-AF65-F5344CB8AC3E}">
        <p14:creationId xmlns:p14="http://schemas.microsoft.com/office/powerpoint/2010/main" val="398055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In addition to our night skies, we are known for:</a:t>
            </a:r>
          </a:p>
          <a:p>
            <a:pPr marL="171450" indent="-171450">
              <a:buFontTx/>
              <a:buChar char="-"/>
            </a:pPr>
            <a:r>
              <a:rPr lang="mi-NZ" dirty="0"/>
              <a:t>Home of Aoraki/Mount Cook – New Zealand’s highest mountain</a:t>
            </a:r>
          </a:p>
          <a:p>
            <a:pPr marL="171450" indent="-171450">
              <a:buFontTx/>
              <a:buChar char="-"/>
            </a:pPr>
            <a:r>
              <a:rPr lang="mi-NZ" dirty="0"/>
              <a:t>New Zealand’s largest glacier and most diverse glaical experiences </a:t>
            </a:r>
          </a:p>
          <a:p>
            <a:pPr marL="171450" indent="-171450">
              <a:buFontTx/>
              <a:buChar char="-"/>
            </a:pPr>
            <a:r>
              <a:rPr lang="mi-NZ" dirty="0"/>
              <a:t>Incredibly seasonal climate – last year we had the most sunshine hours yet we also have NZ’s coldest temperatures and snow to the ground right now</a:t>
            </a:r>
          </a:p>
          <a:p>
            <a:pPr marL="171450" indent="-171450">
              <a:buFontTx/>
              <a:buChar char="-"/>
            </a:pPr>
            <a:r>
              <a:rPr lang="mi-NZ" dirty="0"/>
              <a:t>Lots of outdoor nature activities</a:t>
            </a:r>
          </a:p>
          <a:p>
            <a:pPr marL="171450" indent="-171450">
              <a:buFontTx/>
              <a:buChar char="-"/>
            </a:pPr>
            <a:r>
              <a:rPr lang="mi-NZ" dirty="0"/>
              <a:t>Incredible iconic NZ scenery – the church, the lupins, the golden grasslands and turquoise lakes </a:t>
            </a:r>
          </a:p>
          <a:p>
            <a:pPr marL="171450" indent="-171450">
              <a:buFontTx/>
              <a:buChar char="-"/>
            </a:pPr>
            <a:r>
              <a:rPr lang="mi-NZ" dirty="0"/>
              <a:t>Church of Good Shepherd</a:t>
            </a:r>
          </a:p>
          <a:p>
            <a:pPr marL="0" indent="0">
              <a:buFontTx/>
              <a:buNone/>
            </a:pPr>
            <a:r>
              <a:rPr lang="mi-NZ" dirty="0"/>
              <a:t>So what I’m trying to build a picture of is that we have a lot of international attractions without our night sky activities.</a:t>
            </a:r>
            <a:endParaRPr lang="en-NZ" dirty="0"/>
          </a:p>
        </p:txBody>
      </p:sp>
      <p:sp>
        <p:nvSpPr>
          <p:cNvPr id="4" name="Slide Number Placeholder 3"/>
          <p:cNvSpPr>
            <a:spLocks noGrp="1"/>
          </p:cNvSpPr>
          <p:nvPr>
            <p:ph type="sldNum" sz="quarter" idx="5"/>
          </p:nvPr>
        </p:nvSpPr>
        <p:spPr/>
        <p:txBody>
          <a:bodyPr/>
          <a:lstStyle/>
          <a:p>
            <a:fld id="{1DB60D32-77E4-4230-99E4-2AC609F4936D}" type="slidenum">
              <a:rPr lang="en-NZ" smtClean="0"/>
              <a:t>9</a:t>
            </a:fld>
            <a:endParaRPr lang="en-NZ"/>
          </a:p>
        </p:txBody>
      </p:sp>
    </p:spTree>
    <p:extLst>
      <p:ext uri="{BB962C8B-B14F-4D97-AF65-F5344CB8AC3E}">
        <p14:creationId xmlns:p14="http://schemas.microsoft.com/office/powerpoint/2010/main" val="3714535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Not included:</a:t>
            </a:r>
          </a:p>
          <a:p>
            <a:pPr marL="171450" indent="-171450">
              <a:buFontTx/>
              <a:buChar char="-"/>
            </a:pPr>
            <a:r>
              <a:rPr lang="en-NZ" dirty="0"/>
              <a:t>Late 2000’s: exploring UNESCO status before discovering IDA </a:t>
            </a:r>
          </a:p>
          <a:p>
            <a:pPr marL="171450" indent="-171450">
              <a:buFontTx/>
              <a:buChar char="-"/>
            </a:pPr>
            <a:r>
              <a:rPr lang="en-NZ" dirty="0"/>
              <a:t>2010’s: extensive offshore marketing to grow profile of the region as a stargazing destination – particularly Asian markets </a:t>
            </a:r>
          </a:p>
        </p:txBody>
      </p:sp>
      <p:sp>
        <p:nvSpPr>
          <p:cNvPr id="4" name="Slide Number Placeholder 3"/>
          <p:cNvSpPr>
            <a:spLocks noGrp="1"/>
          </p:cNvSpPr>
          <p:nvPr>
            <p:ph type="sldNum" sz="quarter" idx="5"/>
          </p:nvPr>
        </p:nvSpPr>
        <p:spPr/>
        <p:txBody>
          <a:bodyPr/>
          <a:lstStyle/>
          <a:p>
            <a:fld id="{1DB60D32-77E4-4230-99E4-2AC609F4936D}" type="slidenum">
              <a:rPr lang="en-NZ" smtClean="0"/>
              <a:t>10</a:t>
            </a:fld>
            <a:endParaRPr lang="en-NZ"/>
          </a:p>
        </p:txBody>
      </p:sp>
    </p:spTree>
    <p:extLst>
      <p:ext uri="{BB962C8B-B14F-4D97-AF65-F5344CB8AC3E}">
        <p14:creationId xmlns:p14="http://schemas.microsoft.com/office/powerpoint/2010/main" val="3479746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DB60D32-77E4-4230-99E4-2AC609F4936D}" type="slidenum">
              <a:rPr lang="en-NZ" smtClean="0"/>
              <a:t>11</a:t>
            </a:fld>
            <a:endParaRPr lang="en-NZ"/>
          </a:p>
        </p:txBody>
      </p:sp>
    </p:spTree>
    <p:extLst>
      <p:ext uri="{BB962C8B-B14F-4D97-AF65-F5344CB8AC3E}">
        <p14:creationId xmlns:p14="http://schemas.microsoft.com/office/powerpoint/2010/main" val="4105816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Looking at the commercial product – we have 8 operators who offer standalone astro-tourism product, and quite a varied range. I won’t go into anything in great detail but just to give you a feel for what we have:</a:t>
            </a:r>
          </a:p>
          <a:p>
            <a:r>
              <a:rPr lang="en-NZ" dirty="0"/>
              <a:t>Dark Sky Project – Mt John Observatory Summit Tour, Crater tour in their own purpose-built private observatory, Dark Sky Experience </a:t>
            </a:r>
          </a:p>
        </p:txBody>
      </p:sp>
      <p:sp>
        <p:nvSpPr>
          <p:cNvPr id="4" name="Slide Number Placeholder 3"/>
          <p:cNvSpPr>
            <a:spLocks noGrp="1"/>
          </p:cNvSpPr>
          <p:nvPr>
            <p:ph type="sldNum" sz="quarter" idx="5"/>
          </p:nvPr>
        </p:nvSpPr>
        <p:spPr/>
        <p:txBody>
          <a:bodyPr/>
          <a:lstStyle/>
          <a:p>
            <a:fld id="{1DB60D32-77E4-4230-99E4-2AC609F4936D}" type="slidenum">
              <a:rPr lang="en-NZ" smtClean="0"/>
              <a:t>14</a:t>
            </a:fld>
            <a:endParaRPr lang="en-NZ"/>
          </a:p>
        </p:txBody>
      </p:sp>
    </p:spTree>
    <p:extLst>
      <p:ext uri="{BB962C8B-B14F-4D97-AF65-F5344CB8AC3E}">
        <p14:creationId xmlns:p14="http://schemas.microsoft.com/office/powerpoint/2010/main" val="4261759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On a final note – if anyone is wanting to know more, we have the NZ Starlight Conference happening in Lake Tekapo in October. It’s a great opportunity to learn more about dark sky accreditation – you’ll have all the experts in one room</a:t>
            </a:r>
          </a:p>
        </p:txBody>
      </p:sp>
      <p:sp>
        <p:nvSpPr>
          <p:cNvPr id="4" name="Slide Number Placeholder 3"/>
          <p:cNvSpPr>
            <a:spLocks noGrp="1"/>
          </p:cNvSpPr>
          <p:nvPr>
            <p:ph type="sldNum" sz="quarter" idx="5"/>
          </p:nvPr>
        </p:nvSpPr>
        <p:spPr/>
        <p:txBody>
          <a:bodyPr/>
          <a:lstStyle/>
          <a:p>
            <a:fld id="{1DB60D32-77E4-4230-99E4-2AC609F4936D}" type="slidenum">
              <a:rPr lang="en-NZ" smtClean="0"/>
              <a:t>20</a:t>
            </a:fld>
            <a:endParaRPr lang="en-NZ"/>
          </a:p>
        </p:txBody>
      </p:sp>
    </p:spTree>
    <p:extLst>
      <p:ext uri="{BB962C8B-B14F-4D97-AF65-F5344CB8AC3E}">
        <p14:creationId xmlns:p14="http://schemas.microsoft.com/office/powerpoint/2010/main" val="1912151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ED24-F287-60D2-45D2-73442864DD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E3F249A8-23BA-6E5C-AB1C-AAF846C66E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97033A71-339D-FFB1-D961-398727AAFE76}"/>
              </a:ext>
            </a:extLst>
          </p:cNvPr>
          <p:cNvSpPr>
            <a:spLocks noGrp="1"/>
          </p:cNvSpPr>
          <p:nvPr>
            <p:ph type="dt" sz="half" idx="10"/>
          </p:nvPr>
        </p:nvSpPr>
        <p:spPr/>
        <p:txBody>
          <a:bodyPr/>
          <a:lstStyle/>
          <a:p>
            <a:fld id="{09E4AFC7-8E41-4695-8A15-8C876E58E193}" type="datetimeFigureOut">
              <a:rPr lang="en-NZ" smtClean="0"/>
              <a:t>7/08/2024</a:t>
            </a:fld>
            <a:endParaRPr lang="en-NZ"/>
          </a:p>
        </p:txBody>
      </p:sp>
      <p:sp>
        <p:nvSpPr>
          <p:cNvPr id="5" name="Footer Placeholder 4">
            <a:extLst>
              <a:ext uri="{FF2B5EF4-FFF2-40B4-BE49-F238E27FC236}">
                <a16:creationId xmlns:a16="http://schemas.microsoft.com/office/drawing/2014/main" id="{56E8508C-2648-14D6-C634-2B267BFC848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345B4AD-33D4-48C6-2301-CD6C8837854B}"/>
              </a:ext>
            </a:extLst>
          </p:cNvPr>
          <p:cNvSpPr>
            <a:spLocks noGrp="1"/>
          </p:cNvSpPr>
          <p:nvPr>
            <p:ph type="sldNum" sz="quarter" idx="12"/>
          </p:nvPr>
        </p:nvSpPr>
        <p:spPr/>
        <p:txBody>
          <a:bodyPr/>
          <a:lstStyle/>
          <a:p>
            <a:fld id="{8335D103-38E6-40A4-B329-71F386F193D7}" type="slidenum">
              <a:rPr lang="en-NZ" smtClean="0"/>
              <a:t>‹#›</a:t>
            </a:fld>
            <a:endParaRPr lang="en-NZ"/>
          </a:p>
        </p:txBody>
      </p:sp>
    </p:spTree>
    <p:extLst>
      <p:ext uri="{BB962C8B-B14F-4D97-AF65-F5344CB8AC3E}">
        <p14:creationId xmlns:p14="http://schemas.microsoft.com/office/powerpoint/2010/main" val="247049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F5698-D889-4F3C-0595-782FC79AD468}"/>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82B2FDA-4E38-15F1-66E6-8EBB5FB9DE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D787759-2784-AC73-851B-B617C0B144C3}"/>
              </a:ext>
            </a:extLst>
          </p:cNvPr>
          <p:cNvSpPr>
            <a:spLocks noGrp="1"/>
          </p:cNvSpPr>
          <p:nvPr>
            <p:ph type="dt" sz="half" idx="10"/>
          </p:nvPr>
        </p:nvSpPr>
        <p:spPr/>
        <p:txBody>
          <a:bodyPr/>
          <a:lstStyle/>
          <a:p>
            <a:fld id="{09E4AFC7-8E41-4695-8A15-8C876E58E193}" type="datetimeFigureOut">
              <a:rPr lang="en-NZ" smtClean="0"/>
              <a:t>7/08/2024</a:t>
            </a:fld>
            <a:endParaRPr lang="en-NZ"/>
          </a:p>
        </p:txBody>
      </p:sp>
      <p:sp>
        <p:nvSpPr>
          <p:cNvPr id="5" name="Footer Placeholder 4">
            <a:extLst>
              <a:ext uri="{FF2B5EF4-FFF2-40B4-BE49-F238E27FC236}">
                <a16:creationId xmlns:a16="http://schemas.microsoft.com/office/drawing/2014/main" id="{E801F8AD-6A27-F8C2-E686-43B2BD0FFE6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DF83C82-7550-9C3C-BE5A-AFF96CFADFCB}"/>
              </a:ext>
            </a:extLst>
          </p:cNvPr>
          <p:cNvSpPr>
            <a:spLocks noGrp="1"/>
          </p:cNvSpPr>
          <p:nvPr>
            <p:ph type="sldNum" sz="quarter" idx="12"/>
          </p:nvPr>
        </p:nvSpPr>
        <p:spPr/>
        <p:txBody>
          <a:bodyPr/>
          <a:lstStyle/>
          <a:p>
            <a:fld id="{8335D103-38E6-40A4-B329-71F386F193D7}" type="slidenum">
              <a:rPr lang="en-NZ" smtClean="0"/>
              <a:t>‹#›</a:t>
            </a:fld>
            <a:endParaRPr lang="en-NZ"/>
          </a:p>
        </p:txBody>
      </p:sp>
    </p:spTree>
    <p:extLst>
      <p:ext uri="{BB962C8B-B14F-4D97-AF65-F5344CB8AC3E}">
        <p14:creationId xmlns:p14="http://schemas.microsoft.com/office/powerpoint/2010/main" val="376182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5A9C06-FD4D-EF0A-D1E1-BDAB1CB9DA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5385A9E-52DA-D10E-6DC6-6CFE8627AB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8E3C86F-C4D6-393A-F43E-882D2724B847}"/>
              </a:ext>
            </a:extLst>
          </p:cNvPr>
          <p:cNvSpPr>
            <a:spLocks noGrp="1"/>
          </p:cNvSpPr>
          <p:nvPr>
            <p:ph type="dt" sz="half" idx="10"/>
          </p:nvPr>
        </p:nvSpPr>
        <p:spPr/>
        <p:txBody>
          <a:bodyPr/>
          <a:lstStyle/>
          <a:p>
            <a:fld id="{09E4AFC7-8E41-4695-8A15-8C876E58E193}" type="datetimeFigureOut">
              <a:rPr lang="en-NZ" smtClean="0"/>
              <a:t>7/08/2024</a:t>
            </a:fld>
            <a:endParaRPr lang="en-NZ"/>
          </a:p>
        </p:txBody>
      </p:sp>
      <p:sp>
        <p:nvSpPr>
          <p:cNvPr id="5" name="Footer Placeholder 4">
            <a:extLst>
              <a:ext uri="{FF2B5EF4-FFF2-40B4-BE49-F238E27FC236}">
                <a16:creationId xmlns:a16="http://schemas.microsoft.com/office/drawing/2014/main" id="{D277EB18-BCF4-2EE7-CEAB-C842B60B16C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289B010-E347-1FB2-36FF-78A4435B5BCB}"/>
              </a:ext>
            </a:extLst>
          </p:cNvPr>
          <p:cNvSpPr>
            <a:spLocks noGrp="1"/>
          </p:cNvSpPr>
          <p:nvPr>
            <p:ph type="sldNum" sz="quarter" idx="12"/>
          </p:nvPr>
        </p:nvSpPr>
        <p:spPr/>
        <p:txBody>
          <a:bodyPr/>
          <a:lstStyle/>
          <a:p>
            <a:fld id="{8335D103-38E6-40A4-B329-71F386F193D7}" type="slidenum">
              <a:rPr lang="en-NZ" smtClean="0"/>
              <a:t>‹#›</a:t>
            </a:fld>
            <a:endParaRPr lang="en-NZ"/>
          </a:p>
        </p:txBody>
      </p:sp>
    </p:spTree>
    <p:extLst>
      <p:ext uri="{BB962C8B-B14F-4D97-AF65-F5344CB8AC3E}">
        <p14:creationId xmlns:p14="http://schemas.microsoft.com/office/powerpoint/2010/main" val="618171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82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A3D3E-7B2B-3909-8C24-82B5637A163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AEF97D3-7946-DBE4-2B2D-D990B16EAF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C17D065-E0E7-7BCE-90B2-26B38C5FF8BD}"/>
              </a:ext>
            </a:extLst>
          </p:cNvPr>
          <p:cNvSpPr>
            <a:spLocks noGrp="1"/>
          </p:cNvSpPr>
          <p:nvPr>
            <p:ph type="dt" sz="half" idx="10"/>
          </p:nvPr>
        </p:nvSpPr>
        <p:spPr/>
        <p:txBody>
          <a:bodyPr/>
          <a:lstStyle/>
          <a:p>
            <a:fld id="{09E4AFC7-8E41-4695-8A15-8C876E58E193}" type="datetimeFigureOut">
              <a:rPr lang="en-NZ" smtClean="0"/>
              <a:t>7/08/2024</a:t>
            </a:fld>
            <a:endParaRPr lang="en-NZ"/>
          </a:p>
        </p:txBody>
      </p:sp>
      <p:sp>
        <p:nvSpPr>
          <p:cNvPr id="5" name="Footer Placeholder 4">
            <a:extLst>
              <a:ext uri="{FF2B5EF4-FFF2-40B4-BE49-F238E27FC236}">
                <a16:creationId xmlns:a16="http://schemas.microsoft.com/office/drawing/2014/main" id="{97406CF3-098C-93B3-53A4-076830B892F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C477733-56D7-AE26-9FB3-B387434C5558}"/>
              </a:ext>
            </a:extLst>
          </p:cNvPr>
          <p:cNvSpPr>
            <a:spLocks noGrp="1"/>
          </p:cNvSpPr>
          <p:nvPr>
            <p:ph type="sldNum" sz="quarter" idx="12"/>
          </p:nvPr>
        </p:nvSpPr>
        <p:spPr/>
        <p:txBody>
          <a:bodyPr/>
          <a:lstStyle/>
          <a:p>
            <a:fld id="{8335D103-38E6-40A4-B329-71F386F193D7}" type="slidenum">
              <a:rPr lang="en-NZ" smtClean="0"/>
              <a:t>‹#›</a:t>
            </a:fld>
            <a:endParaRPr lang="en-NZ"/>
          </a:p>
        </p:txBody>
      </p:sp>
    </p:spTree>
    <p:extLst>
      <p:ext uri="{BB962C8B-B14F-4D97-AF65-F5344CB8AC3E}">
        <p14:creationId xmlns:p14="http://schemas.microsoft.com/office/powerpoint/2010/main" val="3462257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07AC-F1D6-046A-7651-16C7952670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20FE877B-F90A-191F-21E7-FB39E3868E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505C65-96BF-0A89-40B1-4C14BAA6F74B}"/>
              </a:ext>
            </a:extLst>
          </p:cNvPr>
          <p:cNvSpPr>
            <a:spLocks noGrp="1"/>
          </p:cNvSpPr>
          <p:nvPr>
            <p:ph type="dt" sz="half" idx="10"/>
          </p:nvPr>
        </p:nvSpPr>
        <p:spPr/>
        <p:txBody>
          <a:bodyPr/>
          <a:lstStyle/>
          <a:p>
            <a:fld id="{09E4AFC7-8E41-4695-8A15-8C876E58E193}" type="datetimeFigureOut">
              <a:rPr lang="en-NZ" smtClean="0"/>
              <a:t>7/08/2024</a:t>
            </a:fld>
            <a:endParaRPr lang="en-NZ"/>
          </a:p>
        </p:txBody>
      </p:sp>
      <p:sp>
        <p:nvSpPr>
          <p:cNvPr id="5" name="Footer Placeholder 4">
            <a:extLst>
              <a:ext uri="{FF2B5EF4-FFF2-40B4-BE49-F238E27FC236}">
                <a16:creationId xmlns:a16="http://schemas.microsoft.com/office/drawing/2014/main" id="{987BB5F7-3CF3-F241-04AC-1DA3E489A1A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4FBD790-7DDE-2521-4B9A-6A089BE12747}"/>
              </a:ext>
            </a:extLst>
          </p:cNvPr>
          <p:cNvSpPr>
            <a:spLocks noGrp="1"/>
          </p:cNvSpPr>
          <p:nvPr>
            <p:ph type="sldNum" sz="quarter" idx="12"/>
          </p:nvPr>
        </p:nvSpPr>
        <p:spPr/>
        <p:txBody>
          <a:bodyPr/>
          <a:lstStyle/>
          <a:p>
            <a:fld id="{8335D103-38E6-40A4-B329-71F386F193D7}" type="slidenum">
              <a:rPr lang="en-NZ" smtClean="0"/>
              <a:t>‹#›</a:t>
            </a:fld>
            <a:endParaRPr lang="en-NZ"/>
          </a:p>
        </p:txBody>
      </p:sp>
    </p:spTree>
    <p:extLst>
      <p:ext uri="{BB962C8B-B14F-4D97-AF65-F5344CB8AC3E}">
        <p14:creationId xmlns:p14="http://schemas.microsoft.com/office/powerpoint/2010/main" val="88795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FFE4-594B-C86C-A870-4660169C5FF3}"/>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6C095A9-D96F-5379-D402-E10D85E9FA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B1D6AB5-EA71-006E-5599-9D2A388939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C8A75F1-114B-03DA-4A01-5744F2CAEFE6}"/>
              </a:ext>
            </a:extLst>
          </p:cNvPr>
          <p:cNvSpPr>
            <a:spLocks noGrp="1"/>
          </p:cNvSpPr>
          <p:nvPr>
            <p:ph type="dt" sz="half" idx="10"/>
          </p:nvPr>
        </p:nvSpPr>
        <p:spPr/>
        <p:txBody>
          <a:bodyPr/>
          <a:lstStyle/>
          <a:p>
            <a:fld id="{09E4AFC7-8E41-4695-8A15-8C876E58E193}" type="datetimeFigureOut">
              <a:rPr lang="en-NZ" smtClean="0"/>
              <a:t>7/08/2024</a:t>
            </a:fld>
            <a:endParaRPr lang="en-NZ"/>
          </a:p>
        </p:txBody>
      </p:sp>
      <p:sp>
        <p:nvSpPr>
          <p:cNvPr id="6" name="Footer Placeholder 5">
            <a:extLst>
              <a:ext uri="{FF2B5EF4-FFF2-40B4-BE49-F238E27FC236}">
                <a16:creationId xmlns:a16="http://schemas.microsoft.com/office/drawing/2014/main" id="{27EB3CB2-42E7-C29A-E10C-DEF3841854B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2709D03-033F-B28E-801F-F28FAA3B3D2D}"/>
              </a:ext>
            </a:extLst>
          </p:cNvPr>
          <p:cNvSpPr>
            <a:spLocks noGrp="1"/>
          </p:cNvSpPr>
          <p:nvPr>
            <p:ph type="sldNum" sz="quarter" idx="12"/>
          </p:nvPr>
        </p:nvSpPr>
        <p:spPr/>
        <p:txBody>
          <a:bodyPr/>
          <a:lstStyle/>
          <a:p>
            <a:fld id="{8335D103-38E6-40A4-B329-71F386F193D7}" type="slidenum">
              <a:rPr lang="en-NZ" smtClean="0"/>
              <a:t>‹#›</a:t>
            </a:fld>
            <a:endParaRPr lang="en-NZ"/>
          </a:p>
        </p:txBody>
      </p:sp>
    </p:spTree>
    <p:extLst>
      <p:ext uri="{BB962C8B-B14F-4D97-AF65-F5344CB8AC3E}">
        <p14:creationId xmlns:p14="http://schemas.microsoft.com/office/powerpoint/2010/main" val="48206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27C7-5C58-DBBF-3396-A8E951A01039}"/>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6F8E2A8-55A5-343D-0391-7BAA32903C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914A2E-C080-9275-0618-33267F77D9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151D36B7-FC49-F2AF-47B8-F927489684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80A621-E4B6-A2A5-352E-D7FF8B587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9FB71B22-F602-F22F-3163-EBAD27E19F04}"/>
              </a:ext>
            </a:extLst>
          </p:cNvPr>
          <p:cNvSpPr>
            <a:spLocks noGrp="1"/>
          </p:cNvSpPr>
          <p:nvPr>
            <p:ph type="dt" sz="half" idx="10"/>
          </p:nvPr>
        </p:nvSpPr>
        <p:spPr/>
        <p:txBody>
          <a:bodyPr/>
          <a:lstStyle/>
          <a:p>
            <a:fld id="{09E4AFC7-8E41-4695-8A15-8C876E58E193}" type="datetimeFigureOut">
              <a:rPr lang="en-NZ" smtClean="0"/>
              <a:t>7/08/2024</a:t>
            </a:fld>
            <a:endParaRPr lang="en-NZ"/>
          </a:p>
        </p:txBody>
      </p:sp>
      <p:sp>
        <p:nvSpPr>
          <p:cNvPr id="8" name="Footer Placeholder 7">
            <a:extLst>
              <a:ext uri="{FF2B5EF4-FFF2-40B4-BE49-F238E27FC236}">
                <a16:creationId xmlns:a16="http://schemas.microsoft.com/office/drawing/2014/main" id="{CA11DDF6-763D-B893-013B-07DC12EF6E63}"/>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049EEDDF-1085-0E65-77DD-3CE05980C5EC}"/>
              </a:ext>
            </a:extLst>
          </p:cNvPr>
          <p:cNvSpPr>
            <a:spLocks noGrp="1"/>
          </p:cNvSpPr>
          <p:nvPr>
            <p:ph type="sldNum" sz="quarter" idx="12"/>
          </p:nvPr>
        </p:nvSpPr>
        <p:spPr/>
        <p:txBody>
          <a:bodyPr/>
          <a:lstStyle/>
          <a:p>
            <a:fld id="{8335D103-38E6-40A4-B329-71F386F193D7}" type="slidenum">
              <a:rPr lang="en-NZ" smtClean="0"/>
              <a:t>‹#›</a:t>
            </a:fld>
            <a:endParaRPr lang="en-NZ"/>
          </a:p>
        </p:txBody>
      </p:sp>
    </p:spTree>
    <p:extLst>
      <p:ext uri="{BB962C8B-B14F-4D97-AF65-F5344CB8AC3E}">
        <p14:creationId xmlns:p14="http://schemas.microsoft.com/office/powerpoint/2010/main" val="1273144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53D0-E43C-C94D-3357-AFBD6F4E7946}"/>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3CB11568-1BFB-74AA-4465-6046F7902EF2}"/>
              </a:ext>
            </a:extLst>
          </p:cNvPr>
          <p:cNvSpPr>
            <a:spLocks noGrp="1"/>
          </p:cNvSpPr>
          <p:nvPr>
            <p:ph type="dt" sz="half" idx="10"/>
          </p:nvPr>
        </p:nvSpPr>
        <p:spPr/>
        <p:txBody>
          <a:bodyPr/>
          <a:lstStyle/>
          <a:p>
            <a:fld id="{09E4AFC7-8E41-4695-8A15-8C876E58E193}" type="datetimeFigureOut">
              <a:rPr lang="en-NZ" smtClean="0"/>
              <a:t>7/08/2024</a:t>
            </a:fld>
            <a:endParaRPr lang="en-NZ"/>
          </a:p>
        </p:txBody>
      </p:sp>
      <p:sp>
        <p:nvSpPr>
          <p:cNvPr id="4" name="Footer Placeholder 3">
            <a:extLst>
              <a:ext uri="{FF2B5EF4-FFF2-40B4-BE49-F238E27FC236}">
                <a16:creationId xmlns:a16="http://schemas.microsoft.com/office/drawing/2014/main" id="{B97A3903-0C59-EB8B-4EBF-F0B3F1E8954D}"/>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6BF444C7-4649-93C2-7FC3-6B0C7840F777}"/>
              </a:ext>
            </a:extLst>
          </p:cNvPr>
          <p:cNvSpPr>
            <a:spLocks noGrp="1"/>
          </p:cNvSpPr>
          <p:nvPr>
            <p:ph type="sldNum" sz="quarter" idx="12"/>
          </p:nvPr>
        </p:nvSpPr>
        <p:spPr/>
        <p:txBody>
          <a:bodyPr/>
          <a:lstStyle/>
          <a:p>
            <a:fld id="{8335D103-38E6-40A4-B329-71F386F193D7}" type="slidenum">
              <a:rPr lang="en-NZ" smtClean="0"/>
              <a:t>‹#›</a:t>
            </a:fld>
            <a:endParaRPr lang="en-NZ"/>
          </a:p>
        </p:txBody>
      </p:sp>
    </p:spTree>
    <p:extLst>
      <p:ext uri="{BB962C8B-B14F-4D97-AF65-F5344CB8AC3E}">
        <p14:creationId xmlns:p14="http://schemas.microsoft.com/office/powerpoint/2010/main" val="2635331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D3E39E-68E9-D98E-ACF5-43DC6A3E9C3D}"/>
              </a:ext>
            </a:extLst>
          </p:cNvPr>
          <p:cNvSpPr>
            <a:spLocks noGrp="1"/>
          </p:cNvSpPr>
          <p:nvPr>
            <p:ph type="dt" sz="half" idx="10"/>
          </p:nvPr>
        </p:nvSpPr>
        <p:spPr/>
        <p:txBody>
          <a:bodyPr/>
          <a:lstStyle/>
          <a:p>
            <a:fld id="{09E4AFC7-8E41-4695-8A15-8C876E58E193}" type="datetimeFigureOut">
              <a:rPr lang="en-NZ" smtClean="0"/>
              <a:t>7/08/2024</a:t>
            </a:fld>
            <a:endParaRPr lang="en-NZ"/>
          </a:p>
        </p:txBody>
      </p:sp>
      <p:sp>
        <p:nvSpPr>
          <p:cNvPr id="3" name="Footer Placeholder 2">
            <a:extLst>
              <a:ext uri="{FF2B5EF4-FFF2-40B4-BE49-F238E27FC236}">
                <a16:creationId xmlns:a16="http://schemas.microsoft.com/office/drawing/2014/main" id="{FC6696CB-9476-2107-AD08-7A127A24AD3E}"/>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F60F8530-676D-A9D2-0630-CEA9680E0A92}"/>
              </a:ext>
            </a:extLst>
          </p:cNvPr>
          <p:cNvSpPr>
            <a:spLocks noGrp="1"/>
          </p:cNvSpPr>
          <p:nvPr>
            <p:ph type="sldNum" sz="quarter" idx="12"/>
          </p:nvPr>
        </p:nvSpPr>
        <p:spPr/>
        <p:txBody>
          <a:bodyPr/>
          <a:lstStyle/>
          <a:p>
            <a:fld id="{8335D103-38E6-40A4-B329-71F386F193D7}" type="slidenum">
              <a:rPr lang="en-NZ" smtClean="0"/>
              <a:t>‹#›</a:t>
            </a:fld>
            <a:endParaRPr lang="en-NZ"/>
          </a:p>
        </p:txBody>
      </p:sp>
    </p:spTree>
    <p:extLst>
      <p:ext uri="{BB962C8B-B14F-4D97-AF65-F5344CB8AC3E}">
        <p14:creationId xmlns:p14="http://schemas.microsoft.com/office/powerpoint/2010/main" val="415656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30BE-517E-5C98-E672-9305FD338F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15C0FC40-840C-9071-FE98-CA69C4B6DD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FBB98BC8-2449-D040-7240-CBD04B464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383ABF-F0E4-4B4E-CFC1-15C05929F1E8}"/>
              </a:ext>
            </a:extLst>
          </p:cNvPr>
          <p:cNvSpPr>
            <a:spLocks noGrp="1"/>
          </p:cNvSpPr>
          <p:nvPr>
            <p:ph type="dt" sz="half" idx="10"/>
          </p:nvPr>
        </p:nvSpPr>
        <p:spPr/>
        <p:txBody>
          <a:bodyPr/>
          <a:lstStyle/>
          <a:p>
            <a:fld id="{09E4AFC7-8E41-4695-8A15-8C876E58E193}" type="datetimeFigureOut">
              <a:rPr lang="en-NZ" smtClean="0"/>
              <a:t>7/08/2024</a:t>
            </a:fld>
            <a:endParaRPr lang="en-NZ"/>
          </a:p>
        </p:txBody>
      </p:sp>
      <p:sp>
        <p:nvSpPr>
          <p:cNvPr id="6" name="Footer Placeholder 5">
            <a:extLst>
              <a:ext uri="{FF2B5EF4-FFF2-40B4-BE49-F238E27FC236}">
                <a16:creationId xmlns:a16="http://schemas.microsoft.com/office/drawing/2014/main" id="{97EE8146-8B4F-601A-61E8-378FA69834A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7C83729-4125-5288-F430-680192912A8C}"/>
              </a:ext>
            </a:extLst>
          </p:cNvPr>
          <p:cNvSpPr>
            <a:spLocks noGrp="1"/>
          </p:cNvSpPr>
          <p:nvPr>
            <p:ph type="sldNum" sz="quarter" idx="12"/>
          </p:nvPr>
        </p:nvSpPr>
        <p:spPr/>
        <p:txBody>
          <a:bodyPr/>
          <a:lstStyle/>
          <a:p>
            <a:fld id="{8335D103-38E6-40A4-B329-71F386F193D7}" type="slidenum">
              <a:rPr lang="en-NZ" smtClean="0"/>
              <a:t>‹#›</a:t>
            </a:fld>
            <a:endParaRPr lang="en-NZ"/>
          </a:p>
        </p:txBody>
      </p:sp>
    </p:spTree>
    <p:extLst>
      <p:ext uri="{BB962C8B-B14F-4D97-AF65-F5344CB8AC3E}">
        <p14:creationId xmlns:p14="http://schemas.microsoft.com/office/powerpoint/2010/main" val="126118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E7142-5C8F-BA25-E39A-37F86226AC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E797DAA7-7475-D5C3-FF91-59DA7FEB8E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91C1C2E5-FAA3-653F-493B-FC70583C7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84216A-FA2B-E813-DD6A-622F6748634D}"/>
              </a:ext>
            </a:extLst>
          </p:cNvPr>
          <p:cNvSpPr>
            <a:spLocks noGrp="1"/>
          </p:cNvSpPr>
          <p:nvPr>
            <p:ph type="dt" sz="half" idx="10"/>
          </p:nvPr>
        </p:nvSpPr>
        <p:spPr/>
        <p:txBody>
          <a:bodyPr/>
          <a:lstStyle/>
          <a:p>
            <a:fld id="{09E4AFC7-8E41-4695-8A15-8C876E58E193}" type="datetimeFigureOut">
              <a:rPr lang="en-NZ" smtClean="0"/>
              <a:t>7/08/2024</a:t>
            </a:fld>
            <a:endParaRPr lang="en-NZ"/>
          </a:p>
        </p:txBody>
      </p:sp>
      <p:sp>
        <p:nvSpPr>
          <p:cNvPr id="6" name="Footer Placeholder 5">
            <a:extLst>
              <a:ext uri="{FF2B5EF4-FFF2-40B4-BE49-F238E27FC236}">
                <a16:creationId xmlns:a16="http://schemas.microsoft.com/office/drawing/2014/main" id="{85F102F9-9D5D-86DC-6AEF-084FC8A547C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73C058E-91DC-B310-AE61-C1481219D416}"/>
              </a:ext>
            </a:extLst>
          </p:cNvPr>
          <p:cNvSpPr>
            <a:spLocks noGrp="1"/>
          </p:cNvSpPr>
          <p:nvPr>
            <p:ph type="sldNum" sz="quarter" idx="12"/>
          </p:nvPr>
        </p:nvSpPr>
        <p:spPr/>
        <p:txBody>
          <a:bodyPr/>
          <a:lstStyle/>
          <a:p>
            <a:fld id="{8335D103-38E6-40A4-B329-71F386F193D7}" type="slidenum">
              <a:rPr lang="en-NZ" smtClean="0"/>
              <a:t>‹#›</a:t>
            </a:fld>
            <a:endParaRPr lang="en-NZ"/>
          </a:p>
        </p:txBody>
      </p:sp>
    </p:spTree>
    <p:extLst>
      <p:ext uri="{BB962C8B-B14F-4D97-AF65-F5344CB8AC3E}">
        <p14:creationId xmlns:p14="http://schemas.microsoft.com/office/powerpoint/2010/main" val="1701341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E010E0-72F8-60B1-272D-4FFB5FF287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11AD2D32-941C-19E3-F660-D7E97FB2FF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DB693EB-1896-3A2F-AB4B-9D5BB113DD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9E4AFC7-8E41-4695-8A15-8C876E58E193}" type="datetimeFigureOut">
              <a:rPr lang="en-NZ" smtClean="0"/>
              <a:t>7/08/2024</a:t>
            </a:fld>
            <a:endParaRPr lang="en-NZ"/>
          </a:p>
        </p:txBody>
      </p:sp>
      <p:sp>
        <p:nvSpPr>
          <p:cNvPr id="5" name="Footer Placeholder 4">
            <a:extLst>
              <a:ext uri="{FF2B5EF4-FFF2-40B4-BE49-F238E27FC236}">
                <a16:creationId xmlns:a16="http://schemas.microsoft.com/office/drawing/2014/main" id="{22DD67B4-618C-04AC-B8F7-C7F38E9BBA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8AA7F353-17D2-7880-942D-462A4F8EEF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35D103-38E6-40A4-B329-71F386F193D7}" type="slidenum">
              <a:rPr lang="en-NZ" smtClean="0"/>
              <a:t>‹#›</a:t>
            </a:fld>
            <a:endParaRPr lang="en-NZ"/>
          </a:p>
        </p:txBody>
      </p:sp>
    </p:spTree>
    <p:extLst>
      <p:ext uri="{BB962C8B-B14F-4D97-AF65-F5344CB8AC3E}">
        <p14:creationId xmlns:p14="http://schemas.microsoft.com/office/powerpoint/2010/main" val="2855659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sky above mountains&#10;&#10;Description automatically generated">
            <a:extLst>
              <a:ext uri="{FF2B5EF4-FFF2-40B4-BE49-F238E27FC236}">
                <a16:creationId xmlns:a16="http://schemas.microsoft.com/office/drawing/2014/main" id="{BC932C5A-C902-BB57-988F-6909879A6DCA}"/>
              </a:ext>
            </a:extLst>
          </p:cNvPr>
          <p:cNvPicPr>
            <a:picLocks noChangeAspect="1"/>
          </p:cNvPicPr>
          <p:nvPr/>
        </p:nvPicPr>
        <p:blipFill rotWithShape="1">
          <a:blip r:embed="rId2">
            <a:extLst>
              <a:ext uri="{28A0092B-C50C-407E-A947-70E740481C1C}">
                <a14:useLocalDpi xmlns:a14="http://schemas.microsoft.com/office/drawing/2010/main" val="0"/>
              </a:ext>
            </a:extLst>
          </a:blip>
          <a:srcRect l="10894" r="10914"/>
          <a:stretch/>
        </p:blipFill>
        <p:spPr>
          <a:xfrm>
            <a:off x="-413658" y="0"/>
            <a:ext cx="13601320" cy="7652657"/>
          </a:xfrm>
          <a:prstGeom prst="rect">
            <a:avLst/>
          </a:prstGeom>
        </p:spPr>
      </p:pic>
      <p:sp>
        <p:nvSpPr>
          <p:cNvPr id="6" name="TextBox 5">
            <a:extLst>
              <a:ext uri="{FF2B5EF4-FFF2-40B4-BE49-F238E27FC236}">
                <a16:creationId xmlns:a16="http://schemas.microsoft.com/office/drawing/2014/main" id="{AC3BC310-D12E-5C8A-AC4A-73B761429221}"/>
              </a:ext>
            </a:extLst>
          </p:cNvPr>
          <p:cNvSpPr txBox="1"/>
          <p:nvPr/>
        </p:nvSpPr>
        <p:spPr>
          <a:xfrm>
            <a:off x="-1" y="1284259"/>
            <a:ext cx="12188951" cy="707886"/>
          </a:xfrm>
          <a:prstGeom prst="rect">
            <a:avLst/>
          </a:prstGeom>
          <a:noFill/>
        </p:spPr>
        <p:txBody>
          <a:bodyPr wrap="square" rtlCol="0">
            <a:spAutoFit/>
          </a:bodyPr>
          <a:lstStyle/>
          <a:p>
            <a:pPr algn="ctr"/>
            <a:r>
              <a:rPr lang="en-US" sz="4000" b="1" dirty="0">
                <a:solidFill>
                  <a:schemeClr val="bg1"/>
                </a:solidFill>
              </a:rPr>
              <a:t>Dark Sky Tourism:</a:t>
            </a:r>
            <a:endParaRPr lang="en-NZ" sz="4000" b="1" dirty="0">
              <a:solidFill>
                <a:schemeClr val="bg1"/>
              </a:solidFill>
            </a:endParaRPr>
          </a:p>
        </p:txBody>
      </p:sp>
      <p:sp>
        <p:nvSpPr>
          <p:cNvPr id="7" name="TextBox 6">
            <a:extLst>
              <a:ext uri="{FF2B5EF4-FFF2-40B4-BE49-F238E27FC236}">
                <a16:creationId xmlns:a16="http://schemas.microsoft.com/office/drawing/2014/main" id="{1D958C2E-2821-4E34-01BD-156CAFDBDDEF}"/>
              </a:ext>
            </a:extLst>
          </p:cNvPr>
          <p:cNvSpPr txBox="1"/>
          <p:nvPr/>
        </p:nvSpPr>
        <p:spPr>
          <a:xfrm>
            <a:off x="0" y="1841345"/>
            <a:ext cx="12188950" cy="707886"/>
          </a:xfrm>
          <a:prstGeom prst="rect">
            <a:avLst/>
          </a:prstGeom>
          <a:noFill/>
        </p:spPr>
        <p:txBody>
          <a:bodyPr wrap="square" rtlCol="0">
            <a:spAutoFit/>
          </a:bodyPr>
          <a:lstStyle/>
          <a:p>
            <a:pPr algn="ctr"/>
            <a:r>
              <a:rPr lang="en-US" sz="4000" b="1" dirty="0">
                <a:solidFill>
                  <a:schemeClr val="bg1"/>
                </a:solidFill>
              </a:rPr>
              <a:t>the Mackenzie story</a:t>
            </a:r>
            <a:endParaRPr lang="en-NZ" sz="4000" b="1" dirty="0">
              <a:solidFill>
                <a:schemeClr val="bg1"/>
              </a:solidFill>
            </a:endParaRPr>
          </a:p>
        </p:txBody>
      </p:sp>
      <p:sp>
        <p:nvSpPr>
          <p:cNvPr id="8" name="TextBox 7">
            <a:extLst>
              <a:ext uri="{FF2B5EF4-FFF2-40B4-BE49-F238E27FC236}">
                <a16:creationId xmlns:a16="http://schemas.microsoft.com/office/drawing/2014/main" id="{E56633C6-36A4-F15C-A36F-D62F30546A4D}"/>
              </a:ext>
            </a:extLst>
          </p:cNvPr>
          <p:cNvSpPr txBox="1"/>
          <p:nvPr/>
        </p:nvSpPr>
        <p:spPr>
          <a:xfrm>
            <a:off x="-84269" y="6528712"/>
            <a:ext cx="12188950" cy="261610"/>
          </a:xfrm>
          <a:prstGeom prst="rect">
            <a:avLst/>
          </a:prstGeom>
          <a:noFill/>
        </p:spPr>
        <p:txBody>
          <a:bodyPr wrap="square" rtlCol="0">
            <a:spAutoFit/>
          </a:bodyPr>
          <a:lstStyle/>
          <a:p>
            <a:pPr algn="r"/>
            <a:r>
              <a:rPr lang="en-US" sz="1100" dirty="0">
                <a:solidFill>
                  <a:schemeClr val="bg1"/>
                </a:solidFill>
              </a:rPr>
              <a:t>Photo: Joseph Pooley</a:t>
            </a:r>
            <a:endParaRPr lang="en-NZ" sz="1100" dirty="0">
              <a:solidFill>
                <a:schemeClr val="bg1"/>
              </a:solidFill>
            </a:endParaRPr>
          </a:p>
        </p:txBody>
      </p:sp>
      <p:sp>
        <p:nvSpPr>
          <p:cNvPr id="11" name="TextBox 10">
            <a:extLst>
              <a:ext uri="{FF2B5EF4-FFF2-40B4-BE49-F238E27FC236}">
                <a16:creationId xmlns:a16="http://schemas.microsoft.com/office/drawing/2014/main" id="{1E79C282-07F0-558C-0CFC-C87E6E21307B}"/>
              </a:ext>
            </a:extLst>
          </p:cNvPr>
          <p:cNvSpPr txBox="1"/>
          <p:nvPr/>
        </p:nvSpPr>
        <p:spPr>
          <a:xfrm>
            <a:off x="-151109" y="2852821"/>
            <a:ext cx="12322629" cy="646331"/>
          </a:xfrm>
          <a:prstGeom prst="rect">
            <a:avLst/>
          </a:prstGeom>
          <a:noFill/>
        </p:spPr>
        <p:txBody>
          <a:bodyPr wrap="square">
            <a:spAutoFit/>
          </a:bodyPr>
          <a:lstStyle/>
          <a:p>
            <a:pPr algn="ctr" fontAlgn="base"/>
            <a:r>
              <a:rPr lang="en-US" b="1" i="0" dirty="0" err="1">
                <a:solidFill>
                  <a:srgbClr val="FFFFFF"/>
                </a:solidFill>
                <a:effectLst/>
                <a:latin typeface="Aptos" panose="020B0004020202020204" pitchFamily="34" charset="0"/>
              </a:rPr>
              <a:t>Nā</a:t>
            </a:r>
            <a:r>
              <a:rPr lang="en-US" b="1" i="0" dirty="0">
                <a:solidFill>
                  <a:srgbClr val="FFFFFF"/>
                </a:solidFill>
                <a:effectLst/>
                <a:latin typeface="Aptos" panose="020B0004020202020204" pitchFamily="34" charset="0"/>
              </a:rPr>
              <a:t> </a:t>
            </a:r>
            <a:r>
              <a:rPr lang="en-US" b="1" i="0" dirty="0" err="1">
                <a:solidFill>
                  <a:srgbClr val="FFFFFF"/>
                </a:solidFill>
                <a:effectLst/>
                <a:latin typeface="Aptos" panose="020B0004020202020204" pitchFamily="34" charset="0"/>
              </a:rPr>
              <a:t>te</a:t>
            </a:r>
            <a:r>
              <a:rPr lang="en-US" b="1" i="0" dirty="0">
                <a:solidFill>
                  <a:srgbClr val="FFFFFF"/>
                </a:solidFill>
                <a:effectLst/>
                <a:latin typeface="Aptos" panose="020B0004020202020204" pitchFamily="34" charset="0"/>
              </a:rPr>
              <a:t> </a:t>
            </a:r>
            <a:r>
              <a:rPr lang="en-US" b="1" i="0" dirty="0" err="1">
                <a:solidFill>
                  <a:srgbClr val="FFFFFF"/>
                </a:solidFill>
                <a:effectLst/>
                <a:latin typeface="Aptos" panose="020B0004020202020204" pitchFamily="34" charset="0"/>
              </a:rPr>
              <a:t>pō</a:t>
            </a:r>
            <a:r>
              <a:rPr lang="en-US" b="1" i="0" dirty="0">
                <a:solidFill>
                  <a:srgbClr val="FFFFFF"/>
                </a:solidFill>
                <a:effectLst/>
                <a:latin typeface="Aptos" panose="020B0004020202020204" pitchFamily="34" charset="0"/>
              </a:rPr>
              <a:t>, ko </a:t>
            </a:r>
            <a:r>
              <a:rPr lang="en-US" b="1" i="0" dirty="0" err="1">
                <a:solidFill>
                  <a:srgbClr val="FFFFFF"/>
                </a:solidFill>
                <a:effectLst/>
                <a:latin typeface="Aptos" panose="020B0004020202020204" pitchFamily="34" charset="0"/>
              </a:rPr>
              <a:t>te</a:t>
            </a:r>
            <a:r>
              <a:rPr lang="en-US" b="1" i="0" dirty="0">
                <a:solidFill>
                  <a:srgbClr val="FFFFFF"/>
                </a:solidFill>
                <a:effectLst/>
                <a:latin typeface="Aptos" panose="020B0004020202020204" pitchFamily="34" charset="0"/>
              </a:rPr>
              <a:t> </a:t>
            </a:r>
            <a:r>
              <a:rPr lang="en-US" b="1" i="0" dirty="0" err="1">
                <a:solidFill>
                  <a:srgbClr val="FFFFFF"/>
                </a:solidFill>
                <a:effectLst/>
                <a:latin typeface="Aptos" panose="020B0004020202020204" pitchFamily="34" charset="0"/>
              </a:rPr>
              <a:t>ao</a:t>
            </a:r>
            <a:r>
              <a:rPr lang="en-US" b="1" i="0" dirty="0">
                <a:solidFill>
                  <a:srgbClr val="FFFFFF"/>
                </a:solidFill>
                <a:effectLst/>
                <a:latin typeface="Aptos" panose="020B0004020202020204" pitchFamily="34" charset="0"/>
              </a:rPr>
              <a:t>, ko </a:t>
            </a:r>
            <a:r>
              <a:rPr lang="en-US" b="1" i="0" dirty="0" err="1">
                <a:solidFill>
                  <a:srgbClr val="FFFFFF"/>
                </a:solidFill>
                <a:effectLst/>
                <a:latin typeface="Aptos" panose="020B0004020202020204" pitchFamily="34" charset="0"/>
              </a:rPr>
              <a:t>te</a:t>
            </a:r>
            <a:r>
              <a:rPr lang="en-US" b="1" i="0" dirty="0">
                <a:solidFill>
                  <a:srgbClr val="FFFFFF"/>
                </a:solidFill>
                <a:effectLst/>
                <a:latin typeface="Aptos" panose="020B0004020202020204" pitchFamily="34" charset="0"/>
              </a:rPr>
              <a:t> </a:t>
            </a:r>
            <a:r>
              <a:rPr lang="en-US" b="1" i="0" dirty="0" err="1">
                <a:solidFill>
                  <a:srgbClr val="FFFFFF"/>
                </a:solidFill>
                <a:effectLst/>
                <a:latin typeface="Aptos" panose="020B0004020202020204" pitchFamily="34" charset="0"/>
              </a:rPr>
              <a:t>ao</a:t>
            </a:r>
            <a:r>
              <a:rPr lang="en-US" b="1" i="0" dirty="0">
                <a:solidFill>
                  <a:srgbClr val="FFFFFF"/>
                </a:solidFill>
                <a:effectLst/>
                <a:latin typeface="Aptos" panose="020B0004020202020204" pitchFamily="34" charset="0"/>
              </a:rPr>
              <a:t> </a:t>
            </a:r>
            <a:r>
              <a:rPr lang="en-US" b="1" i="0" dirty="0" err="1">
                <a:solidFill>
                  <a:srgbClr val="FFFFFF"/>
                </a:solidFill>
                <a:effectLst/>
                <a:latin typeface="Aptos" panose="020B0004020202020204" pitchFamily="34" charset="0"/>
              </a:rPr>
              <a:t>mārama</a:t>
            </a:r>
            <a:endParaRPr lang="en-US" b="1" i="0" dirty="0">
              <a:solidFill>
                <a:srgbClr val="FFFFFF"/>
              </a:solidFill>
              <a:effectLst/>
              <a:latin typeface="Aptos" panose="020B0004020202020204" pitchFamily="34" charset="0"/>
            </a:endParaRPr>
          </a:p>
          <a:p>
            <a:pPr algn="ctr" fontAlgn="base"/>
            <a:r>
              <a:rPr lang="en-US" b="1" dirty="0">
                <a:solidFill>
                  <a:srgbClr val="FFFFFF"/>
                </a:solidFill>
                <a:effectLst/>
                <a:latin typeface="Aptos" panose="020B0004020202020204" pitchFamily="34" charset="0"/>
              </a:rPr>
              <a:t>From the darkest depths of the night we become enlightened </a:t>
            </a:r>
          </a:p>
        </p:txBody>
      </p:sp>
    </p:spTree>
    <p:extLst>
      <p:ext uri="{BB962C8B-B14F-4D97-AF65-F5344CB8AC3E}">
        <p14:creationId xmlns:p14="http://schemas.microsoft.com/office/powerpoint/2010/main" val="49700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wo dome buildings under a starry sky&#10;&#10;Description automatically generated">
            <a:extLst>
              <a:ext uri="{FF2B5EF4-FFF2-40B4-BE49-F238E27FC236}">
                <a16:creationId xmlns:a16="http://schemas.microsoft.com/office/drawing/2014/main" id="{6CEA640A-70BF-73BE-58B5-AAF4A23ED23F}"/>
              </a:ext>
            </a:extLst>
          </p:cNvPr>
          <p:cNvPicPr>
            <a:picLocks noChangeAspect="1"/>
          </p:cNvPicPr>
          <p:nvPr/>
        </p:nvPicPr>
        <p:blipFill rotWithShape="1">
          <a:blip r:embed="rId3">
            <a:extLst>
              <a:ext uri="{28A0092B-C50C-407E-A947-70E740481C1C}">
                <a14:useLocalDpi xmlns:a14="http://schemas.microsoft.com/office/drawing/2010/main" val="0"/>
              </a:ext>
            </a:extLst>
          </a:blip>
          <a:srcRect l="30542" t="12807" r="24893" b="48328"/>
          <a:stretch/>
        </p:blipFill>
        <p:spPr>
          <a:xfrm>
            <a:off x="0" y="0"/>
            <a:ext cx="12192000" cy="6858000"/>
          </a:xfrm>
          <a:prstGeom prst="rect">
            <a:avLst/>
          </a:prstGeom>
        </p:spPr>
      </p:pic>
      <p:cxnSp>
        <p:nvCxnSpPr>
          <p:cNvPr id="6" name="Straight Connector 5">
            <a:extLst>
              <a:ext uri="{FF2B5EF4-FFF2-40B4-BE49-F238E27FC236}">
                <a16:creationId xmlns:a16="http://schemas.microsoft.com/office/drawing/2014/main" id="{CB883759-1507-C620-CC31-0721FE0556F2}"/>
              </a:ext>
            </a:extLst>
          </p:cNvPr>
          <p:cNvCxnSpPr>
            <a:cxnSpLocks/>
          </p:cNvCxnSpPr>
          <p:nvPr/>
        </p:nvCxnSpPr>
        <p:spPr>
          <a:xfrm flipV="1">
            <a:off x="810406" y="4101183"/>
            <a:ext cx="10547883" cy="24373"/>
          </a:xfrm>
          <a:prstGeom prst="line">
            <a:avLst/>
          </a:prstGeom>
          <a:ln w="5715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96F01D4-F873-441F-23DD-1C8046311316}"/>
              </a:ext>
            </a:extLst>
          </p:cNvPr>
          <p:cNvSpPr txBox="1"/>
          <p:nvPr/>
        </p:nvSpPr>
        <p:spPr>
          <a:xfrm>
            <a:off x="475129" y="717503"/>
            <a:ext cx="9874102" cy="707886"/>
          </a:xfrm>
          <a:prstGeom prst="rect">
            <a:avLst/>
          </a:prstGeom>
          <a:noFill/>
        </p:spPr>
        <p:txBody>
          <a:bodyPr wrap="square" rtlCol="0">
            <a:spAutoFit/>
          </a:bodyPr>
          <a:lstStyle/>
          <a:p>
            <a:r>
              <a:rPr lang="en-US" sz="4000" b="1" dirty="0">
                <a:solidFill>
                  <a:schemeClr val="bg1"/>
                </a:solidFill>
              </a:rPr>
              <a:t>Mackenzie’s Dark Sky Journey</a:t>
            </a:r>
            <a:endParaRPr lang="en-US" sz="3600" dirty="0">
              <a:solidFill>
                <a:schemeClr val="bg1"/>
              </a:solidFill>
            </a:endParaRPr>
          </a:p>
        </p:txBody>
      </p:sp>
      <p:cxnSp>
        <p:nvCxnSpPr>
          <p:cNvPr id="8" name="Straight Connector 7">
            <a:extLst>
              <a:ext uri="{FF2B5EF4-FFF2-40B4-BE49-F238E27FC236}">
                <a16:creationId xmlns:a16="http://schemas.microsoft.com/office/drawing/2014/main" id="{1CEADE38-AF55-DEAB-6413-6A09E0CA870C}"/>
              </a:ext>
            </a:extLst>
          </p:cNvPr>
          <p:cNvCxnSpPr>
            <a:cxnSpLocks/>
          </p:cNvCxnSpPr>
          <p:nvPr/>
        </p:nvCxnSpPr>
        <p:spPr>
          <a:xfrm>
            <a:off x="833711" y="3224603"/>
            <a:ext cx="0" cy="900953"/>
          </a:xfrm>
          <a:prstGeom prst="line">
            <a:avLst/>
          </a:prstGeom>
          <a:ln w="5715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E39BB6B4-898B-AEAC-1A0B-C163D67F14AC}"/>
              </a:ext>
            </a:extLst>
          </p:cNvPr>
          <p:cNvSpPr/>
          <p:nvPr/>
        </p:nvSpPr>
        <p:spPr>
          <a:xfrm>
            <a:off x="145223" y="2043958"/>
            <a:ext cx="1376975" cy="1180644"/>
          </a:xfrm>
          <a:prstGeom prst="ellipse">
            <a:avLst/>
          </a:prstGeom>
          <a:noFill/>
          <a:ln w="571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TextBox 11">
            <a:extLst>
              <a:ext uri="{FF2B5EF4-FFF2-40B4-BE49-F238E27FC236}">
                <a16:creationId xmlns:a16="http://schemas.microsoft.com/office/drawing/2014/main" id="{690F1354-91FA-7025-7C0D-9A2382BC9B81}"/>
              </a:ext>
            </a:extLst>
          </p:cNvPr>
          <p:cNvSpPr txBox="1"/>
          <p:nvPr/>
        </p:nvSpPr>
        <p:spPr>
          <a:xfrm>
            <a:off x="376067" y="2403447"/>
            <a:ext cx="868677" cy="461665"/>
          </a:xfrm>
          <a:prstGeom prst="rect">
            <a:avLst/>
          </a:prstGeom>
          <a:noFill/>
        </p:spPr>
        <p:txBody>
          <a:bodyPr wrap="square" rtlCol="0">
            <a:spAutoFit/>
          </a:bodyPr>
          <a:lstStyle/>
          <a:p>
            <a:pPr algn="ctr"/>
            <a:r>
              <a:rPr lang="en-NZ" sz="2400" b="1" dirty="0">
                <a:solidFill>
                  <a:schemeClr val="bg1"/>
                </a:solidFill>
              </a:rPr>
              <a:t>1965</a:t>
            </a:r>
          </a:p>
        </p:txBody>
      </p:sp>
      <p:sp>
        <p:nvSpPr>
          <p:cNvPr id="13" name="Oval 12">
            <a:extLst>
              <a:ext uri="{FF2B5EF4-FFF2-40B4-BE49-F238E27FC236}">
                <a16:creationId xmlns:a16="http://schemas.microsoft.com/office/drawing/2014/main" id="{A42332AB-94A6-3C84-7853-C8DBA3B88EF6}"/>
              </a:ext>
            </a:extLst>
          </p:cNvPr>
          <p:cNvSpPr/>
          <p:nvPr/>
        </p:nvSpPr>
        <p:spPr>
          <a:xfrm>
            <a:off x="1874061" y="2002559"/>
            <a:ext cx="1376975" cy="1180644"/>
          </a:xfrm>
          <a:prstGeom prst="ellipse">
            <a:avLst/>
          </a:prstGeom>
          <a:noFill/>
          <a:ln w="571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TextBox 13">
            <a:extLst>
              <a:ext uri="{FF2B5EF4-FFF2-40B4-BE49-F238E27FC236}">
                <a16:creationId xmlns:a16="http://schemas.microsoft.com/office/drawing/2014/main" id="{63ED8F24-7CC5-0AA2-2B23-F969E072870F}"/>
              </a:ext>
            </a:extLst>
          </p:cNvPr>
          <p:cNvSpPr txBox="1"/>
          <p:nvPr/>
        </p:nvSpPr>
        <p:spPr>
          <a:xfrm>
            <a:off x="71712" y="4316078"/>
            <a:ext cx="1543728" cy="830997"/>
          </a:xfrm>
          <a:prstGeom prst="rect">
            <a:avLst/>
          </a:prstGeom>
          <a:noFill/>
        </p:spPr>
        <p:txBody>
          <a:bodyPr wrap="square" rtlCol="0">
            <a:spAutoFit/>
          </a:bodyPr>
          <a:lstStyle/>
          <a:p>
            <a:pPr algn="ctr"/>
            <a:r>
              <a:rPr lang="en-NZ" sz="1600" dirty="0">
                <a:solidFill>
                  <a:schemeClr val="bg1"/>
                </a:solidFill>
              </a:rPr>
              <a:t>Mt John Observatory established </a:t>
            </a:r>
          </a:p>
        </p:txBody>
      </p:sp>
      <p:sp>
        <p:nvSpPr>
          <p:cNvPr id="15" name="TextBox 14">
            <a:extLst>
              <a:ext uri="{FF2B5EF4-FFF2-40B4-BE49-F238E27FC236}">
                <a16:creationId xmlns:a16="http://schemas.microsoft.com/office/drawing/2014/main" id="{D7901BA5-0630-90BF-E6DB-788876263E09}"/>
              </a:ext>
            </a:extLst>
          </p:cNvPr>
          <p:cNvSpPr txBox="1"/>
          <p:nvPr/>
        </p:nvSpPr>
        <p:spPr>
          <a:xfrm>
            <a:off x="2041595" y="2428419"/>
            <a:ext cx="1079104" cy="461665"/>
          </a:xfrm>
          <a:prstGeom prst="rect">
            <a:avLst/>
          </a:prstGeom>
          <a:noFill/>
        </p:spPr>
        <p:txBody>
          <a:bodyPr wrap="square" rtlCol="0">
            <a:spAutoFit/>
          </a:bodyPr>
          <a:lstStyle/>
          <a:p>
            <a:pPr algn="ctr"/>
            <a:r>
              <a:rPr lang="en-NZ" sz="2400" b="1" dirty="0">
                <a:solidFill>
                  <a:schemeClr val="bg1"/>
                </a:solidFill>
              </a:rPr>
              <a:t>1981</a:t>
            </a:r>
          </a:p>
        </p:txBody>
      </p:sp>
      <p:cxnSp>
        <p:nvCxnSpPr>
          <p:cNvPr id="16" name="Straight Connector 15">
            <a:extLst>
              <a:ext uri="{FF2B5EF4-FFF2-40B4-BE49-F238E27FC236}">
                <a16:creationId xmlns:a16="http://schemas.microsoft.com/office/drawing/2014/main" id="{E850CBD5-350B-E1FD-AA21-2FF738AE256E}"/>
              </a:ext>
            </a:extLst>
          </p:cNvPr>
          <p:cNvCxnSpPr>
            <a:cxnSpLocks/>
          </p:cNvCxnSpPr>
          <p:nvPr/>
        </p:nvCxnSpPr>
        <p:spPr>
          <a:xfrm>
            <a:off x="2529360" y="3224601"/>
            <a:ext cx="0" cy="900953"/>
          </a:xfrm>
          <a:prstGeom prst="line">
            <a:avLst/>
          </a:prstGeom>
          <a:ln w="5715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3F5570C-3254-6505-2AA7-8241F2D175A1}"/>
              </a:ext>
            </a:extLst>
          </p:cNvPr>
          <p:cNvSpPr txBox="1"/>
          <p:nvPr/>
        </p:nvSpPr>
        <p:spPr>
          <a:xfrm>
            <a:off x="1479358" y="4337616"/>
            <a:ext cx="2236871" cy="1569660"/>
          </a:xfrm>
          <a:prstGeom prst="rect">
            <a:avLst/>
          </a:prstGeom>
          <a:noFill/>
        </p:spPr>
        <p:txBody>
          <a:bodyPr wrap="square" rtlCol="0">
            <a:spAutoFit/>
          </a:bodyPr>
          <a:lstStyle/>
          <a:p>
            <a:pPr algn="ctr"/>
            <a:r>
              <a:rPr lang="en-US" sz="1600" dirty="0">
                <a:solidFill>
                  <a:schemeClr val="bg1"/>
                </a:solidFill>
              </a:rPr>
              <a:t>District Plan changes limiting blue light emission &amp;</a:t>
            </a:r>
          </a:p>
          <a:p>
            <a:pPr algn="ctr"/>
            <a:r>
              <a:rPr lang="en-US" sz="1600" dirty="0">
                <a:solidFill>
                  <a:schemeClr val="bg1"/>
                </a:solidFill>
              </a:rPr>
              <a:t>requiring streetlights to be shielded, no floodlights after 11pm</a:t>
            </a:r>
          </a:p>
        </p:txBody>
      </p:sp>
      <p:sp>
        <p:nvSpPr>
          <p:cNvPr id="18" name="Oval 17">
            <a:extLst>
              <a:ext uri="{FF2B5EF4-FFF2-40B4-BE49-F238E27FC236}">
                <a16:creationId xmlns:a16="http://schemas.microsoft.com/office/drawing/2014/main" id="{F4664C10-40F7-6DE8-8858-1991E0397982}"/>
              </a:ext>
            </a:extLst>
          </p:cNvPr>
          <p:cNvSpPr/>
          <p:nvPr/>
        </p:nvSpPr>
        <p:spPr>
          <a:xfrm>
            <a:off x="3608334" y="2023880"/>
            <a:ext cx="1376975" cy="1180644"/>
          </a:xfrm>
          <a:prstGeom prst="ellipse">
            <a:avLst/>
          </a:prstGeom>
          <a:noFill/>
          <a:ln w="571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extBox 18">
            <a:extLst>
              <a:ext uri="{FF2B5EF4-FFF2-40B4-BE49-F238E27FC236}">
                <a16:creationId xmlns:a16="http://schemas.microsoft.com/office/drawing/2014/main" id="{ED4FAEE5-44C7-9BAE-C8F2-5692080BD7A9}"/>
              </a:ext>
            </a:extLst>
          </p:cNvPr>
          <p:cNvSpPr txBox="1"/>
          <p:nvPr/>
        </p:nvSpPr>
        <p:spPr>
          <a:xfrm>
            <a:off x="3785144" y="2416533"/>
            <a:ext cx="1126838" cy="461665"/>
          </a:xfrm>
          <a:prstGeom prst="rect">
            <a:avLst/>
          </a:prstGeom>
          <a:noFill/>
        </p:spPr>
        <p:txBody>
          <a:bodyPr wrap="square" rtlCol="0">
            <a:spAutoFit/>
          </a:bodyPr>
          <a:lstStyle/>
          <a:p>
            <a:pPr algn="ctr"/>
            <a:r>
              <a:rPr lang="en-NZ" sz="2400" b="1" dirty="0">
                <a:solidFill>
                  <a:schemeClr val="bg1"/>
                </a:solidFill>
              </a:rPr>
              <a:t>1991</a:t>
            </a:r>
          </a:p>
        </p:txBody>
      </p:sp>
      <p:cxnSp>
        <p:nvCxnSpPr>
          <p:cNvPr id="20" name="Straight Connector 19">
            <a:extLst>
              <a:ext uri="{FF2B5EF4-FFF2-40B4-BE49-F238E27FC236}">
                <a16:creationId xmlns:a16="http://schemas.microsoft.com/office/drawing/2014/main" id="{235A1C64-B71B-4195-5E0A-60EA586B45DE}"/>
              </a:ext>
            </a:extLst>
          </p:cNvPr>
          <p:cNvCxnSpPr>
            <a:cxnSpLocks/>
          </p:cNvCxnSpPr>
          <p:nvPr/>
        </p:nvCxnSpPr>
        <p:spPr>
          <a:xfrm>
            <a:off x="4296821" y="3224601"/>
            <a:ext cx="0" cy="900953"/>
          </a:xfrm>
          <a:prstGeom prst="line">
            <a:avLst/>
          </a:prstGeom>
          <a:ln w="5715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6B52CF5-536B-A059-B375-9F5BC3D8B1EB}"/>
              </a:ext>
            </a:extLst>
          </p:cNvPr>
          <p:cNvSpPr txBox="1"/>
          <p:nvPr/>
        </p:nvSpPr>
        <p:spPr>
          <a:xfrm>
            <a:off x="3521971" y="4372320"/>
            <a:ext cx="1846964" cy="830997"/>
          </a:xfrm>
          <a:prstGeom prst="rect">
            <a:avLst/>
          </a:prstGeom>
          <a:noFill/>
        </p:spPr>
        <p:txBody>
          <a:bodyPr wrap="square" rtlCol="0">
            <a:spAutoFit/>
          </a:bodyPr>
          <a:lstStyle/>
          <a:p>
            <a:pPr algn="ctr"/>
            <a:r>
              <a:rPr lang="en-US" sz="1600" dirty="0">
                <a:solidFill>
                  <a:schemeClr val="bg1"/>
                </a:solidFill>
              </a:rPr>
              <a:t>First stargazing operator </a:t>
            </a:r>
          </a:p>
          <a:p>
            <a:pPr algn="ctr"/>
            <a:r>
              <a:rPr lang="en-US" sz="1600" dirty="0">
                <a:solidFill>
                  <a:schemeClr val="bg1"/>
                </a:solidFill>
              </a:rPr>
              <a:t>(Japanese market)</a:t>
            </a:r>
          </a:p>
        </p:txBody>
      </p:sp>
      <p:sp>
        <p:nvSpPr>
          <p:cNvPr id="22" name="Oval 21">
            <a:extLst>
              <a:ext uri="{FF2B5EF4-FFF2-40B4-BE49-F238E27FC236}">
                <a16:creationId xmlns:a16="http://schemas.microsoft.com/office/drawing/2014/main" id="{D841FB75-0E0B-9E42-92B1-2DEF6DEE56E3}"/>
              </a:ext>
            </a:extLst>
          </p:cNvPr>
          <p:cNvSpPr/>
          <p:nvPr/>
        </p:nvSpPr>
        <p:spPr>
          <a:xfrm>
            <a:off x="5368935" y="2002559"/>
            <a:ext cx="1376975" cy="1180644"/>
          </a:xfrm>
          <a:prstGeom prst="ellipse">
            <a:avLst/>
          </a:prstGeom>
          <a:noFill/>
          <a:ln w="571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23" name="Straight Connector 22">
            <a:extLst>
              <a:ext uri="{FF2B5EF4-FFF2-40B4-BE49-F238E27FC236}">
                <a16:creationId xmlns:a16="http://schemas.microsoft.com/office/drawing/2014/main" id="{F7E4008F-F7C7-C02D-7D7E-A91908F132FC}"/>
              </a:ext>
            </a:extLst>
          </p:cNvPr>
          <p:cNvCxnSpPr>
            <a:cxnSpLocks/>
          </p:cNvCxnSpPr>
          <p:nvPr/>
        </p:nvCxnSpPr>
        <p:spPr>
          <a:xfrm>
            <a:off x="6057422" y="3224601"/>
            <a:ext cx="0" cy="900953"/>
          </a:xfrm>
          <a:prstGeom prst="line">
            <a:avLst/>
          </a:prstGeom>
          <a:ln w="5715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3B6DF6D-9140-B610-E6D8-EBA917E2EF12}"/>
              </a:ext>
            </a:extLst>
          </p:cNvPr>
          <p:cNvSpPr txBox="1"/>
          <p:nvPr/>
        </p:nvSpPr>
        <p:spPr>
          <a:xfrm>
            <a:off x="5573133" y="2394331"/>
            <a:ext cx="1045733" cy="461665"/>
          </a:xfrm>
          <a:prstGeom prst="rect">
            <a:avLst/>
          </a:prstGeom>
          <a:noFill/>
        </p:spPr>
        <p:txBody>
          <a:bodyPr wrap="square" rtlCol="0">
            <a:spAutoFit/>
          </a:bodyPr>
          <a:lstStyle/>
          <a:p>
            <a:pPr algn="ctr"/>
            <a:r>
              <a:rPr lang="en-NZ" sz="2400" b="1" dirty="0">
                <a:solidFill>
                  <a:schemeClr val="bg1"/>
                </a:solidFill>
              </a:rPr>
              <a:t>2004</a:t>
            </a:r>
          </a:p>
        </p:txBody>
      </p:sp>
      <p:sp>
        <p:nvSpPr>
          <p:cNvPr id="25" name="TextBox 24">
            <a:extLst>
              <a:ext uri="{FF2B5EF4-FFF2-40B4-BE49-F238E27FC236}">
                <a16:creationId xmlns:a16="http://schemas.microsoft.com/office/drawing/2014/main" id="{91F6BF04-125B-E5E1-353D-26EB4F4830F7}"/>
              </a:ext>
            </a:extLst>
          </p:cNvPr>
          <p:cNvSpPr txBox="1"/>
          <p:nvPr/>
        </p:nvSpPr>
        <p:spPr>
          <a:xfrm>
            <a:off x="5202580" y="4316078"/>
            <a:ext cx="1808079" cy="1077218"/>
          </a:xfrm>
          <a:prstGeom prst="rect">
            <a:avLst/>
          </a:prstGeom>
          <a:noFill/>
        </p:spPr>
        <p:txBody>
          <a:bodyPr wrap="square" rtlCol="0">
            <a:spAutoFit/>
          </a:bodyPr>
          <a:lstStyle/>
          <a:p>
            <a:pPr algn="ctr"/>
            <a:r>
              <a:rPr lang="en-US" sz="1600" dirty="0">
                <a:solidFill>
                  <a:schemeClr val="bg1"/>
                </a:solidFill>
              </a:rPr>
              <a:t>Earth &amp; Sky established (stargazing at Mt John Observatory)</a:t>
            </a:r>
          </a:p>
        </p:txBody>
      </p:sp>
      <p:sp>
        <p:nvSpPr>
          <p:cNvPr id="26" name="Oval 25">
            <a:extLst>
              <a:ext uri="{FF2B5EF4-FFF2-40B4-BE49-F238E27FC236}">
                <a16:creationId xmlns:a16="http://schemas.microsoft.com/office/drawing/2014/main" id="{ABEB72A7-7E25-65A9-2CBE-54C4DB146D98}"/>
              </a:ext>
            </a:extLst>
          </p:cNvPr>
          <p:cNvSpPr/>
          <p:nvPr/>
        </p:nvSpPr>
        <p:spPr>
          <a:xfrm>
            <a:off x="7215592" y="1941882"/>
            <a:ext cx="1376975" cy="1180644"/>
          </a:xfrm>
          <a:prstGeom prst="ellipse">
            <a:avLst/>
          </a:prstGeom>
          <a:noFill/>
          <a:ln w="571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TextBox 26">
            <a:extLst>
              <a:ext uri="{FF2B5EF4-FFF2-40B4-BE49-F238E27FC236}">
                <a16:creationId xmlns:a16="http://schemas.microsoft.com/office/drawing/2014/main" id="{0FCDCCCF-D2EC-67F3-4638-7DA7C7BB7859}"/>
              </a:ext>
            </a:extLst>
          </p:cNvPr>
          <p:cNvSpPr txBox="1"/>
          <p:nvPr/>
        </p:nvSpPr>
        <p:spPr>
          <a:xfrm>
            <a:off x="7381211" y="2346421"/>
            <a:ext cx="1045733" cy="461665"/>
          </a:xfrm>
          <a:prstGeom prst="rect">
            <a:avLst/>
          </a:prstGeom>
          <a:noFill/>
        </p:spPr>
        <p:txBody>
          <a:bodyPr wrap="square" rtlCol="0">
            <a:spAutoFit/>
          </a:bodyPr>
          <a:lstStyle/>
          <a:p>
            <a:pPr algn="ctr"/>
            <a:r>
              <a:rPr lang="en-NZ" sz="2400" b="1" dirty="0">
                <a:solidFill>
                  <a:schemeClr val="bg1"/>
                </a:solidFill>
              </a:rPr>
              <a:t>2012</a:t>
            </a:r>
          </a:p>
        </p:txBody>
      </p:sp>
      <p:sp>
        <p:nvSpPr>
          <p:cNvPr id="28" name="TextBox 27">
            <a:extLst>
              <a:ext uri="{FF2B5EF4-FFF2-40B4-BE49-F238E27FC236}">
                <a16:creationId xmlns:a16="http://schemas.microsoft.com/office/drawing/2014/main" id="{F0725AFA-D0FA-FE53-540A-735BD4DA3269}"/>
              </a:ext>
            </a:extLst>
          </p:cNvPr>
          <p:cNvSpPr txBox="1"/>
          <p:nvPr/>
        </p:nvSpPr>
        <p:spPr>
          <a:xfrm>
            <a:off x="6891062" y="4366226"/>
            <a:ext cx="2026032" cy="830997"/>
          </a:xfrm>
          <a:prstGeom prst="rect">
            <a:avLst/>
          </a:prstGeom>
          <a:noFill/>
        </p:spPr>
        <p:txBody>
          <a:bodyPr wrap="square" rtlCol="0">
            <a:spAutoFit/>
          </a:bodyPr>
          <a:lstStyle/>
          <a:p>
            <a:pPr algn="ctr"/>
            <a:r>
              <a:rPr lang="en-US" sz="1600" dirty="0">
                <a:solidFill>
                  <a:schemeClr val="bg1"/>
                </a:solidFill>
              </a:rPr>
              <a:t>Southern Hemisphere’s first Dark Sky Reserve</a:t>
            </a:r>
          </a:p>
        </p:txBody>
      </p:sp>
      <p:cxnSp>
        <p:nvCxnSpPr>
          <p:cNvPr id="29" name="Straight Connector 28">
            <a:extLst>
              <a:ext uri="{FF2B5EF4-FFF2-40B4-BE49-F238E27FC236}">
                <a16:creationId xmlns:a16="http://schemas.microsoft.com/office/drawing/2014/main" id="{88A44579-B98B-CC29-F92E-6A7EA32991E8}"/>
              </a:ext>
            </a:extLst>
          </p:cNvPr>
          <p:cNvCxnSpPr>
            <a:cxnSpLocks/>
          </p:cNvCxnSpPr>
          <p:nvPr/>
        </p:nvCxnSpPr>
        <p:spPr>
          <a:xfrm>
            <a:off x="7818120" y="3183203"/>
            <a:ext cx="0" cy="900953"/>
          </a:xfrm>
          <a:prstGeom prst="line">
            <a:avLst/>
          </a:prstGeom>
          <a:ln w="5715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A59D5553-F667-390B-DC59-5C301D2BE5C3}"/>
              </a:ext>
            </a:extLst>
          </p:cNvPr>
          <p:cNvSpPr/>
          <p:nvPr/>
        </p:nvSpPr>
        <p:spPr>
          <a:xfrm>
            <a:off x="8940964" y="1997317"/>
            <a:ext cx="1376975" cy="1180644"/>
          </a:xfrm>
          <a:prstGeom prst="ellipse">
            <a:avLst/>
          </a:prstGeom>
          <a:noFill/>
          <a:ln w="571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1" name="Oval 30">
            <a:extLst>
              <a:ext uri="{FF2B5EF4-FFF2-40B4-BE49-F238E27FC236}">
                <a16:creationId xmlns:a16="http://schemas.microsoft.com/office/drawing/2014/main" id="{85AB19E5-0A5E-ACF0-2950-388CA9F830BC}"/>
              </a:ext>
            </a:extLst>
          </p:cNvPr>
          <p:cNvSpPr/>
          <p:nvPr/>
        </p:nvSpPr>
        <p:spPr>
          <a:xfrm>
            <a:off x="10630119" y="1956868"/>
            <a:ext cx="1376975" cy="1180644"/>
          </a:xfrm>
          <a:prstGeom prst="ellipse">
            <a:avLst/>
          </a:prstGeom>
          <a:noFill/>
          <a:ln w="571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TextBox 31">
            <a:extLst>
              <a:ext uri="{FF2B5EF4-FFF2-40B4-BE49-F238E27FC236}">
                <a16:creationId xmlns:a16="http://schemas.microsoft.com/office/drawing/2014/main" id="{00B421F0-61A8-FE48-2E05-C801C7B22E0B}"/>
              </a:ext>
            </a:extLst>
          </p:cNvPr>
          <p:cNvSpPr txBox="1"/>
          <p:nvPr/>
        </p:nvSpPr>
        <p:spPr>
          <a:xfrm>
            <a:off x="9064175" y="2347721"/>
            <a:ext cx="1045733" cy="461665"/>
          </a:xfrm>
          <a:prstGeom prst="rect">
            <a:avLst/>
          </a:prstGeom>
          <a:noFill/>
        </p:spPr>
        <p:txBody>
          <a:bodyPr wrap="square" rtlCol="0">
            <a:spAutoFit/>
          </a:bodyPr>
          <a:lstStyle/>
          <a:p>
            <a:pPr algn="ctr"/>
            <a:r>
              <a:rPr lang="en-NZ" sz="2400" b="1" dirty="0">
                <a:solidFill>
                  <a:schemeClr val="bg1"/>
                </a:solidFill>
              </a:rPr>
              <a:t>2018</a:t>
            </a:r>
          </a:p>
        </p:txBody>
      </p:sp>
      <p:sp>
        <p:nvSpPr>
          <p:cNvPr id="33" name="TextBox 32">
            <a:extLst>
              <a:ext uri="{FF2B5EF4-FFF2-40B4-BE49-F238E27FC236}">
                <a16:creationId xmlns:a16="http://schemas.microsoft.com/office/drawing/2014/main" id="{97B8815B-CA0C-276C-EB95-1D755A0BF4E6}"/>
              </a:ext>
            </a:extLst>
          </p:cNvPr>
          <p:cNvSpPr txBox="1"/>
          <p:nvPr/>
        </p:nvSpPr>
        <p:spPr>
          <a:xfrm>
            <a:off x="8714412" y="4366226"/>
            <a:ext cx="1892659" cy="830997"/>
          </a:xfrm>
          <a:prstGeom prst="rect">
            <a:avLst/>
          </a:prstGeom>
          <a:noFill/>
        </p:spPr>
        <p:txBody>
          <a:bodyPr wrap="square" rtlCol="0">
            <a:spAutoFit/>
          </a:bodyPr>
          <a:lstStyle/>
          <a:p>
            <a:pPr algn="ctr"/>
            <a:r>
              <a:rPr lang="en-US" sz="1600" dirty="0">
                <a:solidFill>
                  <a:schemeClr val="bg1"/>
                </a:solidFill>
              </a:rPr>
              <a:t>Awarded Dark Sky Place of the Year by IDA</a:t>
            </a:r>
          </a:p>
        </p:txBody>
      </p:sp>
      <p:sp>
        <p:nvSpPr>
          <p:cNvPr id="34" name="TextBox 33">
            <a:extLst>
              <a:ext uri="{FF2B5EF4-FFF2-40B4-BE49-F238E27FC236}">
                <a16:creationId xmlns:a16="http://schemas.microsoft.com/office/drawing/2014/main" id="{FE5103E5-EFFD-6008-F04E-4DD7A06E6132}"/>
              </a:ext>
            </a:extLst>
          </p:cNvPr>
          <p:cNvSpPr txBox="1"/>
          <p:nvPr/>
        </p:nvSpPr>
        <p:spPr>
          <a:xfrm>
            <a:off x="10522492" y="4356698"/>
            <a:ext cx="1524286" cy="1569660"/>
          </a:xfrm>
          <a:prstGeom prst="rect">
            <a:avLst/>
          </a:prstGeom>
          <a:noFill/>
        </p:spPr>
        <p:txBody>
          <a:bodyPr wrap="square" rtlCol="0">
            <a:spAutoFit/>
          </a:bodyPr>
          <a:lstStyle/>
          <a:p>
            <a:pPr algn="ctr"/>
            <a:r>
              <a:rPr lang="en-US" sz="1600" dirty="0">
                <a:solidFill>
                  <a:schemeClr val="bg1"/>
                </a:solidFill>
              </a:rPr>
              <a:t>At least 8 operators offering standalone stargazing product</a:t>
            </a:r>
          </a:p>
        </p:txBody>
      </p:sp>
      <p:cxnSp>
        <p:nvCxnSpPr>
          <p:cNvPr id="35" name="Straight Connector 34">
            <a:extLst>
              <a:ext uri="{FF2B5EF4-FFF2-40B4-BE49-F238E27FC236}">
                <a16:creationId xmlns:a16="http://schemas.microsoft.com/office/drawing/2014/main" id="{0CE6D9BC-B147-274F-2004-1706B11D38E2}"/>
              </a:ext>
            </a:extLst>
          </p:cNvPr>
          <p:cNvCxnSpPr>
            <a:cxnSpLocks/>
          </p:cNvCxnSpPr>
          <p:nvPr/>
        </p:nvCxnSpPr>
        <p:spPr>
          <a:xfrm>
            <a:off x="9614263" y="3204524"/>
            <a:ext cx="0" cy="900953"/>
          </a:xfrm>
          <a:prstGeom prst="line">
            <a:avLst/>
          </a:prstGeom>
          <a:ln w="5715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B98C06A-9892-4E78-F1DA-73E95EC331D3}"/>
              </a:ext>
            </a:extLst>
          </p:cNvPr>
          <p:cNvCxnSpPr>
            <a:cxnSpLocks/>
          </p:cNvCxnSpPr>
          <p:nvPr/>
        </p:nvCxnSpPr>
        <p:spPr>
          <a:xfrm>
            <a:off x="11358289" y="3200230"/>
            <a:ext cx="0" cy="913139"/>
          </a:xfrm>
          <a:prstGeom prst="line">
            <a:avLst/>
          </a:prstGeom>
          <a:ln w="5715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88E17FE4-26BF-3B16-7A9D-58C4B35BC8FB}"/>
              </a:ext>
            </a:extLst>
          </p:cNvPr>
          <p:cNvSpPr txBox="1"/>
          <p:nvPr/>
        </p:nvSpPr>
        <p:spPr>
          <a:xfrm>
            <a:off x="10815214" y="2346421"/>
            <a:ext cx="1045733" cy="461665"/>
          </a:xfrm>
          <a:prstGeom prst="rect">
            <a:avLst/>
          </a:prstGeom>
          <a:noFill/>
        </p:spPr>
        <p:txBody>
          <a:bodyPr wrap="square" rtlCol="0">
            <a:spAutoFit/>
          </a:bodyPr>
          <a:lstStyle/>
          <a:p>
            <a:pPr algn="ctr"/>
            <a:r>
              <a:rPr lang="en-NZ" sz="2400" b="1" dirty="0">
                <a:solidFill>
                  <a:schemeClr val="bg1"/>
                </a:solidFill>
              </a:rPr>
              <a:t>2024</a:t>
            </a:r>
          </a:p>
        </p:txBody>
      </p:sp>
    </p:spTree>
    <p:extLst>
      <p:ext uri="{BB962C8B-B14F-4D97-AF65-F5344CB8AC3E}">
        <p14:creationId xmlns:p14="http://schemas.microsoft.com/office/powerpoint/2010/main" val="3438645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two dome buildings under a starry sky&#10;&#10;Description automatically generated">
            <a:extLst>
              <a:ext uri="{FF2B5EF4-FFF2-40B4-BE49-F238E27FC236}">
                <a16:creationId xmlns:a16="http://schemas.microsoft.com/office/drawing/2014/main" id="{E9224FDC-A5F4-581A-282A-E3C201542564}"/>
              </a:ext>
            </a:extLst>
          </p:cNvPr>
          <p:cNvPicPr>
            <a:picLocks noChangeAspect="1"/>
          </p:cNvPicPr>
          <p:nvPr/>
        </p:nvPicPr>
        <p:blipFill rotWithShape="1">
          <a:blip r:embed="rId3">
            <a:extLst>
              <a:ext uri="{28A0092B-C50C-407E-A947-70E740481C1C}">
                <a14:useLocalDpi xmlns:a14="http://schemas.microsoft.com/office/drawing/2010/main" val="0"/>
              </a:ext>
            </a:extLst>
          </a:blip>
          <a:srcRect l="30542" t="12807" r="24893" b="48328"/>
          <a:stretch/>
        </p:blipFill>
        <p:spPr>
          <a:xfrm>
            <a:off x="0" y="0"/>
            <a:ext cx="12192000" cy="6858000"/>
          </a:xfrm>
          <a:prstGeom prst="rect">
            <a:avLst/>
          </a:prstGeom>
        </p:spPr>
      </p:pic>
      <p:sp>
        <p:nvSpPr>
          <p:cNvPr id="3" name="TextBox 2"/>
          <p:cNvSpPr txBox="1"/>
          <p:nvPr/>
        </p:nvSpPr>
        <p:spPr>
          <a:xfrm>
            <a:off x="585105" y="662958"/>
            <a:ext cx="11302095" cy="5625194"/>
          </a:xfrm>
          <a:prstGeom prst="rect">
            <a:avLst/>
          </a:prstGeom>
          <a:noFill/>
        </p:spPr>
        <p:txBody>
          <a:bodyPr wrap="square" rtlCol="0">
            <a:spAutoFit/>
          </a:bodyPr>
          <a:lstStyle/>
          <a:p>
            <a:pPr>
              <a:lnSpc>
                <a:spcPct val="150000"/>
              </a:lnSpc>
            </a:pPr>
            <a:r>
              <a:rPr lang="en-US" sz="2400" dirty="0">
                <a:solidFill>
                  <a:schemeClr val="bg1"/>
                </a:solidFill>
              </a:rPr>
              <a:t>The original ordinance in 1981 required:</a:t>
            </a:r>
          </a:p>
          <a:p>
            <a:pPr marL="457200" indent="-457200">
              <a:lnSpc>
                <a:spcPct val="150000"/>
              </a:lnSpc>
              <a:buFont typeface="Arial" panose="020B0604020202020204" pitchFamily="34" charset="0"/>
              <a:buChar char="•"/>
            </a:pPr>
            <a:r>
              <a:rPr lang="en-US" sz="2400" dirty="0">
                <a:solidFill>
                  <a:schemeClr val="bg1"/>
                </a:solidFill>
              </a:rPr>
              <a:t>Lights must be shielded and shine only below the horizontal</a:t>
            </a:r>
          </a:p>
          <a:p>
            <a:pPr marL="457200" indent="-457200">
              <a:lnSpc>
                <a:spcPct val="150000"/>
              </a:lnSpc>
              <a:buFont typeface="Arial" panose="020B0604020202020204" pitchFamily="34" charset="0"/>
              <a:buChar char="•"/>
            </a:pPr>
            <a:r>
              <a:rPr lang="en-US" sz="2400" dirty="0">
                <a:solidFill>
                  <a:schemeClr val="bg1"/>
                </a:solidFill>
              </a:rPr>
              <a:t>Floodlights for sport or other purposes must be turned off by 11 pm</a:t>
            </a:r>
          </a:p>
          <a:p>
            <a:pPr marL="457200" indent="-457200">
              <a:lnSpc>
                <a:spcPct val="150000"/>
              </a:lnSpc>
              <a:buFont typeface="Arial" panose="020B0604020202020204" pitchFamily="34" charset="0"/>
              <a:buChar char="•"/>
            </a:pPr>
            <a:r>
              <a:rPr lang="en-US" sz="2400" dirty="0">
                <a:solidFill>
                  <a:schemeClr val="bg1"/>
                </a:solidFill>
              </a:rPr>
              <a:t>Lights must have no more than 10% of their emission in the blue</a:t>
            </a:r>
          </a:p>
          <a:p>
            <a:pPr marL="457200" indent="-457200">
              <a:lnSpc>
                <a:spcPct val="150000"/>
              </a:lnSpc>
              <a:buFont typeface="Arial" panose="020B0604020202020204" pitchFamily="34" charset="0"/>
              <a:buChar char="•"/>
            </a:pPr>
            <a:r>
              <a:rPr lang="en-US" sz="2400" dirty="0">
                <a:solidFill>
                  <a:schemeClr val="bg1"/>
                </a:solidFill>
              </a:rPr>
              <a:t>Low pressure sodium lights were </a:t>
            </a:r>
            <a:r>
              <a:rPr lang="en-US" sz="2400" dirty="0" err="1">
                <a:solidFill>
                  <a:schemeClr val="bg1"/>
                </a:solidFill>
              </a:rPr>
              <a:t>favoured</a:t>
            </a:r>
            <a:r>
              <a:rPr lang="en-US" sz="2400" dirty="0">
                <a:solidFill>
                  <a:schemeClr val="bg1"/>
                </a:solidFill>
              </a:rPr>
              <a:t>; fluorescent, metal halide, mercury </a:t>
            </a:r>
            <a:r>
              <a:rPr lang="en-US" sz="2400" dirty="0" err="1">
                <a:solidFill>
                  <a:schemeClr val="bg1"/>
                </a:solidFill>
              </a:rPr>
              <a:t>vapour</a:t>
            </a:r>
            <a:r>
              <a:rPr lang="en-US" sz="2400" dirty="0">
                <a:solidFill>
                  <a:schemeClr val="bg1"/>
                </a:solidFill>
              </a:rPr>
              <a:t> and incandescent lights were not allowed.</a:t>
            </a:r>
          </a:p>
          <a:p>
            <a:pPr>
              <a:lnSpc>
                <a:spcPct val="150000"/>
              </a:lnSpc>
            </a:pPr>
            <a:endParaRPr lang="en-US" sz="1100" dirty="0">
              <a:solidFill>
                <a:schemeClr val="bg1"/>
              </a:solidFill>
            </a:endParaRPr>
          </a:p>
          <a:p>
            <a:pPr>
              <a:lnSpc>
                <a:spcPct val="150000"/>
              </a:lnSpc>
            </a:pPr>
            <a:r>
              <a:rPr lang="en-US" sz="2400" dirty="0">
                <a:solidFill>
                  <a:schemeClr val="bg1"/>
                </a:solidFill>
              </a:rPr>
              <a:t>In 2019, all the streetlights were changed to 2200 K pc amber LEDs with low blue emission (</a:t>
            </a:r>
            <a:r>
              <a:rPr lang="el-GR" sz="2400" dirty="0">
                <a:solidFill>
                  <a:schemeClr val="bg1"/>
                </a:solidFill>
              </a:rPr>
              <a:t>λ</a:t>
            </a:r>
            <a:r>
              <a:rPr lang="en-US" sz="2400" dirty="0">
                <a:solidFill>
                  <a:schemeClr val="bg1"/>
                </a:solidFill>
              </a:rPr>
              <a:t> &lt; 500 nm, blue emission &lt;15%).</a:t>
            </a:r>
          </a:p>
          <a:p>
            <a:pPr>
              <a:lnSpc>
                <a:spcPct val="150000"/>
              </a:lnSpc>
            </a:pPr>
            <a:endParaRPr lang="en-US" sz="600" dirty="0">
              <a:solidFill>
                <a:schemeClr val="bg1"/>
              </a:solidFill>
            </a:endParaRPr>
          </a:p>
          <a:p>
            <a:pPr>
              <a:lnSpc>
                <a:spcPct val="150000"/>
              </a:lnSpc>
            </a:pPr>
            <a:r>
              <a:rPr lang="en-US" sz="2400" dirty="0">
                <a:solidFill>
                  <a:schemeClr val="bg1"/>
                </a:solidFill>
              </a:rPr>
              <a:t>Further changes in 2023 impacting outdoor lights, skylights and signage. </a:t>
            </a:r>
          </a:p>
        </p:txBody>
      </p:sp>
      <p:sp>
        <p:nvSpPr>
          <p:cNvPr id="6" name="TextBox 5">
            <a:extLst>
              <a:ext uri="{FF2B5EF4-FFF2-40B4-BE49-F238E27FC236}">
                <a16:creationId xmlns:a16="http://schemas.microsoft.com/office/drawing/2014/main" id="{18F48122-8754-2CFE-3ED0-F654BEEFC5D5}"/>
              </a:ext>
            </a:extLst>
          </p:cNvPr>
          <p:cNvSpPr txBox="1"/>
          <p:nvPr/>
        </p:nvSpPr>
        <p:spPr>
          <a:xfrm>
            <a:off x="475129" y="93110"/>
            <a:ext cx="9874102" cy="707886"/>
          </a:xfrm>
          <a:prstGeom prst="rect">
            <a:avLst/>
          </a:prstGeom>
          <a:noFill/>
        </p:spPr>
        <p:txBody>
          <a:bodyPr wrap="square" rtlCol="0">
            <a:spAutoFit/>
          </a:bodyPr>
          <a:lstStyle/>
          <a:p>
            <a:r>
              <a:rPr lang="en-US" sz="4000" b="1" dirty="0">
                <a:solidFill>
                  <a:schemeClr val="bg1"/>
                </a:solidFill>
              </a:rPr>
              <a:t>District Plan Changes </a:t>
            </a:r>
            <a:endParaRPr lang="en-US" sz="3600" dirty="0">
              <a:solidFill>
                <a:schemeClr val="bg1"/>
              </a:solidFill>
            </a:endParaRPr>
          </a:p>
        </p:txBody>
      </p:sp>
    </p:spTree>
    <p:extLst>
      <p:ext uri="{BB962C8B-B14F-4D97-AF65-F5344CB8AC3E}">
        <p14:creationId xmlns:p14="http://schemas.microsoft.com/office/powerpoint/2010/main" val="1913717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picture containing mountain, outdoor, nature, hillside&#10;&#10;Description automatically generated">
            <a:extLst>
              <a:ext uri="{FF2B5EF4-FFF2-40B4-BE49-F238E27FC236}">
                <a16:creationId xmlns:a16="http://schemas.microsoft.com/office/drawing/2014/main" id="{6DDACA7F-35E0-BF20-6C60-465E54BB1037}"/>
              </a:ext>
            </a:extLst>
          </p:cNvPr>
          <p:cNvPicPr>
            <a:picLocks noChangeAspect="1"/>
          </p:cNvPicPr>
          <p:nvPr/>
        </p:nvPicPr>
        <p:blipFill rotWithShape="1">
          <a:blip r:embed="rId2"/>
          <a:srcRect t="14464"/>
          <a:stretch/>
        </p:blipFill>
        <p:spPr>
          <a:xfrm>
            <a:off x="20" y="10"/>
            <a:ext cx="12191980" cy="6857990"/>
          </a:xfrm>
          <a:prstGeom prst="rect">
            <a:avLst/>
          </a:prstGeom>
          <a:noFill/>
        </p:spPr>
      </p:pic>
      <p:sp>
        <p:nvSpPr>
          <p:cNvPr id="5" name="TextBox 4">
            <a:extLst>
              <a:ext uri="{FF2B5EF4-FFF2-40B4-BE49-F238E27FC236}">
                <a16:creationId xmlns:a16="http://schemas.microsoft.com/office/drawing/2014/main" id="{A4F94C46-CFCC-98E8-53FB-41DEAB8B1997}"/>
              </a:ext>
            </a:extLst>
          </p:cNvPr>
          <p:cNvSpPr txBox="1"/>
          <p:nvPr/>
        </p:nvSpPr>
        <p:spPr>
          <a:xfrm>
            <a:off x="521755" y="1070874"/>
            <a:ext cx="9874102" cy="707886"/>
          </a:xfrm>
          <a:prstGeom prst="rect">
            <a:avLst/>
          </a:prstGeom>
          <a:noFill/>
        </p:spPr>
        <p:txBody>
          <a:bodyPr wrap="square" rtlCol="0">
            <a:spAutoFit/>
          </a:bodyPr>
          <a:lstStyle/>
          <a:p>
            <a:r>
              <a:rPr lang="en-US" sz="4000" b="1" dirty="0">
                <a:solidFill>
                  <a:schemeClr val="bg1"/>
                </a:solidFill>
              </a:rPr>
              <a:t>Economic Benefits</a:t>
            </a:r>
            <a:endParaRPr lang="en-US" sz="3600" dirty="0">
              <a:solidFill>
                <a:schemeClr val="bg1"/>
              </a:solidFill>
            </a:endParaRPr>
          </a:p>
        </p:txBody>
      </p:sp>
      <p:sp>
        <p:nvSpPr>
          <p:cNvPr id="6" name="TextBox 5">
            <a:extLst>
              <a:ext uri="{FF2B5EF4-FFF2-40B4-BE49-F238E27FC236}">
                <a16:creationId xmlns:a16="http://schemas.microsoft.com/office/drawing/2014/main" id="{3A43BE6A-2522-FB15-A549-51612C553A8F}"/>
              </a:ext>
            </a:extLst>
          </p:cNvPr>
          <p:cNvSpPr txBox="1"/>
          <p:nvPr/>
        </p:nvSpPr>
        <p:spPr>
          <a:xfrm>
            <a:off x="521755" y="1778760"/>
            <a:ext cx="10898423" cy="390818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NZ" sz="2800" dirty="0">
                <a:solidFill>
                  <a:schemeClr val="bg1"/>
                </a:solidFill>
              </a:rPr>
              <a:t>Platform to build brand </a:t>
            </a:r>
            <a:endParaRPr lang="en-NZ" sz="2400" dirty="0">
              <a:solidFill>
                <a:schemeClr val="bg1"/>
              </a:solidFill>
            </a:endParaRPr>
          </a:p>
          <a:p>
            <a:pPr marL="457200" indent="-457200">
              <a:lnSpc>
                <a:spcPct val="150000"/>
              </a:lnSpc>
              <a:buFont typeface="Arial" panose="020B0604020202020204" pitchFamily="34" charset="0"/>
              <a:buChar char="•"/>
            </a:pPr>
            <a:r>
              <a:rPr lang="en-NZ" sz="2800" dirty="0">
                <a:solidFill>
                  <a:schemeClr val="bg1"/>
                </a:solidFill>
              </a:rPr>
              <a:t>Aligns with conservation values </a:t>
            </a:r>
            <a:endParaRPr lang="en-NZ" sz="2400" dirty="0">
              <a:solidFill>
                <a:schemeClr val="bg1"/>
              </a:solidFill>
            </a:endParaRPr>
          </a:p>
          <a:p>
            <a:pPr marL="457200" indent="-457200">
              <a:lnSpc>
                <a:spcPct val="150000"/>
              </a:lnSpc>
              <a:buFont typeface="Arial" panose="020B0604020202020204" pitchFamily="34" charset="0"/>
              <a:buChar char="•"/>
            </a:pPr>
            <a:r>
              <a:rPr lang="en-NZ" sz="2800" dirty="0">
                <a:solidFill>
                  <a:schemeClr val="bg1"/>
                </a:solidFill>
              </a:rPr>
              <a:t>Increased visitation  </a:t>
            </a:r>
          </a:p>
          <a:p>
            <a:pPr marL="457200" indent="-457200">
              <a:lnSpc>
                <a:spcPct val="150000"/>
              </a:lnSpc>
              <a:buFont typeface="Arial" panose="020B0604020202020204" pitchFamily="34" charset="0"/>
              <a:buChar char="•"/>
            </a:pPr>
            <a:r>
              <a:rPr lang="en-NZ" sz="2800" dirty="0">
                <a:solidFill>
                  <a:schemeClr val="bg1"/>
                </a:solidFill>
              </a:rPr>
              <a:t>Increased average night stays </a:t>
            </a:r>
          </a:p>
          <a:p>
            <a:pPr marL="457200" indent="-457200">
              <a:lnSpc>
                <a:spcPct val="150000"/>
              </a:lnSpc>
              <a:buFont typeface="Arial" panose="020B0604020202020204" pitchFamily="34" charset="0"/>
              <a:buChar char="•"/>
            </a:pPr>
            <a:r>
              <a:rPr lang="en-NZ" sz="2800" dirty="0">
                <a:solidFill>
                  <a:schemeClr val="bg1"/>
                </a:solidFill>
              </a:rPr>
              <a:t>Assists with seasonality </a:t>
            </a:r>
          </a:p>
          <a:p>
            <a:pPr marL="457200" indent="-457200">
              <a:lnSpc>
                <a:spcPct val="150000"/>
              </a:lnSpc>
              <a:buFont typeface="Arial" panose="020B0604020202020204" pitchFamily="34" charset="0"/>
              <a:buChar char="•"/>
            </a:pPr>
            <a:r>
              <a:rPr lang="en-NZ" sz="2800" dirty="0">
                <a:solidFill>
                  <a:schemeClr val="bg1"/>
                </a:solidFill>
              </a:rPr>
              <a:t>Employment</a:t>
            </a:r>
          </a:p>
        </p:txBody>
      </p:sp>
    </p:spTree>
    <p:extLst>
      <p:ext uri="{BB962C8B-B14F-4D97-AF65-F5344CB8AC3E}">
        <p14:creationId xmlns:p14="http://schemas.microsoft.com/office/powerpoint/2010/main" val="2175012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two dome buildings under a starry sky&#10;&#10;Description automatically generated">
            <a:extLst>
              <a:ext uri="{FF2B5EF4-FFF2-40B4-BE49-F238E27FC236}">
                <a16:creationId xmlns:a16="http://schemas.microsoft.com/office/drawing/2014/main" id="{ECF7D15E-8A24-EFDF-CC04-7DDD49939E9F}"/>
              </a:ext>
            </a:extLst>
          </p:cNvPr>
          <p:cNvPicPr>
            <a:picLocks noChangeAspect="1"/>
          </p:cNvPicPr>
          <p:nvPr/>
        </p:nvPicPr>
        <p:blipFill rotWithShape="1">
          <a:blip r:embed="rId2">
            <a:extLst>
              <a:ext uri="{28A0092B-C50C-407E-A947-70E740481C1C}">
                <a14:useLocalDpi xmlns:a14="http://schemas.microsoft.com/office/drawing/2010/main" val="0"/>
              </a:ext>
            </a:extLst>
          </a:blip>
          <a:srcRect l="30542" t="12807" r="24893" b="48328"/>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57C7D87-C28E-8F37-41F2-606246BC8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15" y="1017110"/>
            <a:ext cx="9706975" cy="5570214"/>
          </a:xfrm>
          <a:prstGeom prst="rect">
            <a:avLst/>
          </a:prstGeom>
        </p:spPr>
      </p:pic>
      <p:sp>
        <p:nvSpPr>
          <p:cNvPr id="7" name="TextBox 6">
            <a:extLst>
              <a:ext uri="{FF2B5EF4-FFF2-40B4-BE49-F238E27FC236}">
                <a16:creationId xmlns:a16="http://schemas.microsoft.com/office/drawing/2014/main" id="{7CE01528-B32F-48BE-C86A-80C5A87C76F6}"/>
              </a:ext>
            </a:extLst>
          </p:cNvPr>
          <p:cNvSpPr txBox="1"/>
          <p:nvPr/>
        </p:nvSpPr>
        <p:spPr>
          <a:xfrm>
            <a:off x="507786" y="270676"/>
            <a:ext cx="9874102" cy="707886"/>
          </a:xfrm>
          <a:prstGeom prst="rect">
            <a:avLst/>
          </a:prstGeom>
          <a:noFill/>
        </p:spPr>
        <p:txBody>
          <a:bodyPr wrap="square" rtlCol="0">
            <a:spAutoFit/>
          </a:bodyPr>
          <a:lstStyle/>
          <a:p>
            <a:r>
              <a:rPr lang="en-US" sz="4000" b="1" dirty="0">
                <a:solidFill>
                  <a:schemeClr val="bg1"/>
                </a:solidFill>
              </a:rPr>
              <a:t>Visitor Spend</a:t>
            </a:r>
            <a:endParaRPr lang="en-US" sz="3600" dirty="0">
              <a:solidFill>
                <a:schemeClr val="bg1"/>
              </a:solidFill>
            </a:endParaRPr>
          </a:p>
        </p:txBody>
      </p:sp>
      <p:sp>
        <p:nvSpPr>
          <p:cNvPr id="10" name="TextBox 9">
            <a:extLst>
              <a:ext uri="{FF2B5EF4-FFF2-40B4-BE49-F238E27FC236}">
                <a16:creationId xmlns:a16="http://schemas.microsoft.com/office/drawing/2014/main" id="{BDBC740A-6CB2-0EA4-FAB2-0DC09DCB54D2}"/>
              </a:ext>
            </a:extLst>
          </p:cNvPr>
          <p:cNvSpPr txBox="1"/>
          <p:nvPr/>
        </p:nvSpPr>
        <p:spPr>
          <a:xfrm>
            <a:off x="4162243" y="5777581"/>
            <a:ext cx="1839686" cy="369332"/>
          </a:xfrm>
          <a:prstGeom prst="rect">
            <a:avLst/>
          </a:prstGeom>
          <a:noFill/>
        </p:spPr>
        <p:txBody>
          <a:bodyPr wrap="square" rtlCol="0">
            <a:spAutoFit/>
          </a:bodyPr>
          <a:lstStyle/>
          <a:p>
            <a:pPr algn="ctr"/>
            <a:r>
              <a:rPr lang="en-NZ" b="1" dirty="0"/>
              <a:t>Dark Sky status</a:t>
            </a:r>
          </a:p>
        </p:txBody>
      </p:sp>
      <p:cxnSp>
        <p:nvCxnSpPr>
          <p:cNvPr id="14" name="Straight Arrow Connector 13">
            <a:extLst>
              <a:ext uri="{FF2B5EF4-FFF2-40B4-BE49-F238E27FC236}">
                <a16:creationId xmlns:a16="http://schemas.microsoft.com/office/drawing/2014/main" id="{41C7B235-D7EA-0BE0-FA0A-47A7DB635627}"/>
              </a:ext>
            </a:extLst>
          </p:cNvPr>
          <p:cNvCxnSpPr>
            <a:cxnSpLocks/>
          </p:cNvCxnSpPr>
          <p:nvPr/>
        </p:nvCxnSpPr>
        <p:spPr>
          <a:xfrm>
            <a:off x="3955196" y="5238845"/>
            <a:ext cx="10887" cy="4557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6AF7614-ACC2-E82C-AC74-EBB2AA1555C1}"/>
              </a:ext>
            </a:extLst>
          </p:cNvPr>
          <p:cNvSpPr txBox="1"/>
          <p:nvPr/>
        </p:nvSpPr>
        <p:spPr>
          <a:xfrm>
            <a:off x="2803074" y="4447037"/>
            <a:ext cx="2373083" cy="738664"/>
          </a:xfrm>
          <a:prstGeom prst="rect">
            <a:avLst/>
          </a:prstGeom>
          <a:noFill/>
        </p:spPr>
        <p:txBody>
          <a:bodyPr wrap="square" rtlCol="0">
            <a:spAutoFit/>
          </a:bodyPr>
          <a:lstStyle/>
          <a:p>
            <a:pPr algn="ctr"/>
            <a:r>
              <a:rPr lang="en-NZ" sz="1400" b="1" dirty="0"/>
              <a:t>Christchurch Earthquakes</a:t>
            </a:r>
          </a:p>
          <a:p>
            <a:pPr algn="ctr"/>
            <a:r>
              <a:rPr lang="en-NZ" sz="1400" b="1" dirty="0"/>
              <a:t> (itinerary re-routing to Tekapo)</a:t>
            </a:r>
          </a:p>
        </p:txBody>
      </p:sp>
      <p:sp>
        <p:nvSpPr>
          <p:cNvPr id="18" name="TextBox 17">
            <a:extLst>
              <a:ext uri="{FF2B5EF4-FFF2-40B4-BE49-F238E27FC236}">
                <a16:creationId xmlns:a16="http://schemas.microsoft.com/office/drawing/2014/main" id="{A5215576-A4F7-A99B-5324-9463D5F83237}"/>
              </a:ext>
            </a:extLst>
          </p:cNvPr>
          <p:cNvSpPr txBox="1"/>
          <p:nvPr/>
        </p:nvSpPr>
        <p:spPr>
          <a:xfrm>
            <a:off x="5091431" y="3528927"/>
            <a:ext cx="1820997" cy="1169551"/>
          </a:xfrm>
          <a:prstGeom prst="rect">
            <a:avLst/>
          </a:prstGeom>
          <a:noFill/>
        </p:spPr>
        <p:txBody>
          <a:bodyPr wrap="square" rtlCol="0">
            <a:spAutoFit/>
          </a:bodyPr>
          <a:lstStyle/>
          <a:p>
            <a:pPr algn="ctr"/>
            <a:r>
              <a:rPr lang="en-NZ" sz="1400" b="1" dirty="0"/>
              <a:t>Significant investment in offshore marketing &amp; product development </a:t>
            </a:r>
          </a:p>
        </p:txBody>
      </p:sp>
      <p:cxnSp>
        <p:nvCxnSpPr>
          <p:cNvPr id="22" name="Straight Arrow Connector 21">
            <a:extLst>
              <a:ext uri="{FF2B5EF4-FFF2-40B4-BE49-F238E27FC236}">
                <a16:creationId xmlns:a16="http://schemas.microsoft.com/office/drawing/2014/main" id="{1729ADFD-E5BF-EF28-5608-DB4744534C3F}"/>
              </a:ext>
            </a:extLst>
          </p:cNvPr>
          <p:cNvCxnSpPr>
            <a:cxnSpLocks/>
          </p:cNvCxnSpPr>
          <p:nvPr/>
        </p:nvCxnSpPr>
        <p:spPr>
          <a:xfrm flipV="1">
            <a:off x="5091431" y="5380340"/>
            <a:ext cx="0" cy="4449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86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group of people looking at a large telescope&#10;&#10;Description automatically generated">
            <a:extLst>
              <a:ext uri="{FF2B5EF4-FFF2-40B4-BE49-F238E27FC236}">
                <a16:creationId xmlns:a16="http://schemas.microsoft.com/office/drawing/2014/main" id="{1615F3F4-9897-F142-79D8-CB704BBC0995}"/>
              </a:ext>
            </a:extLst>
          </p:cNvPr>
          <p:cNvPicPr>
            <a:picLocks noChangeAspect="1"/>
          </p:cNvPicPr>
          <p:nvPr/>
        </p:nvPicPr>
        <p:blipFill>
          <a:blip r:embed="rId3"/>
          <a:srcRect t="6297" r="2" b="2"/>
          <a:stretch/>
        </p:blipFill>
        <p:spPr>
          <a:xfrm>
            <a:off x="1524" y="3429010"/>
            <a:ext cx="6099048" cy="3428990"/>
          </a:xfrm>
          <a:prstGeom prst="rect">
            <a:avLst/>
          </a:prstGeom>
        </p:spPr>
      </p:pic>
      <p:pic>
        <p:nvPicPr>
          <p:cNvPr id="4" name="Picture 3" descr="A two dome buildings under a starry sky&#10;&#10;Description automatically generated">
            <a:extLst>
              <a:ext uri="{FF2B5EF4-FFF2-40B4-BE49-F238E27FC236}">
                <a16:creationId xmlns:a16="http://schemas.microsoft.com/office/drawing/2014/main" id="{7E61A89A-9AFB-B1B9-3A0B-90AACAEFE80B}"/>
              </a:ext>
            </a:extLst>
          </p:cNvPr>
          <p:cNvPicPr>
            <a:picLocks noChangeAspect="1"/>
          </p:cNvPicPr>
          <p:nvPr/>
        </p:nvPicPr>
        <p:blipFill rotWithShape="1">
          <a:blip r:embed="rId4">
            <a:extLst>
              <a:ext uri="{28A0092B-C50C-407E-A947-70E740481C1C}">
                <a14:useLocalDpi xmlns:a14="http://schemas.microsoft.com/office/drawing/2010/main" val="0"/>
              </a:ext>
            </a:extLst>
          </a:blip>
          <a:srcRect t="12834" r="2" b="2"/>
          <a:stretch/>
        </p:blipFill>
        <p:spPr>
          <a:xfrm>
            <a:off x="1524" y="15"/>
            <a:ext cx="6099048" cy="3428990"/>
          </a:xfrm>
          <a:prstGeom prst="rect">
            <a:avLst/>
          </a:prstGeom>
        </p:spPr>
      </p:pic>
      <p:pic>
        <p:nvPicPr>
          <p:cNvPr id="14" name="Picture 13">
            <a:extLst>
              <a:ext uri="{FF2B5EF4-FFF2-40B4-BE49-F238E27FC236}">
                <a16:creationId xmlns:a16="http://schemas.microsoft.com/office/drawing/2014/main" id="{CAA45458-3757-8EBD-068F-7D120F9DBD86}"/>
              </a:ext>
            </a:extLst>
          </p:cNvPr>
          <p:cNvPicPr>
            <a:picLocks noChangeAspect="1"/>
          </p:cNvPicPr>
          <p:nvPr/>
        </p:nvPicPr>
        <p:blipFill>
          <a:blip r:embed="rId5"/>
          <a:srcRect t="17015" r="2" b="2"/>
          <a:stretch/>
        </p:blipFill>
        <p:spPr>
          <a:xfrm>
            <a:off x="6086856" y="-7"/>
            <a:ext cx="6099048" cy="3429000"/>
          </a:xfrm>
          <a:prstGeom prst="rect">
            <a:avLst/>
          </a:prstGeom>
        </p:spPr>
      </p:pic>
      <p:pic>
        <p:nvPicPr>
          <p:cNvPr id="10" name="Picture 9" descr="A person standing in front of a large screen with a large image of the earth&#10;&#10;Description automatically generated">
            <a:extLst>
              <a:ext uri="{FF2B5EF4-FFF2-40B4-BE49-F238E27FC236}">
                <a16:creationId xmlns:a16="http://schemas.microsoft.com/office/drawing/2014/main" id="{099C4C75-90B6-72F4-FE86-0D7FC0B7BA31}"/>
              </a:ext>
            </a:extLst>
          </p:cNvPr>
          <p:cNvPicPr>
            <a:picLocks noChangeAspect="1"/>
          </p:cNvPicPr>
          <p:nvPr/>
        </p:nvPicPr>
        <p:blipFill>
          <a:blip r:embed="rId6"/>
          <a:srcRect r="4398" b="1"/>
          <a:stretch/>
        </p:blipFill>
        <p:spPr>
          <a:xfrm>
            <a:off x="6092952" y="3429000"/>
            <a:ext cx="6099048" cy="3429000"/>
          </a:xfrm>
          <a:prstGeom prst="rect">
            <a:avLst/>
          </a:prstGeom>
        </p:spPr>
      </p:pic>
      <p:sp>
        <p:nvSpPr>
          <p:cNvPr id="20" name="TextBox 19">
            <a:extLst>
              <a:ext uri="{FF2B5EF4-FFF2-40B4-BE49-F238E27FC236}">
                <a16:creationId xmlns:a16="http://schemas.microsoft.com/office/drawing/2014/main" id="{F2585210-F4E6-AE7F-61FF-BD05839EDAE8}"/>
              </a:ext>
            </a:extLst>
          </p:cNvPr>
          <p:cNvSpPr txBox="1"/>
          <p:nvPr/>
        </p:nvSpPr>
        <p:spPr>
          <a:xfrm>
            <a:off x="507786" y="270676"/>
            <a:ext cx="9874102" cy="707886"/>
          </a:xfrm>
          <a:prstGeom prst="rect">
            <a:avLst/>
          </a:prstGeom>
          <a:noFill/>
        </p:spPr>
        <p:txBody>
          <a:bodyPr wrap="square" rtlCol="0">
            <a:spAutoFit/>
          </a:bodyPr>
          <a:lstStyle/>
          <a:p>
            <a:r>
              <a:rPr lang="en-US" sz="4000" b="1" dirty="0">
                <a:solidFill>
                  <a:schemeClr val="bg1"/>
                </a:solidFill>
              </a:rPr>
              <a:t>Astro Tourism Product  </a:t>
            </a:r>
            <a:endParaRPr lang="en-US" sz="3600" dirty="0">
              <a:solidFill>
                <a:schemeClr val="bg1"/>
              </a:solidFill>
            </a:endParaRPr>
          </a:p>
        </p:txBody>
      </p:sp>
    </p:spTree>
    <p:extLst>
      <p:ext uri="{BB962C8B-B14F-4D97-AF65-F5344CB8AC3E}">
        <p14:creationId xmlns:p14="http://schemas.microsoft.com/office/powerpoint/2010/main" val="3883763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sky, outdoor, building, rock&#10;&#10;Description automatically generated">
            <a:extLst>
              <a:ext uri="{FF2B5EF4-FFF2-40B4-BE49-F238E27FC236}">
                <a16:creationId xmlns:a16="http://schemas.microsoft.com/office/drawing/2014/main" id="{5A26B93D-50EB-2B22-F865-16E85EF12B1B}"/>
              </a:ext>
            </a:extLst>
          </p:cNvPr>
          <p:cNvPicPr>
            <a:picLocks noChangeAspect="1"/>
          </p:cNvPicPr>
          <p:nvPr/>
        </p:nvPicPr>
        <p:blipFill rotWithShape="1">
          <a:blip r:embed="rId2"/>
          <a:srcRect t="10895" b="4519"/>
          <a:stretch/>
        </p:blipFill>
        <p:spPr>
          <a:xfrm>
            <a:off x="20" y="10"/>
            <a:ext cx="12191980" cy="6857990"/>
          </a:xfrm>
          <a:prstGeom prst="rect">
            <a:avLst/>
          </a:prstGeom>
          <a:noFill/>
        </p:spPr>
      </p:pic>
    </p:spTree>
    <p:extLst>
      <p:ext uri="{BB962C8B-B14F-4D97-AF65-F5344CB8AC3E}">
        <p14:creationId xmlns:p14="http://schemas.microsoft.com/office/powerpoint/2010/main" val="3311172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and person looking at a telescope&#10;&#10;Description automatically generated">
            <a:extLst>
              <a:ext uri="{FF2B5EF4-FFF2-40B4-BE49-F238E27FC236}">
                <a16:creationId xmlns:a16="http://schemas.microsoft.com/office/drawing/2014/main" id="{FF5257DE-0CEA-1846-9987-4388827F70D1}"/>
              </a:ext>
            </a:extLst>
          </p:cNvPr>
          <p:cNvPicPr>
            <a:picLocks noChangeAspect="1"/>
          </p:cNvPicPr>
          <p:nvPr/>
        </p:nvPicPr>
        <p:blipFill rotWithShape="1">
          <a:blip r:embed="rId2"/>
          <a:srcRect t="38217" r="2" b="2"/>
          <a:stretch/>
        </p:blipFill>
        <p:spPr>
          <a:xfrm>
            <a:off x="6085332" y="0"/>
            <a:ext cx="6099048" cy="3428990"/>
          </a:xfrm>
          <a:prstGeom prst="rect">
            <a:avLst/>
          </a:prstGeom>
        </p:spPr>
      </p:pic>
      <p:pic>
        <p:nvPicPr>
          <p:cNvPr id="5" name="Picture 4">
            <a:extLst>
              <a:ext uri="{FF2B5EF4-FFF2-40B4-BE49-F238E27FC236}">
                <a16:creationId xmlns:a16="http://schemas.microsoft.com/office/drawing/2014/main" id="{0D630A0E-76BE-2FF3-53B8-9C3B257D7A8C}"/>
              </a:ext>
            </a:extLst>
          </p:cNvPr>
          <p:cNvPicPr>
            <a:picLocks noChangeAspect="1"/>
          </p:cNvPicPr>
          <p:nvPr/>
        </p:nvPicPr>
        <p:blipFill>
          <a:blip r:embed="rId3"/>
          <a:srcRect t="31595" r="2" b="11037"/>
          <a:stretch/>
        </p:blipFill>
        <p:spPr>
          <a:xfrm>
            <a:off x="6092952" y="3429000"/>
            <a:ext cx="6099048" cy="3429000"/>
          </a:xfrm>
          <a:prstGeom prst="rect">
            <a:avLst/>
          </a:prstGeom>
        </p:spPr>
      </p:pic>
      <p:pic>
        <p:nvPicPr>
          <p:cNvPr id="8" name="Picture 7" descr="A door leading to a building&#10;&#10;Description automatically generated">
            <a:extLst>
              <a:ext uri="{FF2B5EF4-FFF2-40B4-BE49-F238E27FC236}">
                <a16:creationId xmlns:a16="http://schemas.microsoft.com/office/drawing/2014/main" id="{C666B13B-EBE9-DE42-4C23-D04C28F09493}"/>
              </a:ext>
            </a:extLst>
          </p:cNvPr>
          <p:cNvPicPr>
            <a:picLocks noChangeAspect="1"/>
          </p:cNvPicPr>
          <p:nvPr/>
        </p:nvPicPr>
        <p:blipFill>
          <a:blip r:embed="rId4">
            <a:extLst>
              <a:ext uri="{28A0092B-C50C-407E-A947-70E740481C1C}">
                <a14:useLocalDpi xmlns:a14="http://schemas.microsoft.com/office/drawing/2010/main" val="0"/>
              </a:ext>
            </a:extLst>
          </a:blip>
          <a:srcRect t="43777" r="2" b="2"/>
          <a:stretch/>
        </p:blipFill>
        <p:spPr>
          <a:xfrm>
            <a:off x="1" y="10"/>
            <a:ext cx="6099048" cy="3428990"/>
          </a:xfrm>
          <a:prstGeom prst="rect">
            <a:avLst/>
          </a:prstGeom>
        </p:spPr>
      </p:pic>
      <p:pic>
        <p:nvPicPr>
          <p:cNvPr id="10" name="Picture 9" descr="A group of people on a boat in the water with a starry sky above&#10;&#10;Description automatically generated with low confidence">
            <a:extLst>
              <a:ext uri="{FF2B5EF4-FFF2-40B4-BE49-F238E27FC236}">
                <a16:creationId xmlns:a16="http://schemas.microsoft.com/office/drawing/2014/main" id="{3D47F796-E0A4-D0BC-A4E7-B852620A8095}"/>
              </a:ext>
            </a:extLst>
          </p:cNvPr>
          <p:cNvPicPr>
            <a:picLocks noChangeAspect="1"/>
          </p:cNvPicPr>
          <p:nvPr/>
        </p:nvPicPr>
        <p:blipFill rotWithShape="1">
          <a:blip r:embed="rId5">
            <a:extLst>
              <a:ext uri="{28A0092B-C50C-407E-A947-70E740481C1C}">
                <a14:useLocalDpi xmlns:a14="http://schemas.microsoft.com/office/drawing/2010/main" val="0"/>
              </a:ext>
            </a:extLst>
          </a:blip>
          <a:srcRect t="55310" r="1" b="8556"/>
          <a:stretch/>
        </p:blipFill>
        <p:spPr>
          <a:xfrm>
            <a:off x="-6096" y="3428990"/>
            <a:ext cx="6106667" cy="3434363"/>
          </a:xfrm>
          <a:prstGeom prst="rect">
            <a:avLst/>
          </a:prstGeom>
        </p:spPr>
      </p:pic>
    </p:spTree>
    <p:extLst>
      <p:ext uri="{BB962C8B-B14F-4D97-AF65-F5344CB8AC3E}">
        <p14:creationId xmlns:p14="http://schemas.microsoft.com/office/powerpoint/2010/main" val="3265334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person sitting at a table looking out a window&#10;&#10;Description automatically generated with low confidence">
            <a:extLst>
              <a:ext uri="{FF2B5EF4-FFF2-40B4-BE49-F238E27FC236}">
                <a16:creationId xmlns:a16="http://schemas.microsoft.com/office/drawing/2014/main" id="{E467507C-F2DE-73BB-99AA-B1D7339E21BD}"/>
              </a:ext>
            </a:extLst>
          </p:cNvPr>
          <p:cNvPicPr>
            <a:picLocks noChangeAspect="1"/>
          </p:cNvPicPr>
          <p:nvPr/>
        </p:nvPicPr>
        <p:blipFill rotWithShape="1">
          <a:blip r:embed="rId2">
            <a:alphaModFix amt="50000"/>
          </a:blip>
          <a:srcRect t="7233" b="656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83E2DAA3-6F45-B9EB-01A3-1080570AA851}"/>
              </a:ext>
            </a:extLst>
          </p:cNvPr>
          <p:cNvSpPr txBox="1"/>
          <p:nvPr/>
        </p:nvSpPr>
        <p:spPr>
          <a:xfrm>
            <a:off x="1524000" y="3429000"/>
            <a:ext cx="9144000" cy="593880"/>
          </a:xfrm>
          <a:prstGeom prst="rect">
            <a:avLst/>
          </a:prstGeom>
        </p:spPr>
        <p:txBody>
          <a:bodyPr vert="horz" lIns="91440" tIns="45720" rIns="91440" bIns="45720" rtlCol="0" anchor="b">
            <a:normAutofit fontScale="70000" lnSpcReduction="20000"/>
          </a:bodyPr>
          <a:lstStyle/>
          <a:p>
            <a:pPr algn="ctr">
              <a:lnSpc>
                <a:spcPct val="90000"/>
              </a:lnSpc>
              <a:spcBef>
                <a:spcPct val="0"/>
              </a:spcBef>
              <a:spcAft>
                <a:spcPts val="600"/>
              </a:spcAft>
            </a:pPr>
            <a:endParaRPr lang="en-US" sz="6000" b="1" dirty="0">
              <a:solidFill>
                <a:srgbClr val="FFFFFF"/>
              </a:solidFill>
              <a:latin typeface="+mj-lt"/>
              <a:ea typeface="+mj-ea"/>
              <a:cs typeface="+mj-cs"/>
            </a:endParaRPr>
          </a:p>
        </p:txBody>
      </p:sp>
      <p:sp>
        <p:nvSpPr>
          <p:cNvPr id="6" name="TextBox 5">
            <a:extLst>
              <a:ext uri="{FF2B5EF4-FFF2-40B4-BE49-F238E27FC236}">
                <a16:creationId xmlns:a16="http://schemas.microsoft.com/office/drawing/2014/main" id="{D5286F4A-62D3-8726-1D90-33D2691785B5}"/>
              </a:ext>
            </a:extLst>
          </p:cNvPr>
          <p:cNvSpPr txBox="1"/>
          <p:nvPr/>
        </p:nvSpPr>
        <p:spPr>
          <a:xfrm>
            <a:off x="511629" y="1668391"/>
            <a:ext cx="7543800" cy="225504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NZ" sz="2400" dirty="0"/>
              <a:t>Accommodation designed to maximise the stars </a:t>
            </a:r>
          </a:p>
          <a:p>
            <a:pPr marL="342900" indent="-342900">
              <a:lnSpc>
                <a:spcPct val="150000"/>
              </a:lnSpc>
              <a:buFont typeface="Arial" panose="020B0604020202020204" pitchFamily="34" charset="0"/>
              <a:buChar char="•"/>
            </a:pPr>
            <a:r>
              <a:rPr lang="en-NZ" sz="2400" dirty="0"/>
              <a:t>Ancillary product – e.g. add on for accommodation</a:t>
            </a:r>
          </a:p>
          <a:p>
            <a:pPr marL="342900" indent="-342900">
              <a:lnSpc>
                <a:spcPct val="150000"/>
              </a:lnSpc>
              <a:buFont typeface="Arial" panose="020B0604020202020204" pitchFamily="34" charset="0"/>
              <a:buChar char="•"/>
            </a:pPr>
            <a:r>
              <a:rPr lang="en-NZ" sz="2400" dirty="0"/>
              <a:t>Astrophotography tours and packages </a:t>
            </a:r>
          </a:p>
          <a:p>
            <a:pPr marL="342900" indent="-342900">
              <a:lnSpc>
                <a:spcPct val="150000"/>
              </a:lnSpc>
              <a:buFont typeface="Arial" panose="020B0604020202020204" pitchFamily="34" charset="0"/>
              <a:buChar char="•"/>
            </a:pPr>
            <a:r>
              <a:rPr lang="en-NZ" sz="2400" dirty="0"/>
              <a:t>Events – Matariki Mackenzie </a:t>
            </a:r>
          </a:p>
        </p:txBody>
      </p:sp>
      <p:sp>
        <p:nvSpPr>
          <p:cNvPr id="8" name="TextBox 7">
            <a:extLst>
              <a:ext uri="{FF2B5EF4-FFF2-40B4-BE49-F238E27FC236}">
                <a16:creationId xmlns:a16="http://schemas.microsoft.com/office/drawing/2014/main" id="{45650CB4-7F35-55D4-6A1F-3FAD908D1177}"/>
              </a:ext>
            </a:extLst>
          </p:cNvPr>
          <p:cNvSpPr txBox="1"/>
          <p:nvPr/>
        </p:nvSpPr>
        <p:spPr>
          <a:xfrm>
            <a:off x="511629" y="861057"/>
            <a:ext cx="9874102" cy="707886"/>
          </a:xfrm>
          <a:prstGeom prst="rect">
            <a:avLst/>
          </a:prstGeom>
          <a:noFill/>
        </p:spPr>
        <p:txBody>
          <a:bodyPr wrap="square" rtlCol="0">
            <a:spAutoFit/>
          </a:bodyPr>
          <a:lstStyle/>
          <a:p>
            <a:r>
              <a:rPr lang="en-US" sz="4000" b="1" dirty="0"/>
              <a:t>Related Product  </a:t>
            </a:r>
            <a:endParaRPr lang="en-US" sz="3600" dirty="0"/>
          </a:p>
        </p:txBody>
      </p:sp>
    </p:spTree>
    <p:extLst>
      <p:ext uri="{BB962C8B-B14F-4D97-AF65-F5344CB8AC3E}">
        <p14:creationId xmlns:p14="http://schemas.microsoft.com/office/powerpoint/2010/main" val="145323353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stage&#10;&#10;Description automatically generated with low confidence">
            <a:extLst>
              <a:ext uri="{FF2B5EF4-FFF2-40B4-BE49-F238E27FC236}">
                <a16:creationId xmlns:a16="http://schemas.microsoft.com/office/drawing/2014/main" id="{B315E278-AEA3-35C8-F444-37B995264B83}"/>
              </a:ext>
            </a:extLst>
          </p:cNvPr>
          <p:cNvPicPr>
            <a:picLocks noChangeAspect="1"/>
          </p:cNvPicPr>
          <p:nvPr/>
        </p:nvPicPr>
        <p:blipFill rotWithShape="1">
          <a:blip r:embed="rId2">
            <a:extLst>
              <a:ext uri="{28A0092B-C50C-407E-A947-70E740481C1C}">
                <a14:useLocalDpi xmlns:a14="http://schemas.microsoft.com/office/drawing/2010/main" val="0"/>
              </a:ext>
            </a:extLst>
          </a:blip>
          <a:srcRect t="461"/>
          <a:stretch/>
        </p:blipFill>
        <p:spPr>
          <a:xfrm flipH="1">
            <a:off x="20" y="1282"/>
            <a:ext cx="12191980" cy="6856718"/>
          </a:xfrm>
          <a:prstGeom prst="rect">
            <a:avLst/>
          </a:prstGeom>
        </p:spPr>
      </p:pic>
      <p:sp>
        <p:nvSpPr>
          <p:cNvPr id="5" name="TextBox 4">
            <a:extLst>
              <a:ext uri="{FF2B5EF4-FFF2-40B4-BE49-F238E27FC236}">
                <a16:creationId xmlns:a16="http://schemas.microsoft.com/office/drawing/2014/main" id="{B1AF0B2A-14A9-75BC-5B19-C426BDD61B03}"/>
              </a:ext>
            </a:extLst>
          </p:cNvPr>
          <p:cNvSpPr txBox="1"/>
          <p:nvPr/>
        </p:nvSpPr>
        <p:spPr>
          <a:xfrm>
            <a:off x="492083" y="373097"/>
            <a:ext cx="11207834" cy="6278065"/>
          </a:xfrm>
          <a:prstGeom prst="rect">
            <a:avLst/>
          </a:prstGeom>
          <a:noFill/>
        </p:spPr>
        <p:txBody>
          <a:bodyPr wrap="square" rtlCol="0">
            <a:spAutoFit/>
          </a:bodyPr>
          <a:lstStyle/>
          <a:p>
            <a:r>
              <a:rPr lang="en-US" sz="4000" b="1" dirty="0">
                <a:solidFill>
                  <a:schemeClr val="bg1"/>
                </a:solidFill>
              </a:rPr>
              <a:t>Success Factors </a:t>
            </a:r>
            <a:endParaRPr lang="en-US" sz="2800" dirty="0">
              <a:solidFill>
                <a:schemeClr val="bg1"/>
              </a:solidFill>
            </a:endParaRPr>
          </a:p>
          <a:p>
            <a:pPr marL="457200" indent="-457200">
              <a:lnSpc>
                <a:spcPct val="150000"/>
              </a:lnSpc>
              <a:buFont typeface="Arial" panose="020B0604020202020204" pitchFamily="34" charset="0"/>
              <a:buChar char="•"/>
            </a:pPr>
            <a:r>
              <a:rPr lang="en-US" sz="2400" dirty="0">
                <a:solidFill>
                  <a:schemeClr val="bg1"/>
                </a:solidFill>
              </a:rPr>
              <a:t>Dark, clear night skies (low light pollution)</a:t>
            </a:r>
          </a:p>
          <a:p>
            <a:pPr marL="457200" indent="-457200">
              <a:lnSpc>
                <a:spcPct val="150000"/>
              </a:lnSpc>
              <a:buFont typeface="Arial" panose="020B0604020202020204" pitchFamily="34" charset="0"/>
              <a:buChar char="•"/>
            </a:pPr>
            <a:r>
              <a:rPr lang="en-US" sz="2400" dirty="0">
                <a:solidFill>
                  <a:schemeClr val="bg1"/>
                </a:solidFill>
              </a:rPr>
              <a:t>Community driven – separate governance to RTO and Council </a:t>
            </a:r>
          </a:p>
          <a:p>
            <a:pPr marL="457200" indent="-457200">
              <a:lnSpc>
                <a:spcPct val="150000"/>
              </a:lnSpc>
              <a:buFont typeface="Arial" panose="020B0604020202020204" pitchFamily="34" charset="0"/>
              <a:buChar char="•"/>
            </a:pPr>
            <a:r>
              <a:rPr lang="en-US" sz="2400" dirty="0">
                <a:solidFill>
                  <a:schemeClr val="bg1"/>
                </a:solidFill>
              </a:rPr>
              <a:t>Working observatory and other existing tourism product  (Aoraki/Mount Cook, glacier products </a:t>
            </a:r>
            <a:r>
              <a:rPr lang="en-US" sz="2400" dirty="0" err="1">
                <a:solidFill>
                  <a:schemeClr val="bg1"/>
                </a:solidFill>
              </a:rPr>
              <a:t>etc</a:t>
            </a:r>
            <a:r>
              <a:rPr lang="en-US" sz="2400" dirty="0">
                <a:solidFill>
                  <a:schemeClr val="bg1"/>
                </a:solidFill>
              </a:rPr>
              <a:t>)  </a:t>
            </a:r>
          </a:p>
          <a:p>
            <a:pPr marL="457200" indent="-457200">
              <a:lnSpc>
                <a:spcPct val="150000"/>
              </a:lnSpc>
              <a:buFont typeface="Arial" panose="020B0604020202020204" pitchFamily="34" charset="0"/>
              <a:buChar char="•"/>
            </a:pPr>
            <a:r>
              <a:rPr lang="en-US" sz="2400" dirty="0">
                <a:solidFill>
                  <a:schemeClr val="bg1"/>
                </a:solidFill>
              </a:rPr>
              <a:t>Timing – Southern Hemisphere’s first, Christchurch Earthquakes </a:t>
            </a:r>
          </a:p>
          <a:p>
            <a:pPr marL="457200" indent="-457200">
              <a:lnSpc>
                <a:spcPct val="150000"/>
              </a:lnSpc>
              <a:buFont typeface="Arial" panose="020B0604020202020204" pitchFamily="34" charset="0"/>
              <a:buChar char="•"/>
            </a:pPr>
            <a:r>
              <a:rPr lang="en-US" sz="2400" dirty="0">
                <a:solidFill>
                  <a:schemeClr val="bg1"/>
                </a:solidFill>
              </a:rPr>
              <a:t>Location – between Queenstown &amp; Christchurch  </a:t>
            </a:r>
          </a:p>
          <a:p>
            <a:pPr marL="457200" indent="-457200">
              <a:lnSpc>
                <a:spcPct val="150000"/>
              </a:lnSpc>
              <a:buFont typeface="Arial" panose="020B0604020202020204" pitchFamily="34" charset="0"/>
              <a:buChar char="•"/>
            </a:pPr>
            <a:r>
              <a:rPr lang="en-US" sz="2400" dirty="0">
                <a:solidFill>
                  <a:schemeClr val="bg1"/>
                </a:solidFill>
              </a:rPr>
              <a:t>Motivated private sector - strong offshore marketing to build regional profile, investment in product and infrastructure </a:t>
            </a:r>
          </a:p>
          <a:p>
            <a:pPr marL="457200" indent="-457200">
              <a:lnSpc>
                <a:spcPct val="150000"/>
              </a:lnSpc>
              <a:buFont typeface="Arial" panose="020B0604020202020204" pitchFamily="34" charset="0"/>
              <a:buChar char="•"/>
            </a:pPr>
            <a:r>
              <a:rPr lang="en-US" sz="2400" dirty="0">
                <a:solidFill>
                  <a:schemeClr val="bg1"/>
                </a:solidFill>
              </a:rPr>
              <a:t>Access to guides - University of Canterbury relationship</a:t>
            </a:r>
          </a:p>
          <a:p>
            <a:pPr marL="457200" indent="-457200">
              <a:lnSpc>
                <a:spcPct val="150000"/>
              </a:lnSpc>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4217600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ature, outdoor, mountain, night sky&#10;&#10;Description automatically generated">
            <a:extLst>
              <a:ext uri="{FF2B5EF4-FFF2-40B4-BE49-F238E27FC236}">
                <a16:creationId xmlns:a16="http://schemas.microsoft.com/office/drawing/2014/main" id="{BAF82FA7-FA78-86DE-8CE2-92A5AFFA63F9}"/>
              </a:ext>
            </a:extLst>
          </p:cNvPr>
          <p:cNvPicPr>
            <a:picLocks noChangeAspect="1"/>
          </p:cNvPicPr>
          <p:nvPr/>
        </p:nvPicPr>
        <p:blipFill rotWithShape="1">
          <a:blip r:embed="rId2">
            <a:extLst>
              <a:ext uri="{28A0092B-C50C-407E-A947-70E740481C1C}">
                <a14:useLocalDpi xmlns:a14="http://schemas.microsoft.com/office/drawing/2010/main" val="0"/>
              </a:ext>
            </a:extLst>
          </a:blip>
          <a:srcRect t="16914" b="1167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F39F5D80-BFF3-B5E3-559A-42B932EADACA}"/>
              </a:ext>
            </a:extLst>
          </p:cNvPr>
          <p:cNvSpPr txBox="1"/>
          <p:nvPr/>
        </p:nvSpPr>
        <p:spPr>
          <a:xfrm>
            <a:off x="202498" y="293914"/>
            <a:ext cx="11787003" cy="6194581"/>
          </a:xfrm>
          <a:prstGeom prst="rect">
            <a:avLst/>
          </a:prstGeom>
          <a:noFill/>
        </p:spPr>
        <p:txBody>
          <a:bodyPr wrap="square" rtlCol="0">
            <a:spAutoFit/>
          </a:bodyPr>
          <a:lstStyle/>
          <a:p>
            <a:r>
              <a:rPr lang="en-US" sz="4000" b="1" dirty="0">
                <a:solidFill>
                  <a:schemeClr val="bg1"/>
                </a:solidFill>
              </a:rPr>
              <a:t>Learnings</a:t>
            </a:r>
            <a:endParaRPr lang="en-US" sz="2800" dirty="0">
              <a:solidFill>
                <a:schemeClr val="bg1"/>
              </a:solidFill>
            </a:endParaRPr>
          </a:p>
          <a:p>
            <a:pPr marL="457200" indent="-457200">
              <a:lnSpc>
                <a:spcPct val="150000"/>
              </a:lnSpc>
              <a:buFont typeface="Arial" panose="020B0604020202020204" pitchFamily="34" charset="0"/>
              <a:buChar char="•"/>
            </a:pPr>
            <a:r>
              <a:rPr lang="en-US" sz="2400" dirty="0">
                <a:solidFill>
                  <a:schemeClr val="bg1"/>
                </a:solidFill>
              </a:rPr>
              <a:t>Weather impact (60% nights operational)</a:t>
            </a:r>
          </a:p>
          <a:p>
            <a:pPr marL="457200" indent="-457200">
              <a:lnSpc>
                <a:spcPct val="150000"/>
              </a:lnSpc>
              <a:buFont typeface="Arial" panose="020B0604020202020204" pitchFamily="34" charset="0"/>
              <a:buChar char="•"/>
            </a:pPr>
            <a:r>
              <a:rPr lang="en-US" sz="2400" dirty="0">
                <a:solidFill>
                  <a:schemeClr val="bg1"/>
                </a:solidFill>
              </a:rPr>
              <a:t>Limited operational hours </a:t>
            </a:r>
            <a:r>
              <a:rPr lang="en-US" sz="2400" dirty="0" err="1">
                <a:solidFill>
                  <a:schemeClr val="bg1"/>
                </a:solidFill>
              </a:rPr>
              <a:t>esp</a:t>
            </a:r>
            <a:r>
              <a:rPr lang="en-US" sz="2400">
                <a:solidFill>
                  <a:schemeClr val="bg1"/>
                </a:solidFill>
              </a:rPr>
              <a:t> summer </a:t>
            </a:r>
            <a:r>
              <a:rPr lang="en-US" sz="2400" dirty="0">
                <a:solidFill>
                  <a:schemeClr val="bg1"/>
                </a:solidFill>
              </a:rPr>
              <a:t>months. Hard to scale. Not many want 3am tours. Freezing over winter months.</a:t>
            </a:r>
          </a:p>
          <a:p>
            <a:pPr marL="457200" indent="-457200">
              <a:lnSpc>
                <a:spcPct val="150000"/>
              </a:lnSpc>
              <a:buFont typeface="Arial" panose="020B0604020202020204" pitchFamily="34" charset="0"/>
              <a:buChar char="•"/>
            </a:pPr>
            <a:r>
              <a:rPr lang="en-US" sz="2400" dirty="0">
                <a:solidFill>
                  <a:schemeClr val="bg1"/>
                </a:solidFill>
              </a:rPr>
              <a:t>Strong appeal amongst Asian markets. Growing appeal amongst Western markets.</a:t>
            </a:r>
          </a:p>
          <a:p>
            <a:pPr marL="457200" indent="-457200">
              <a:lnSpc>
                <a:spcPct val="150000"/>
              </a:lnSpc>
              <a:buFont typeface="Arial" panose="020B0604020202020204" pitchFamily="34" charset="0"/>
              <a:buChar char="•"/>
            </a:pPr>
            <a:r>
              <a:rPr lang="en-US" sz="2400" dirty="0">
                <a:solidFill>
                  <a:schemeClr val="bg1"/>
                </a:solidFill>
              </a:rPr>
              <a:t>One paid night sky experience on their NZ itinerary</a:t>
            </a:r>
          </a:p>
          <a:p>
            <a:pPr marL="457200" indent="-457200">
              <a:lnSpc>
                <a:spcPct val="150000"/>
              </a:lnSpc>
              <a:buFont typeface="Arial" panose="020B0604020202020204" pitchFamily="34" charset="0"/>
              <a:buChar char="•"/>
            </a:pPr>
            <a:r>
              <a:rPr lang="en-US" sz="2400" dirty="0">
                <a:solidFill>
                  <a:schemeClr val="bg1"/>
                </a:solidFill>
              </a:rPr>
              <a:t>Different cultures consume night skies differently</a:t>
            </a:r>
          </a:p>
          <a:p>
            <a:pPr marL="457200" indent="-457200">
              <a:lnSpc>
                <a:spcPct val="150000"/>
              </a:lnSpc>
              <a:buFont typeface="Arial" panose="020B0604020202020204" pitchFamily="34" charset="0"/>
              <a:buChar char="•"/>
            </a:pPr>
            <a:r>
              <a:rPr lang="en-US" sz="2400" dirty="0">
                <a:solidFill>
                  <a:schemeClr val="bg1"/>
                </a:solidFill>
              </a:rPr>
              <a:t>Not core motivator for travel to NZ but on bucket list (TNZ research 70% visitors want to do a stargazing experience in NZ) </a:t>
            </a:r>
          </a:p>
          <a:p>
            <a:pPr marL="457200" indent="-457200">
              <a:lnSpc>
                <a:spcPct val="150000"/>
              </a:lnSpc>
              <a:buFont typeface="Arial" panose="020B0604020202020204" pitchFamily="34" charset="0"/>
              <a:buChar char="•"/>
            </a:pPr>
            <a:r>
              <a:rPr lang="en-US" sz="2400" dirty="0">
                <a:solidFill>
                  <a:schemeClr val="bg1"/>
                </a:solidFill>
              </a:rPr>
              <a:t>Community led – separate governance to manage annual certification and monitoring</a:t>
            </a:r>
          </a:p>
          <a:p>
            <a:pPr marL="457200" indent="-457200">
              <a:lnSpc>
                <a:spcPct val="150000"/>
              </a:lnSpc>
              <a:buFont typeface="Arial" panose="020B0604020202020204" pitchFamily="34" charset="0"/>
              <a:buChar char="•"/>
            </a:pPr>
            <a:r>
              <a:rPr lang="en-US" sz="2400" b="1" dirty="0">
                <a:solidFill>
                  <a:schemeClr val="bg1"/>
                </a:solidFill>
              </a:rPr>
              <a:t>Dark Sky status alone won’t bring the numbers</a:t>
            </a:r>
            <a:endParaRPr lang="en-US" sz="2800" dirty="0">
              <a:solidFill>
                <a:schemeClr val="bg1"/>
              </a:solidFill>
            </a:endParaRPr>
          </a:p>
        </p:txBody>
      </p:sp>
    </p:spTree>
    <p:extLst>
      <p:ext uri="{BB962C8B-B14F-4D97-AF65-F5344CB8AC3E}">
        <p14:creationId xmlns:p14="http://schemas.microsoft.com/office/powerpoint/2010/main" val="1054043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wo dome buildings under a starry sky&#10;&#10;Description automatically generated">
            <a:extLst>
              <a:ext uri="{FF2B5EF4-FFF2-40B4-BE49-F238E27FC236}">
                <a16:creationId xmlns:a16="http://schemas.microsoft.com/office/drawing/2014/main" id="{BE7B3C65-529E-024F-5250-D69FA17CD697}"/>
              </a:ext>
            </a:extLst>
          </p:cNvPr>
          <p:cNvPicPr>
            <a:picLocks noChangeAspect="1"/>
          </p:cNvPicPr>
          <p:nvPr/>
        </p:nvPicPr>
        <p:blipFill rotWithShape="1">
          <a:blip r:embed="rId3">
            <a:extLst>
              <a:ext uri="{28A0092B-C50C-407E-A947-70E740481C1C}">
                <a14:useLocalDpi xmlns:a14="http://schemas.microsoft.com/office/drawing/2010/main" val="0"/>
              </a:ext>
            </a:extLst>
          </a:blip>
          <a:srcRect l="30542" t="12807" r="24893" b="48328"/>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618BB76-0972-DFCA-7C40-EB16E8410C79}"/>
              </a:ext>
            </a:extLst>
          </p:cNvPr>
          <p:cNvPicPr>
            <a:picLocks noChangeAspect="1"/>
          </p:cNvPicPr>
          <p:nvPr/>
        </p:nvPicPr>
        <p:blipFill>
          <a:blip r:embed="rId4"/>
          <a:stretch>
            <a:fillRect/>
          </a:stretch>
        </p:blipFill>
        <p:spPr>
          <a:xfrm>
            <a:off x="6890264" y="1081496"/>
            <a:ext cx="3444716" cy="3435771"/>
          </a:xfrm>
          <a:prstGeom prst="ellipse">
            <a:avLst/>
          </a:prstGeom>
        </p:spPr>
      </p:pic>
      <p:sp>
        <p:nvSpPr>
          <p:cNvPr id="4" name="TextBox 3">
            <a:extLst>
              <a:ext uri="{FF2B5EF4-FFF2-40B4-BE49-F238E27FC236}">
                <a16:creationId xmlns:a16="http://schemas.microsoft.com/office/drawing/2014/main" id="{44A62A55-4FAA-482B-B867-123F2D110093}"/>
              </a:ext>
            </a:extLst>
          </p:cNvPr>
          <p:cNvSpPr txBox="1"/>
          <p:nvPr/>
        </p:nvSpPr>
        <p:spPr>
          <a:xfrm>
            <a:off x="5380325" y="4557459"/>
            <a:ext cx="6464595" cy="1077218"/>
          </a:xfrm>
          <a:prstGeom prst="rect">
            <a:avLst/>
          </a:prstGeom>
          <a:noFill/>
        </p:spPr>
        <p:txBody>
          <a:bodyPr wrap="square" rtlCol="0">
            <a:spAutoFit/>
          </a:bodyPr>
          <a:lstStyle/>
          <a:p>
            <a:pPr algn="ctr"/>
            <a:r>
              <a:rPr lang="en-US" sz="2800" dirty="0">
                <a:solidFill>
                  <a:schemeClr val="bg1"/>
                </a:solidFill>
              </a:rPr>
              <a:t>Margaret Munro</a:t>
            </a:r>
          </a:p>
          <a:p>
            <a:pPr algn="ctr"/>
            <a:r>
              <a:rPr lang="en-US" dirty="0">
                <a:solidFill>
                  <a:schemeClr val="bg1"/>
                </a:solidFill>
              </a:rPr>
              <a:t>Chair, Mackenzie Tourism Industry Association</a:t>
            </a:r>
          </a:p>
          <a:p>
            <a:pPr algn="ctr"/>
            <a:r>
              <a:rPr lang="en-US" dirty="0">
                <a:solidFill>
                  <a:schemeClr val="bg1"/>
                </a:solidFill>
              </a:rPr>
              <a:t>GM Earth &amp; Sky (now Dark Sky Project), 2008-2018</a:t>
            </a:r>
            <a:endParaRPr lang="en-NZ" dirty="0">
              <a:solidFill>
                <a:schemeClr val="bg1"/>
              </a:solidFill>
            </a:endParaRPr>
          </a:p>
        </p:txBody>
      </p:sp>
      <p:sp>
        <p:nvSpPr>
          <p:cNvPr id="8" name="TextBox 7">
            <a:extLst>
              <a:ext uri="{FF2B5EF4-FFF2-40B4-BE49-F238E27FC236}">
                <a16:creationId xmlns:a16="http://schemas.microsoft.com/office/drawing/2014/main" id="{F99A254E-D782-719C-9A91-9BF2E679C68C}"/>
              </a:ext>
            </a:extLst>
          </p:cNvPr>
          <p:cNvSpPr txBox="1"/>
          <p:nvPr/>
        </p:nvSpPr>
        <p:spPr>
          <a:xfrm>
            <a:off x="213995" y="4557459"/>
            <a:ext cx="6464595" cy="1077218"/>
          </a:xfrm>
          <a:prstGeom prst="rect">
            <a:avLst/>
          </a:prstGeom>
          <a:noFill/>
        </p:spPr>
        <p:txBody>
          <a:bodyPr wrap="square" rtlCol="0">
            <a:spAutoFit/>
          </a:bodyPr>
          <a:lstStyle/>
          <a:p>
            <a:pPr algn="ctr"/>
            <a:r>
              <a:rPr lang="en-US" sz="2800" dirty="0">
                <a:solidFill>
                  <a:schemeClr val="bg1"/>
                </a:solidFill>
              </a:rPr>
              <a:t>Lydia Stoddart</a:t>
            </a:r>
          </a:p>
          <a:p>
            <a:pPr algn="ctr"/>
            <a:r>
              <a:rPr lang="en-US" dirty="0">
                <a:solidFill>
                  <a:schemeClr val="bg1"/>
                </a:solidFill>
              </a:rPr>
              <a:t>Mackenzie Tourism Manager</a:t>
            </a:r>
          </a:p>
          <a:p>
            <a:pPr algn="ctr"/>
            <a:r>
              <a:rPr lang="en-US" dirty="0">
                <a:solidFill>
                  <a:schemeClr val="bg1"/>
                </a:solidFill>
              </a:rPr>
              <a:t>Earth &amp; Sky / Dark Sky Project, 2018-2020</a:t>
            </a:r>
            <a:endParaRPr lang="en-NZ" dirty="0">
              <a:solidFill>
                <a:schemeClr val="bg1"/>
              </a:solidFill>
            </a:endParaRPr>
          </a:p>
        </p:txBody>
      </p:sp>
      <p:pic>
        <p:nvPicPr>
          <p:cNvPr id="11" name="Picture 10">
            <a:extLst>
              <a:ext uri="{FF2B5EF4-FFF2-40B4-BE49-F238E27FC236}">
                <a16:creationId xmlns:a16="http://schemas.microsoft.com/office/drawing/2014/main" id="{B0E5B554-E69B-C1AC-DA5A-80686DB6C98A}"/>
              </a:ext>
            </a:extLst>
          </p:cNvPr>
          <p:cNvPicPr>
            <a:picLocks noChangeAspect="1"/>
          </p:cNvPicPr>
          <p:nvPr/>
        </p:nvPicPr>
        <p:blipFill>
          <a:blip r:embed="rId5"/>
          <a:stretch>
            <a:fillRect/>
          </a:stretch>
        </p:blipFill>
        <p:spPr>
          <a:xfrm>
            <a:off x="1767326" y="1081497"/>
            <a:ext cx="3534410" cy="3435771"/>
          </a:xfrm>
          <a:prstGeom prst="ellipse">
            <a:avLst/>
          </a:prstGeom>
        </p:spPr>
      </p:pic>
    </p:spTree>
    <p:extLst>
      <p:ext uri="{BB962C8B-B14F-4D97-AF65-F5344CB8AC3E}">
        <p14:creationId xmlns:p14="http://schemas.microsoft.com/office/powerpoint/2010/main" val="129222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house with a starry sky&#10;&#10;Description automatically generated">
            <a:extLst>
              <a:ext uri="{FF2B5EF4-FFF2-40B4-BE49-F238E27FC236}">
                <a16:creationId xmlns:a16="http://schemas.microsoft.com/office/drawing/2014/main" id="{0FA3F95A-7BA7-2E63-C27E-FDFE016EE76D}"/>
              </a:ext>
            </a:extLst>
          </p:cNvPr>
          <p:cNvPicPr>
            <a:picLocks noChangeAspect="1"/>
          </p:cNvPicPr>
          <p:nvPr/>
        </p:nvPicPr>
        <p:blipFill>
          <a:blip r:embed="rId3">
            <a:extLst>
              <a:ext uri="{28A0092B-C50C-407E-A947-70E740481C1C}">
                <a14:useLocalDpi xmlns:a14="http://schemas.microsoft.com/office/drawing/2010/main" val="0"/>
              </a:ext>
            </a:extLst>
          </a:blip>
          <a:srcRect t="12743" b="3003"/>
          <a:stretch/>
        </p:blipFill>
        <p:spPr>
          <a:xfrm>
            <a:off x="0" y="-311972"/>
            <a:ext cx="13303699" cy="7481944"/>
          </a:xfrm>
          <a:prstGeom prst="rect">
            <a:avLst/>
          </a:prstGeom>
        </p:spPr>
      </p:pic>
      <p:sp>
        <p:nvSpPr>
          <p:cNvPr id="6" name="TextBox 5">
            <a:extLst>
              <a:ext uri="{FF2B5EF4-FFF2-40B4-BE49-F238E27FC236}">
                <a16:creationId xmlns:a16="http://schemas.microsoft.com/office/drawing/2014/main" id="{66A8A66E-B079-CB32-7970-B7851B5FEF45}"/>
              </a:ext>
            </a:extLst>
          </p:cNvPr>
          <p:cNvSpPr txBox="1"/>
          <p:nvPr/>
        </p:nvSpPr>
        <p:spPr>
          <a:xfrm>
            <a:off x="576241" y="1076193"/>
            <a:ext cx="9874102" cy="1569660"/>
          </a:xfrm>
          <a:prstGeom prst="rect">
            <a:avLst/>
          </a:prstGeom>
          <a:noFill/>
        </p:spPr>
        <p:txBody>
          <a:bodyPr wrap="square" rtlCol="0">
            <a:spAutoFit/>
          </a:bodyPr>
          <a:lstStyle/>
          <a:p>
            <a:r>
              <a:rPr lang="en-US" sz="4000" b="1" dirty="0">
                <a:solidFill>
                  <a:schemeClr val="bg1"/>
                </a:solidFill>
              </a:rPr>
              <a:t>New Zealand Starlight Conference</a:t>
            </a:r>
          </a:p>
          <a:p>
            <a:r>
              <a:rPr lang="en-US" sz="2800" dirty="0">
                <a:solidFill>
                  <a:schemeClr val="bg1"/>
                </a:solidFill>
              </a:rPr>
              <a:t>20-23 October, Lake Tekapo</a:t>
            </a:r>
          </a:p>
          <a:p>
            <a:r>
              <a:rPr lang="en-US" sz="2800" dirty="0">
                <a:solidFill>
                  <a:schemeClr val="bg1"/>
                </a:solidFill>
              </a:rPr>
              <a:t>starlightconference.co.nz</a:t>
            </a:r>
          </a:p>
        </p:txBody>
      </p:sp>
    </p:spTree>
    <p:extLst>
      <p:ext uri="{BB962C8B-B14F-4D97-AF65-F5344CB8AC3E}">
        <p14:creationId xmlns:p14="http://schemas.microsoft.com/office/powerpoint/2010/main" val="3561321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wo people standing on the beach at night&#10;&#10;Description automatically generated">
            <a:extLst>
              <a:ext uri="{FF2B5EF4-FFF2-40B4-BE49-F238E27FC236}">
                <a16:creationId xmlns:a16="http://schemas.microsoft.com/office/drawing/2014/main" id="{0088513B-93A6-55BA-6DC3-DAB979B1CFC1}"/>
              </a:ext>
            </a:extLst>
          </p:cNvPr>
          <p:cNvPicPr>
            <a:picLocks noChangeAspect="1"/>
          </p:cNvPicPr>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2894C330-BFA7-0270-A407-0876FB3411B7}"/>
              </a:ext>
            </a:extLst>
          </p:cNvPr>
          <p:cNvSpPr txBox="1"/>
          <p:nvPr/>
        </p:nvSpPr>
        <p:spPr>
          <a:xfrm>
            <a:off x="-1503" y="1275906"/>
            <a:ext cx="12191980" cy="954107"/>
          </a:xfrm>
          <a:prstGeom prst="rect">
            <a:avLst/>
          </a:prstGeom>
          <a:noFill/>
        </p:spPr>
        <p:txBody>
          <a:bodyPr wrap="square" rtlCol="0">
            <a:spAutoFit/>
          </a:bodyPr>
          <a:lstStyle/>
          <a:p>
            <a:pPr algn="ctr"/>
            <a:r>
              <a:rPr lang="en-US" sz="2800" b="1" dirty="0">
                <a:solidFill>
                  <a:schemeClr val="bg1"/>
                </a:solidFill>
              </a:rPr>
              <a:t>Congratulations Niue: </a:t>
            </a:r>
          </a:p>
          <a:p>
            <a:pPr algn="ctr"/>
            <a:r>
              <a:rPr lang="en-US" sz="2800" dirty="0">
                <a:solidFill>
                  <a:schemeClr val="bg1"/>
                </a:solidFill>
              </a:rPr>
              <a:t>world’s first Dark Sky Nation</a:t>
            </a:r>
            <a:endParaRPr lang="en-NZ" sz="2800" dirty="0">
              <a:solidFill>
                <a:schemeClr val="bg1"/>
              </a:solidFill>
            </a:endParaRPr>
          </a:p>
        </p:txBody>
      </p:sp>
    </p:spTree>
    <p:extLst>
      <p:ext uri="{BB962C8B-B14F-4D97-AF65-F5344CB8AC3E}">
        <p14:creationId xmlns:p14="http://schemas.microsoft.com/office/powerpoint/2010/main" val="2039987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ountain, sky, outdoor, nature&#10;&#10;Description automatically generated">
            <a:extLst>
              <a:ext uri="{FF2B5EF4-FFF2-40B4-BE49-F238E27FC236}">
                <a16:creationId xmlns:a16="http://schemas.microsoft.com/office/drawing/2014/main" id="{C087EFA1-603F-931B-FD0F-E71CD82AC940}"/>
              </a:ext>
            </a:extLst>
          </p:cNvPr>
          <p:cNvPicPr>
            <a:picLocks noChangeAspect="1"/>
          </p:cNvPicPr>
          <p:nvPr/>
        </p:nvPicPr>
        <p:blipFill>
          <a:blip r:embed="rId3"/>
          <a:stretch>
            <a:fillRect/>
          </a:stretch>
        </p:blipFill>
        <p:spPr>
          <a:xfrm>
            <a:off x="0" y="0"/>
            <a:ext cx="12192000" cy="7239820"/>
          </a:xfrm>
          <a:prstGeom prst="rect">
            <a:avLst/>
          </a:prstGeom>
        </p:spPr>
      </p:pic>
      <p:sp>
        <p:nvSpPr>
          <p:cNvPr id="5" name="TextBox 4">
            <a:extLst>
              <a:ext uri="{FF2B5EF4-FFF2-40B4-BE49-F238E27FC236}">
                <a16:creationId xmlns:a16="http://schemas.microsoft.com/office/drawing/2014/main" id="{FCCB6D1B-4B5A-904C-88E4-B7E6F14DACC8}"/>
              </a:ext>
            </a:extLst>
          </p:cNvPr>
          <p:cNvSpPr txBox="1"/>
          <p:nvPr/>
        </p:nvSpPr>
        <p:spPr>
          <a:xfrm>
            <a:off x="754453" y="2207925"/>
            <a:ext cx="9874102" cy="3538854"/>
          </a:xfrm>
          <a:prstGeom prst="rect">
            <a:avLst/>
          </a:prstGeom>
          <a:noFill/>
        </p:spPr>
        <p:txBody>
          <a:bodyPr wrap="square" rtlCol="0">
            <a:spAutoFit/>
          </a:bodyPr>
          <a:lstStyle/>
          <a:p>
            <a:pPr>
              <a:lnSpc>
                <a:spcPct val="150000"/>
              </a:lnSpc>
            </a:pPr>
            <a:r>
              <a:rPr lang="en-US" sz="4000" b="1" dirty="0">
                <a:solidFill>
                  <a:schemeClr val="bg1"/>
                </a:solidFill>
              </a:rPr>
              <a:t>Today</a:t>
            </a:r>
            <a:endParaRPr lang="en-US" sz="3600" dirty="0">
              <a:solidFill>
                <a:schemeClr val="bg1"/>
              </a:solidFill>
            </a:endParaRPr>
          </a:p>
          <a:p>
            <a:pPr marL="457200" indent="-457200">
              <a:lnSpc>
                <a:spcPct val="150000"/>
              </a:lnSpc>
              <a:buFont typeface="Arial" panose="020B0604020202020204" pitchFamily="34" charset="0"/>
              <a:buChar char="•"/>
            </a:pPr>
            <a:r>
              <a:rPr lang="en-US" sz="2800" dirty="0">
                <a:solidFill>
                  <a:schemeClr val="bg1"/>
                </a:solidFill>
              </a:rPr>
              <a:t>Dark Sky Places </a:t>
            </a:r>
          </a:p>
          <a:p>
            <a:pPr marL="457200" indent="-457200">
              <a:lnSpc>
                <a:spcPct val="150000"/>
              </a:lnSpc>
              <a:buFont typeface="Arial" panose="020B0604020202020204" pitchFamily="34" charset="0"/>
              <a:buChar char="•"/>
            </a:pPr>
            <a:r>
              <a:rPr lang="en-US" sz="2800" dirty="0">
                <a:solidFill>
                  <a:schemeClr val="bg1"/>
                </a:solidFill>
              </a:rPr>
              <a:t>Mackenzie’s story</a:t>
            </a:r>
          </a:p>
          <a:p>
            <a:pPr marL="457200" indent="-457200">
              <a:lnSpc>
                <a:spcPct val="150000"/>
              </a:lnSpc>
              <a:buFont typeface="Arial" panose="020B0604020202020204" pitchFamily="34" charset="0"/>
              <a:buChar char="•"/>
            </a:pPr>
            <a:r>
              <a:rPr lang="en-US" sz="2800" dirty="0">
                <a:solidFill>
                  <a:schemeClr val="bg1"/>
                </a:solidFill>
              </a:rPr>
              <a:t>Factors to our success </a:t>
            </a:r>
          </a:p>
          <a:p>
            <a:pPr marL="457200" indent="-457200">
              <a:lnSpc>
                <a:spcPct val="150000"/>
              </a:lnSpc>
              <a:buFont typeface="Arial" panose="020B0604020202020204" pitchFamily="34" charset="0"/>
              <a:buChar char="•"/>
            </a:pPr>
            <a:r>
              <a:rPr lang="en-US" sz="2800" dirty="0">
                <a:solidFill>
                  <a:schemeClr val="bg1"/>
                </a:solidFill>
              </a:rPr>
              <a:t>Key learnings</a:t>
            </a:r>
            <a:endParaRPr lang="en-NZ" dirty="0">
              <a:solidFill>
                <a:schemeClr val="bg1"/>
              </a:solidFill>
            </a:endParaRPr>
          </a:p>
        </p:txBody>
      </p:sp>
    </p:spTree>
    <p:extLst>
      <p:ext uri="{BB962C8B-B14F-4D97-AF65-F5344CB8AC3E}">
        <p14:creationId xmlns:p14="http://schemas.microsoft.com/office/powerpoint/2010/main" val="1603418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use on a hill at night&#10;&#10;Description automatically generated">
            <a:extLst>
              <a:ext uri="{FF2B5EF4-FFF2-40B4-BE49-F238E27FC236}">
                <a16:creationId xmlns:a16="http://schemas.microsoft.com/office/drawing/2014/main" id="{D8715615-F977-3E77-D818-9525430BB190}"/>
              </a:ext>
            </a:extLst>
          </p:cNvPr>
          <p:cNvPicPr>
            <a:picLocks noChangeAspect="1"/>
          </p:cNvPicPr>
          <p:nvPr/>
        </p:nvPicPr>
        <p:blipFill>
          <a:blip r:embed="rId2"/>
          <a:srcRect t="4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9826E81-9DC2-B242-75D6-71595C3C49F4}"/>
              </a:ext>
            </a:extLst>
          </p:cNvPr>
          <p:cNvSpPr txBox="1"/>
          <p:nvPr/>
        </p:nvSpPr>
        <p:spPr>
          <a:xfrm>
            <a:off x="774905" y="1559810"/>
            <a:ext cx="10642190" cy="4401205"/>
          </a:xfrm>
          <a:prstGeom prst="rect">
            <a:avLst/>
          </a:prstGeom>
          <a:noFill/>
        </p:spPr>
        <p:txBody>
          <a:bodyPr wrap="square" rtlCol="0">
            <a:spAutoFit/>
          </a:bodyPr>
          <a:lstStyle/>
          <a:p>
            <a:pPr marL="457200" indent="-457200">
              <a:buFont typeface="Arial" panose="020B0604020202020204" pitchFamily="34" charset="0"/>
              <a:buChar char="•"/>
            </a:pPr>
            <a:r>
              <a:rPr lang="en-NZ" sz="2800" dirty="0">
                <a:solidFill>
                  <a:schemeClr val="bg1"/>
                </a:solidFill>
              </a:rPr>
              <a:t>Certification programme for areas that preserve and protect dark sites through responsible lighting policies and public education.</a:t>
            </a:r>
          </a:p>
          <a:p>
            <a:endParaRPr lang="en-NZ" sz="2800" dirty="0">
              <a:solidFill>
                <a:schemeClr val="bg1"/>
              </a:solidFill>
            </a:endParaRPr>
          </a:p>
          <a:p>
            <a:pPr marL="457200" indent="-457200">
              <a:buFont typeface="Arial" panose="020B0604020202020204" pitchFamily="34" charset="0"/>
              <a:buChar char="•"/>
            </a:pPr>
            <a:r>
              <a:rPr lang="en-NZ" sz="2800" dirty="0">
                <a:solidFill>
                  <a:schemeClr val="bg1"/>
                </a:solidFill>
              </a:rPr>
              <a:t>Types: Parks, Sanctuaries, Reserves, Urban Night Sky Places, Communities,  Lodging.</a:t>
            </a:r>
          </a:p>
          <a:p>
            <a:pPr marL="457200" indent="-457200">
              <a:buFont typeface="Arial" panose="020B0604020202020204" pitchFamily="34" charset="0"/>
              <a:buChar char="•"/>
            </a:pPr>
            <a:endParaRPr lang="en-NZ" sz="2800" dirty="0">
              <a:solidFill>
                <a:schemeClr val="bg1"/>
              </a:solidFill>
            </a:endParaRPr>
          </a:p>
          <a:p>
            <a:pPr marL="457200" indent="-457200">
              <a:buFont typeface="Arial" panose="020B0604020202020204" pitchFamily="34" charset="0"/>
              <a:buChar char="•"/>
            </a:pPr>
            <a:r>
              <a:rPr lang="en-NZ" sz="2800" dirty="0">
                <a:solidFill>
                  <a:schemeClr val="bg1"/>
                </a:solidFill>
              </a:rPr>
              <a:t>Over 200 dark sky places in 22 countries since first certification in 2001. Lots more aspiring places. </a:t>
            </a:r>
          </a:p>
          <a:p>
            <a:pPr marL="457200" indent="-457200">
              <a:buFont typeface="Arial" panose="020B0604020202020204" pitchFamily="34" charset="0"/>
              <a:buChar char="•"/>
            </a:pPr>
            <a:endParaRPr lang="en-NZ" sz="2800" dirty="0">
              <a:solidFill>
                <a:schemeClr val="bg1"/>
              </a:solidFill>
            </a:endParaRPr>
          </a:p>
          <a:p>
            <a:pPr marL="457200" indent="-457200">
              <a:buFont typeface="Arial" panose="020B0604020202020204" pitchFamily="34" charset="0"/>
              <a:buChar char="•"/>
            </a:pPr>
            <a:r>
              <a:rPr lang="en-NZ" sz="2800" dirty="0">
                <a:solidFill>
                  <a:schemeClr val="bg1"/>
                </a:solidFill>
              </a:rPr>
              <a:t>Annual accreditation – ongoing reporting.</a:t>
            </a:r>
          </a:p>
        </p:txBody>
      </p:sp>
      <p:sp>
        <p:nvSpPr>
          <p:cNvPr id="3" name="TextBox 2">
            <a:extLst>
              <a:ext uri="{FF2B5EF4-FFF2-40B4-BE49-F238E27FC236}">
                <a16:creationId xmlns:a16="http://schemas.microsoft.com/office/drawing/2014/main" id="{138DE730-D6A9-C1DC-2473-D1F2C45CAE9F}"/>
              </a:ext>
            </a:extLst>
          </p:cNvPr>
          <p:cNvSpPr txBox="1"/>
          <p:nvPr/>
        </p:nvSpPr>
        <p:spPr>
          <a:xfrm>
            <a:off x="774905" y="653128"/>
            <a:ext cx="9874102" cy="707886"/>
          </a:xfrm>
          <a:prstGeom prst="rect">
            <a:avLst/>
          </a:prstGeom>
          <a:noFill/>
        </p:spPr>
        <p:txBody>
          <a:bodyPr wrap="square" rtlCol="0">
            <a:spAutoFit/>
          </a:bodyPr>
          <a:lstStyle/>
          <a:p>
            <a:r>
              <a:rPr lang="en-US" sz="4000" b="1" dirty="0">
                <a:solidFill>
                  <a:schemeClr val="bg1"/>
                </a:solidFill>
              </a:rPr>
              <a:t>Dark Sky Place </a:t>
            </a:r>
            <a:endParaRPr lang="en-US" sz="3600" dirty="0">
              <a:solidFill>
                <a:schemeClr val="bg1"/>
              </a:solidFill>
            </a:endParaRPr>
          </a:p>
        </p:txBody>
      </p:sp>
    </p:spTree>
    <p:extLst>
      <p:ext uri="{BB962C8B-B14F-4D97-AF65-F5344CB8AC3E}">
        <p14:creationId xmlns:p14="http://schemas.microsoft.com/office/powerpoint/2010/main" val="65651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F238F8-E05E-EE55-B951-7EEFC0B5E75C}"/>
              </a:ext>
            </a:extLst>
          </p:cNvPr>
          <p:cNvSpPr/>
          <p:nvPr/>
        </p:nvSpPr>
        <p:spPr>
          <a:xfrm>
            <a:off x="0" y="0"/>
            <a:ext cx="12192000" cy="6858000"/>
          </a:xfrm>
          <a:prstGeom prst="rect">
            <a:avLst/>
          </a:prstGeom>
          <a:solidFill>
            <a:srgbClr val="A8BD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a:extLst>
              <a:ext uri="{FF2B5EF4-FFF2-40B4-BE49-F238E27FC236}">
                <a16:creationId xmlns:a16="http://schemas.microsoft.com/office/drawing/2014/main" id="{2D375D24-C10E-2A5F-7530-685DD8E73A6C}"/>
              </a:ext>
            </a:extLst>
          </p:cNvPr>
          <p:cNvPicPr>
            <a:picLocks noChangeAspect="1"/>
          </p:cNvPicPr>
          <p:nvPr/>
        </p:nvPicPr>
        <p:blipFill>
          <a:blip r:embed="rId2"/>
          <a:stretch>
            <a:fillRect/>
          </a:stretch>
        </p:blipFill>
        <p:spPr>
          <a:xfrm>
            <a:off x="4034118" y="135796"/>
            <a:ext cx="6586407" cy="6586407"/>
          </a:xfrm>
          <a:prstGeom prst="rect">
            <a:avLst/>
          </a:prstGeom>
        </p:spPr>
      </p:pic>
      <p:sp>
        <p:nvSpPr>
          <p:cNvPr id="7" name="TextBox 6">
            <a:extLst>
              <a:ext uri="{FF2B5EF4-FFF2-40B4-BE49-F238E27FC236}">
                <a16:creationId xmlns:a16="http://schemas.microsoft.com/office/drawing/2014/main" id="{DC504E32-9065-D694-F523-C3DF5E29FC0A}"/>
              </a:ext>
            </a:extLst>
          </p:cNvPr>
          <p:cNvSpPr txBox="1"/>
          <p:nvPr/>
        </p:nvSpPr>
        <p:spPr>
          <a:xfrm>
            <a:off x="459702" y="950416"/>
            <a:ext cx="9874102" cy="707886"/>
          </a:xfrm>
          <a:prstGeom prst="rect">
            <a:avLst/>
          </a:prstGeom>
          <a:noFill/>
        </p:spPr>
        <p:txBody>
          <a:bodyPr wrap="square" rtlCol="0">
            <a:spAutoFit/>
          </a:bodyPr>
          <a:lstStyle/>
          <a:p>
            <a:r>
              <a:rPr lang="en-US" sz="4000" b="1" dirty="0">
                <a:solidFill>
                  <a:schemeClr val="bg1"/>
                </a:solidFill>
              </a:rPr>
              <a:t>NZ Dark Sky Place </a:t>
            </a:r>
            <a:endParaRPr lang="en-US" sz="3600" dirty="0">
              <a:solidFill>
                <a:schemeClr val="bg1"/>
              </a:solidFill>
            </a:endParaRPr>
          </a:p>
        </p:txBody>
      </p:sp>
      <p:sp>
        <p:nvSpPr>
          <p:cNvPr id="8" name="TextBox 7">
            <a:extLst>
              <a:ext uri="{FF2B5EF4-FFF2-40B4-BE49-F238E27FC236}">
                <a16:creationId xmlns:a16="http://schemas.microsoft.com/office/drawing/2014/main" id="{BEF668C5-C4B3-1244-6225-215854924ACE}"/>
              </a:ext>
            </a:extLst>
          </p:cNvPr>
          <p:cNvSpPr txBox="1"/>
          <p:nvPr/>
        </p:nvSpPr>
        <p:spPr>
          <a:xfrm>
            <a:off x="545764" y="5716145"/>
            <a:ext cx="9874102" cy="338554"/>
          </a:xfrm>
          <a:prstGeom prst="rect">
            <a:avLst/>
          </a:prstGeom>
          <a:noFill/>
        </p:spPr>
        <p:txBody>
          <a:bodyPr wrap="square" rtlCol="0">
            <a:spAutoFit/>
          </a:bodyPr>
          <a:lstStyle/>
          <a:p>
            <a:r>
              <a:rPr lang="en-US" sz="1600" dirty="0">
                <a:solidFill>
                  <a:schemeClr val="bg1"/>
                </a:solidFill>
              </a:rPr>
              <a:t>Source: Dark Sky Network NZ</a:t>
            </a:r>
            <a:endParaRPr lang="en-US" sz="1400" dirty="0">
              <a:solidFill>
                <a:schemeClr val="bg1"/>
              </a:solidFill>
            </a:endParaRPr>
          </a:p>
        </p:txBody>
      </p:sp>
      <p:sp>
        <p:nvSpPr>
          <p:cNvPr id="9" name="TextBox 8">
            <a:extLst>
              <a:ext uri="{FF2B5EF4-FFF2-40B4-BE49-F238E27FC236}">
                <a16:creationId xmlns:a16="http://schemas.microsoft.com/office/drawing/2014/main" id="{6803681F-9CDB-C6F2-8083-18FE297C1E68}"/>
              </a:ext>
            </a:extLst>
          </p:cNvPr>
          <p:cNvSpPr txBox="1"/>
          <p:nvPr/>
        </p:nvSpPr>
        <p:spPr>
          <a:xfrm>
            <a:off x="545764" y="1971863"/>
            <a:ext cx="10642190" cy="954107"/>
          </a:xfrm>
          <a:prstGeom prst="rect">
            <a:avLst/>
          </a:prstGeom>
          <a:noFill/>
        </p:spPr>
        <p:txBody>
          <a:bodyPr wrap="square" rtlCol="0">
            <a:spAutoFit/>
          </a:bodyPr>
          <a:lstStyle/>
          <a:p>
            <a:pPr marL="457200" indent="-457200">
              <a:buFont typeface="Arial" panose="020B0604020202020204" pitchFamily="34" charset="0"/>
              <a:buChar char="•"/>
            </a:pPr>
            <a:r>
              <a:rPr lang="en-NZ" sz="2800" dirty="0">
                <a:solidFill>
                  <a:schemeClr val="bg1"/>
                </a:solidFill>
              </a:rPr>
              <a:t>7 certified</a:t>
            </a:r>
          </a:p>
          <a:p>
            <a:pPr marL="457200" indent="-457200">
              <a:buFont typeface="Arial" panose="020B0604020202020204" pitchFamily="34" charset="0"/>
              <a:buChar char="•"/>
            </a:pPr>
            <a:r>
              <a:rPr lang="en-NZ" sz="2800" dirty="0">
                <a:solidFill>
                  <a:schemeClr val="bg1"/>
                </a:solidFill>
              </a:rPr>
              <a:t>18 aspiring (&amp; growing)</a:t>
            </a:r>
          </a:p>
        </p:txBody>
      </p:sp>
    </p:spTree>
    <p:extLst>
      <p:ext uri="{BB962C8B-B14F-4D97-AF65-F5344CB8AC3E}">
        <p14:creationId xmlns:p14="http://schemas.microsoft.com/office/powerpoint/2010/main" val="1900451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3FC014-57E3-64E3-2A71-3ED6680B3C49}"/>
              </a:ext>
            </a:extLst>
          </p:cNvPr>
          <p:cNvPicPr>
            <a:picLocks noGrp="1" noChangeAspect="1"/>
          </p:cNvPicPr>
          <p:nvPr>
            <p:ph idx="1"/>
          </p:nvPr>
        </p:nvPicPr>
        <p:blipFill>
          <a:blip r:embed="rId3"/>
          <a:srcRect t="1413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D2107C1-7715-7C55-45FF-F8E94C0BABEA}"/>
              </a:ext>
            </a:extLst>
          </p:cNvPr>
          <p:cNvSpPr txBox="1"/>
          <p:nvPr/>
        </p:nvSpPr>
        <p:spPr>
          <a:xfrm>
            <a:off x="836220" y="900120"/>
            <a:ext cx="9874102" cy="707886"/>
          </a:xfrm>
          <a:prstGeom prst="rect">
            <a:avLst/>
          </a:prstGeom>
          <a:noFill/>
        </p:spPr>
        <p:txBody>
          <a:bodyPr wrap="square" rtlCol="0">
            <a:spAutoFit/>
          </a:bodyPr>
          <a:lstStyle/>
          <a:p>
            <a:r>
              <a:rPr lang="en-US" sz="4000" b="1" dirty="0">
                <a:solidFill>
                  <a:schemeClr val="bg1"/>
                </a:solidFill>
              </a:rPr>
              <a:t>Dark Sky Benefits </a:t>
            </a:r>
            <a:endParaRPr lang="en-US" sz="3600" dirty="0">
              <a:solidFill>
                <a:schemeClr val="bg1"/>
              </a:solidFill>
            </a:endParaRPr>
          </a:p>
        </p:txBody>
      </p:sp>
      <p:sp>
        <p:nvSpPr>
          <p:cNvPr id="3" name="TextBox 2">
            <a:extLst>
              <a:ext uri="{FF2B5EF4-FFF2-40B4-BE49-F238E27FC236}">
                <a16:creationId xmlns:a16="http://schemas.microsoft.com/office/drawing/2014/main" id="{9FA685C8-ADF9-7DE8-0B2A-7998694C150B}"/>
              </a:ext>
            </a:extLst>
          </p:cNvPr>
          <p:cNvSpPr txBox="1"/>
          <p:nvPr/>
        </p:nvSpPr>
        <p:spPr>
          <a:xfrm>
            <a:off x="774905" y="1772119"/>
            <a:ext cx="10642190" cy="326185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NZ" sz="2800" dirty="0">
                <a:solidFill>
                  <a:schemeClr val="bg1"/>
                </a:solidFill>
              </a:rPr>
              <a:t>Environmental – biodiversity </a:t>
            </a:r>
            <a:endParaRPr lang="en-NZ" sz="2400" dirty="0">
              <a:solidFill>
                <a:schemeClr val="bg1"/>
              </a:solidFill>
            </a:endParaRPr>
          </a:p>
          <a:p>
            <a:pPr marL="457200" indent="-457200">
              <a:lnSpc>
                <a:spcPct val="150000"/>
              </a:lnSpc>
              <a:buFont typeface="Arial" panose="020B0604020202020204" pitchFamily="34" charset="0"/>
              <a:buChar char="•"/>
            </a:pPr>
            <a:r>
              <a:rPr lang="en-NZ" sz="2800" dirty="0">
                <a:solidFill>
                  <a:schemeClr val="bg1"/>
                </a:solidFill>
              </a:rPr>
              <a:t>Wellbeing</a:t>
            </a:r>
            <a:endParaRPr lang="en-NZ" sz="2400" dirty="0">
              <a:solidFill>
                <a:schemeClr val="bg1"/>
              </a:solidFill>
            </a:endParaRPr>
          </a:p>
          <a:p>
            <a:pPr marL="457200" indent="-457200">
              <a:lnSpc>
                <a:spcPct val="150000"/>
              </a:lnSpc>
              <a:buFont typeface="Arial" panose="020B0604020202020204" pitchFamily="34" charset="0"/>
              <a:buChar char="•"/>
            </a:pPr>
            <a:r>
              <a:rPr lang="en-NZ" sz="2800" dirty="0">
                <a:solidFill>
                  <a:schemeClr val="bg1"/>
                </a:solidFill>
              </a:rPr>
              <a:t>Cultural </a:t>
            </a:r>
          </a:p>
          <a:p>
            <a:pPr marL="457200" indent="-457200">
              <a:lnSpc>
                <a:spcPct val="150000"/>
              </a:lnSpc>
              <a:buFont typeface="Arial" panose="020B0604020202020204" pitchFamily="34" charset="0"/>
              <a:buChar char="•"/>
            </a:pPr>
            <a:r>
              <a:rPr lang="en-NZ" sz="2800" dirty="0">
                <a:solidFill>
                  <a:schemeClr val="bg1"/>
                </a:solidFill>
              </a:rPr>
              <a:t>Scientific </a:t>
            </a:r>
          </a:p>
          <a:p>
            <a:pPr marL="457200" indent="-457200">
              <a:lnSpc>
                <a:spcPct val="150000"/>
              </a:lnSpc>
              <a:buFont typeface="Arial" panose="020B0604020202020204" pitchFamily="34" charset="0"/>
              <a:buChar char="•"/>
            </a:pPr>
            <a:r>
              <a:rPr lang="en-NZ" sz="2800" dirty="0">
                <a:solidFill>
                  <a:schemeClr val="bg1"/>
                </a:solidFill>
              </a:rPr>
              <a:t>Economic </a:t>
            </a:r>
          </a:p>
        </p:txBody>
      </p:sp>
    </p:spTree>
    <p:extLst>
      <p:ext uri="{BB962C8B-B14F-4D97-AF65-F5344CB8AC3E}">
        <p14:creationId xmlns:p14="http://schemas.microsoft.com/office/powerpoint/2010/main" val="595850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3C0468C-C152-BD38-14F8-F85D9745795F}"/>
              </a:ext>
            </a:extLst>
          </p:cNvPr>
          <p:cNvPicPr>
            <a:picLocks noChangeAspect="1"/>
          </p:cNvPicPr>
          <p:nvPr/>
        </p:nvPicPr>
        <p:blipFill rotWithShape="1">
          <a:blip r:embed="rId2"/>
          <a:srcRect t="23780" b="19970"/>
          <a:stretch/>
        </p:blipFill>
        <p:spPr>
          <a:xfrm>
            <a:off x="-1925601" y="-451821"/>
            <a:ext cx="15352229" cy="8633011"/>
          </a:xfrm>
          <a:prstGeom prst="rect">
            <a:avLst/>
          </a:prstGeom>
          <a:noFill/>
        </p:spPr>
      </p:pic>
      <p:sp>
        <p:nvSpPr>
          <p:cNvPr id="5" name="TextBox 4">
            <a:extLst>
              <a:ext uri="{FF2B5EF4-FFF2-40B4-BE49-F238E27FC236}">
                <a16:creationId xmlns:a16="http://schemas.microsoft.com/office/drawing/2014/main" id="{E8DE2024-870F-701D-A9AC-16ACDFC53F5C}"/>
              </a:ext>
            </a:extLst>
          </p:cNvPr>
          <p:cNvSpPr txBox="1"/>
          <p:nvPr/>
        </p:nvSpPr>
        <p:spPr>
          <a:xfrm>
            <a:off x="7465806" y="2538805"/>
            <a:ext cx="2581836" cy="369332"/>
          </a:xfrm>
          <a:prstGeom prst="rect">
            <a:avLst/>
          </a:prstGeom>
          <a:noFill/>
        </p:spPr>
        <p:txBody>
          <a:bodyPr wrap="square" rtlCol="0">
            <a:spAutoFit/>
          </a:bodyPr>
          <a:lstStyle/>
          <a:p>
            <a:r>
              <a:rPr lang="en-NZ" dirty="0">
                <a:solidFill>
                  <a:schemeClr val="bg1"/>
                </a:solidFill>
              </a:rPr>
              <a:t>CHRISTCHURCH</a:t>
            </a:r>
          </a:p>
        </p:txBody>
      </p:sp>
      <p:sp>
        <p:nvSpPr>
          <p:cNvPr id="7" name="TextBox 6">
            <a:extLst>
              <a:ext uri="{FF2B5EF4-FFF2-40B4-BE49-F238E27FC236}">
                <a16:creationId xmlns:a16="http://schemas.microsoft.com/office/drawing/2014/main" id="{0990C201-8B0F-DA7A-F0A5-1C34041ADA77}"/>
              </a:ext>
            </a:extLst>
          </p:cNvPr>
          <p:cNvSpPr txBox="1"/>
          <p:nvPr/>
        </p:nvSpPr>
        <p:spPr>
          <a:xfrm>
            <a:off x="1604680" y="5649558"/>
            <a:ext cx="2581836" cy="369332"/>
          </a:xfrm>
          <a:prstGeom prst="rect">
            <a:avLst/>
          </a:prstGeom>
          <a:noFill/>
        </p:spPr>
        <p:txBody>
          <a:bodyPr wrap="square" rtlCol="0">
            <a:spAutoFit/>
          </a:bodyPr>
          <a:lstStyle/>
          <a:p>
            <a:r>
              <a:rPr lang="en-NZ" dirty="0">
                <a:solidFill>
                  <a:schemeClr val="bg1"/>
                </a:solidFill>
              </a:rPr>
              <a:t>QUEENSTOWN</a:t>
            </a:r>
          </a:p>
        </p:txBody>
      </p:sp>
      <p:sp>
        <p:nvSpPr>
          <p:cNvPr id="8" name="TextBox 7">
            <a:extLst>
              <a:ext uri="{FF2B5EF4-FFF2-40B4-BE49-F238E27FC236}">
                <a16:creationId xmlns:a16="http://schemas.microsoft.com/office/drawing/2014/main" id="{3A8BE148-0247-69C9-A1F5-BAAFD5C15855}"/>
              </a:ext>
            </a:extLst>
          </p:cNvPr>
          <p:cNvSpPr txBox="1"/>
          <p:nvPr/>
        </p:nvSpPr>
        <p:spPr>
          <a:xfrm>
            <a:off x="378747" y="1476976"/>
            <a:ext cx="4796441" cy="1246495"/>
          </a:xfrm>
          <a:prstGeom prst="rect">
            <a:avLst/>
          </a:prstGeom>
          <a:noFill/>
        </p:spPr>
        <p:txBody>
          <a:bodyPr wrap="square" lIns="91440" tIns="45720" rIns="91440" bIns="45720" anchor="t">
            <a:spAutoFit/>
          </a:bodyPr>
          <a:lstStyle/>
          <a:p>
            <a:pPr marL="7620">
              <a:spcBef>
                <a:spcPts val="73"/>
              </a:spcBef>
            </a:pPr>
            <a:r>
              <a:rPr lang="en-NZ" sz="2400" spc="-18" dirty="0">
                <a:latin typeface="Sharp Sans"/>
              </a:rPr>
              <a:t>Approx 2.5 hours on the main highway between Christchurch and </a:t>
            </a:r>
            <a:r>
              <a:rPr lang="en-NZ" sz="2400" spc="-18" dirty="0"/>
              <a:t>Queenstown</a:t>
            </a:r>
            <a:r>
              <a:rPr lang="en-NZ" sz="2400" b="1" spc="-18" dirty="0">
                <a:latin typeface="Sharp Sans"/>
              </a:rPr>
              <a:t> </a:t>
            </a:r>
            <a:endParaRPr lang="en-US" sz="1600" dirty="0"/>
          </a:p>
        </p:txBody>
      </p:sp>
      <p:sp>
        <p:nvSpPr>
          <p:cNvPr id="9" name="TextBox 8">
            <a:extLst>
              <a:ext uri="{FF2B5EF4-FFF2-40B4-BE49-F238E27FC236}">
                <a16:creationId xmlns:a16="http://schemas.microsoft.com/office/drawing/2014/main" id="{4169ACA7-9CA2-1C91-5356-70D5FF36E267}"/>
              </a:ext>
            </a:extLst>
          </p:cNvPr>
          <p:cNvSpPr txBox="1"/>
          <p:nvPr/>
        </p:nvSpPr>
        <p:spPr>
          <a:xfrm>
            <a:off x="238137" y="644487"/>
            <a:ext cx="9874102" cy="707886"/>
          </a:xfrm>
          <a:prstGeom prst="rect">
            <a:avLst/>
          </a:prstGeom>
          <a:noFill/>
        </p:spPr>
        <p:txBody>
          <a:bodyPr wrap="square" rtlCol="0">
            <a:spAutoFit/>
          </a:bodyPr>
          <a:lstStyle/>
          <a:p>
            <a:r>
              <a:rPr lang="en-US" sz="4000" b="1" dirty="0"/>
              <a:t> Mackenzie Region</a:t>
            </a:r>
            <a:endParaRPr lang="en-US" sz="3600" dirty="0"/>
          </a:p>
        </p:txBody>
      </p:sp>
    </p:spTree>
    <p:extLst>
      <p:ext uri="{BB962C8B-B14F-4D97-AF65-F5344CB8AC3E}">
        <p14:creationId xmlns:p14="http://schemas.microsoft.com/office/powerpoint/2010/main" val="1861262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D704EFE-42E8-4C4D-AF32-312001F77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ouple of people riding bikes on a trail&#10;&#10;Description automatically generated">
            <a:extLst>
              <a:ext uri="{FF2B5EF4-FFF2-40B4-BE49-F238E27FC236}">
                <a16:creationId xmlns:a16="http://schemas.microsoft.com/office/drawing/2014/main" id="{F30EFE9C-1EFB-0874-6CA8-1E5550A0D6F7}"/>
              </a:ext>
            </a:extLst>
          </p:cNvPr>
          <p:cNvPicPr>
            <a:picLocks noChangeAspect="1"/>
          </p:cNvPicPr>
          <p:nvPr/>
        </p:nvPicPr>
        <p:blipFill>
          <a:blip r:embed="rId3"/>
          <a:srcRect l="14522" r="5773" b="-1"/>
          <a:stretch/>
        </p:blipFill>
        <p:spPr>
          <a:xfrm>
            <a:off x="4059936" y="3428998"/>
            <a:ext cx="4083465" cy="3445433"/>
          </a:xfrm>
          <a:prstGeom prst="rect">
            <a:avLst/>
          </a:prstGeom>
        </p:spPr>
      </p:pic>
      <p:pic>
        <p:nvPicPr>
          <p:cNvPr id="11" name="Picture 10" descr="A group of people in a pool&#10;&#10;Description automatically generated">
            <a:extLst>
              <a:ext uri="{FF2B5EF4-FFF2-40B4-BE49-F238E27FC236}">
                <a16:creationId xmlns:a16="http://schemas.microsoft.com/office/drawing/2014/main" id="{865B5529-6044-C4DD-3E27-4D40C0DAFC7C}"/>
              </a:ext>
            </a:extLst>
          </p:cNvPr>
          <p:cNvPicPr>
            <a:picLocks noChangeAspect="1"/>
          </p:cNvPicPr>
          <p:nvPr/>
        </p:nvPicPr>
        <p:blipFill>
          <a:blip r:embed="rId4"/>
          <a:srcRect l="10017" r="18232" b="-1"/>
          <a:stretch/>
        </p:blipFill>
        <p:spPr>
          <a:xfrm>
            <a:off x="4044529" y="10"/>
            <a:ext cx="4083465" cy="3428990"/>
          </a:xfrm>
          <a:prstGeom prst="rect">
            <a:avLst/>
          </a:prstGeom>
        </p:spPr>
      </p:pic>
      <p:pic>
        <p:nvPicPr>
          <p:cNvPr id="5" name="3DD987FF-5C4D-41D2-8465-311EA72719F4" descr="A boat in the water with icebergs in the background&#10;&#10;Description automatically generated">
            <a:extLst>
              <a:ext uri="{FF2B5EF4-FFF2-40B4-BE49-F238E27FC236}">
                <a16:creationId xmlns:a16="http://schemas.microsoft.com/office/drawing/2014/main" id="{7841E350-2BB9-992E-BA41-CABA1D187E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851" r="10039" b="3"/>
          <a:stretch/>
        </p:blipFill>
        <p:spPr bwMode="auto">
          <a:xfrm>
            <a:off x="8127994" y="10"/>
            <a:ext cx="4064005" cy="34289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stand on snow skis&#10;&#10;Description automatically generated with low confidence">
            <a:extLst>
              <a:ext uri="{FF2B5EF4-FFF2-40B4-BE49-F238E27FC236}">
                <a16:creationId xmlns:a16="http://schemas.microsoft.com/office/drawing/2014/main" id="{1425ADFC-CADD-3AE1-AA71-C201F50E76BC}"/>
              </a:ext>
            </a:extLst>
          </p:cNvPr>
          <p:cNvPicPr>
            <a:picLocks noChangeAspect="1"/>
          </p:cNvPicPr>
          <p:nvPr/>
        </p:nvPicPr>
        <p:blipFill rotWithShape="1">
          <a:blip r:embed="rId6">
            <a:extLst>
              <a:ext uri="{28A0092B-C50C-407E-A947-70E740481C1C}">
                <a14:useLocalDpi xmlns:a14="http://schemas.microsoft.com/office/drawing/2010/main" val="0"/>
              </a:ext>
            </a:extLst>
          </a:blip>
          <a:srcRect l="17404" r="3566" b="2"/>
          <a:stretch/>
        </p:blipFill>
        <p:spPr>
          <a:xfrm>
            <a:off x="20" y="3429000"/>
            <a:ext cx="4059916" cy="3429000"/>
          </a:xfrm>
          <a:prstGeom prst="rect">
            <a:avLst/>
          </a:prstGeom>
        </p:spPr>
      </p:pic>
      <p:pic>
        <p:nvPicPr>
          <p:cNvPr id="7" name="Picture 6" descr="Aoraki / Mount Cook and mountains with snow&#10;&#10;Description automatically generated">
            <a:extLst>
              <a:ext uri="{FF2B5EF4-FFF2-40B4-BE49-F238E27FC236}">
                <a16:creationId xmlns:a16="http://schemas.microsoft.com/office/drawing/2014/main" id="{EDE4DC0F-5440-03E4-CA9C-3389AF156068}"/>
              </a:ext>
            </a:extLst>
          </p:cNvPr>
          <p:cNvPicPr>
            <a:picLocks noChangeAspect="1"/>
          </p:cNvPicPr>
          <p:nvPr/>
        </p:nvPicPr>
        <p:blipFill rotWithShape="1">
          <a:blip r:embed="rId7">
            <a:extLst>
              <a:ext uri="{28A0092B-C50C-407E-A947-70E740481C1C}">
                <a14:useLocalDpi xmlns:a14="http://schemas.microsoft.com/office/drawing/2010/main" val="0"/>
              </a:ext>
            </a:extLst>
          </a:blip>
          <a:srcRect r="28483" b="3"/>
          <a:stretch/>
        </p:blipFill>
        <p:spPr>
          <a:xfrm>
            <a:off x="8139331" y="3429000"/>
            <a:ext cx="4087368" cy="3429000"/>
          </a:xfrm>
          <a:prstGeom prst="rect">
            <a:avLst/>
          </a:prstGeom>
        </p:spPr>
      </p:pic>
      <p:pic>
        <p:nvPicPr>
          <p:cNvPr id="4" name="Picture 3" descr="A group of people climbing a mountain&#10;&#10;Description automatically generated with medium confidence">
            <a:extLst>
              <a:ext uri="{FF2B5EF4-FFF2-40B4-BE49-F238E27FC236}">
                <a16:creationId xmlns:a16="http://schemas.microsoft.com/office/drawing/2014/main" id="{F53AED3B-9DBA-401B-8BFB-C290B8BDA1CC}"/>
              </a:ext>
            </a:extLst>
          </p:cNvPr>
          <p:cNvPicPr>
            <a:picLocks noChangeAspect="1"/>
          </p:cNvPicPr>
          <p:nvPr/>
        </p:nvPicPr>
        <p:blipFill rotWithShape="1">
          <a:blip r:embed="rId8">
            <a:extLst>
              <a:ext uri="{28A0092B-C50C-407E-A947-70E740481C1C}">
                <a14:useLocalDpi xmlns:a14="http://schemas.microsoft.com/office/drawing/2010/main" val="0"/>
              </a:ext>
            </a:extLst>
          </a:blip>
          <a:srcRect l="6453" r="14517" b="2"/>
          <a:stretch/>
        </p:blipFill>
        <p:spPr>
          <a:xfrm>
            <a:off x="-11337" y="-2"/>
            <a:ext cx="4059936" cy="3429000"/>
          </a:xfrm>
          <a:prstGeom prst="rect">
            <a:avLst/>
          </a:prstGeom>
        </p:spPr>
      </p:pic>
    </p:spTree>
    <p:extLst>
      <p:ext uri="{BB962C8B-B14F-4D97-AF65-F5344CB8AC3E}">
        <p14:creationId xmlns:p14="http://schemas.microsoft.com/office/powerpoint/2010/main" val="3336951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4B95C64E61474C9984CE43C70D8E2D" ma:contentTypeVersion="16" ma:contentTypeDescription="Create a new document." ma:contentTypeScope="" ma:versionID="4abc17532d46bd724ed4029e2fbe9a92">
  <xsd:schema xmlns:xsd="http://www.w3.org/2001/XMLSchema" xmlns:xs="http://www.w3.org/2001/XMLSchema" xmlns:p="http://schemas.microsoft.com/office/2006/metadata/properties" xmlns:ns2="fe038ba3-18a6-4b83-ae36-adb476e15fc2" xmlns:ns3="aaed458e-b531-4923-acbb-2d0bd993be60" targetNamespace="http://schemas.microsoft.com/office/2006/metadata/properties" ma:root="true" ma:fieldsID="881d6c2d8ab87cf6cea74840a493a8ce" ns2:_="" ns3:_="">
    <xsd:import namespace="fe038ba3-18a6-4b83-ae36-adb476e15fc2"/>
    <xsd:import namespace="aaed458e-b531-4923-acbb-2d0bd993be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038ba3-18a6-4b83-ae36-adb476e15f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d9ea59-362a-4443-bbab-b0dbc5d7e4d4"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ed458e-b531-4923-acbb-2d0bd993be6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a3877a0-5f2f-4582-9e89-b99692e62692}" ma:internalName="TaxCatchAll" ma:showField="CatchAllData" ma:web="aaed458e-b531-4923-acbb-2d0bd993be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038ba3-18a6-4b83-ae36-adb476e15fc2">
      <Terms xmlns="http://schemas.microsoft.com/office/infopath/2007/PartnerControls"/>
    </lcf76f155ced4ddcb4097134ff3c332f>
    <TaxCatchAll xmlns="aaed458e-b531-4923-acbb-2d0bd993be60" xsi:nil="true"/>
  </documentManagement>
</p:properties>
</file>

<file path=customXml/itemProps1.xml><?xml version="1.0" encoding="utf-8"?>
<ds:datastoreItem xmlns:ds="http://schemas.openxmlformats.org/officeDocument/2006/customXml" ds:itemID="{7D0E4FDC-1833-4ACC-82BC-4EC2F9106B40}">
  <ds:schemaRefs>
    <ds:schemaRef ds:uri="http://schemas.microsoft.com/sharepoint/v3/contenttype/forms"/>
  </ds:schemaRefs>
</ds:datastoreItem>
</file>

<file path=customXml/itemProps2.xml><?xml version="1.0" encoding="utf-8"?>
<ds:datastoreItem xmlns:ds="http://schemas.openxmlformats.org/officeDocument/2006/customXml" ds:itemID="{9FA76208-4DC8-41B6-AF94-3B4944EB01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038ba3-18a6-4b83-ae36-adb476e15fc2"/>
    <ds:schemaRef ds:uri="aaed458e-b531-4923-acbb-2d0bd993be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061A4A-9EF0-41B7-A12C-099079334DB4}">
  <ds:schemaRefs>
    <ds:schemaRef ds:uri="http://schemas.microsoft.com/office/2006/metadata/properties"/>
    <ds:schemaRef ds:uri="http://schemas.microsoft.com/office/infopath/2007/PartnerControls"/>
    <ds:schemaRef ds:uri="fe038ba3-18a6-4b83-ae36-adb476e15fc2"/>
    <ds:schemaRef ds:uri="aaed458e-b531-4923-acbb-2d0bd993be60"/>
  </ds:schemaRefs>
</ds:datastoreItem>
</file>

<file path=docProps/app.xml><?xml version="1.0" encoding="utf-8"?>
<Properties xmlns="http://schemas.openxmlformats.org/officeDocument/2006/extended-properties" xmlns:vt="http://schemas.openxmlformats.org/officeDocument/2006/docPropsVTypes">
  <TotalTime>13768</TotalTime>
  <Words>1036</Words>
  <Application>Microsoft Office PowerPoint</Application>
  <PresentationFormat>Widescreen</PresentationFormat>
  <Paragraphs>131</Paragraphs>
  <Slides>20</Slides>
  <Notes>9</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Display</vt:lpstr>
      <vt:lpstr>Arial</vt:lpstr>
      <vt:lpstr>Sharp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Stoddart</dc:creator>
  <cp:lastModifiedBy>Kirsty Davies</cp:lastModifiedBy>
  <cp:revision>3</cp:revision>
  <dcterms:created xsi:type="dcterms:W3CDTF">2024-07-05T05:47:58Z</dcterms:created>
  <dcterms:modified xsi:type="dcterms:W3CDTF">2024-08-07T02:25:46Z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0x010100924B95C64E61474C9984CE43C70D8E2D</vt:lpwstr>
  </property>
</Properties>
</file>