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0" r:id="rId4"/>
    <p:sldMasterId id="2147483673" r:id="rId5"/>
  </p:sldMasterIdLst>
  <p:notesMasterIdLst>
    <p:notesMasterId r:id="rId40"/>
  </p:notesMasterIdLst>
  <p:sldIdLst>
    <p:sldId id="3392" r:id="rId6"/>
    <p:sldId id="3393" r:id="rId7"/>
    <p:sldId id="3343" r:id="rId8"/>
    <p:sldId id="258" r:id="rId9"/>
    <p:sldId id="269" r:id="rId10"/>
    <p:sldId id="3410" r:id="rId11"/>
    <p:sldId id="3367" r:id="rId12"/>
    <p:sldId id="3399" r:id="rId13"/>
    <p:sldId id="3406" r:id="rId14"/>
    <p:sldId id="3411" r:id="rId15"/>
    <p:sldId id="3412" r:id="rId16"/>
    <p:sldId id="3404" r:id="rId17"/>
    <p:sldId id="3440" r:id="rId18"/>
    <p:sldId id="3366" r:id="rId19"/>
    <p:sldId id="3395" r:id="rId20"/>
    <p:sldId id="3437" r:id="rId21"/>
    <p:sldId id="3396" r:id="rId22"/>
    <p:sldId id="3417" r:id="rId23"/>
    <p:sldId id="3451" r:id="rId24"/>
    <p:sldId id="3452" r:id="rId25"/>
    <p:sldId id="3460" r:id="rId26"/>
    <p:sldId id="3462" r:id="rId27"/>
    <p:sldId id="3455" r:id="rId28"/>
    <p:sldId id="3454" r:id="rId29"/>
    <p:sldId id="3453" r:id="rId30"/>
    <p:sldId id="3463" r:id="rId31"/>
    <p:sldId id="3464" r:id="rId32"/>
    <p:sldId id="3466" r:id="rId33"/>
    <p:sldId id="3457" r:id="rId34"/>
    <p:sldId id="3456" r:id="rId35"/>
    <p:sldId id="3458" r:id="rId36"/>
    <p:sldId id="3465" r:id="rId37"/>
    <p:sldId id="3467" r:id="rId38"/>
    <p:sldId id="34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1" d="100"/>
          <a:sy n="101"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'Detailed mode distributions'!$J$2</c:f>
              <c:strCache>
                <c:ptCount val="1"/>
                <c:pt idx="0">
                  <c:v>Air</c:v>
                </c:pt>
              </c:strCache>
            </c:strRef>
          </c:tx>
          <c:spPr>
            <a:solidFill>
              <a:schemeClr val="accent3">
                <a:tint val="50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numRef>
              <c:f>'Additional figures'!$B$4:$B$104</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cat>
          <c:val>
            <c:numRef>
              <c:f>'Detailed mode distributions'!$J$103:$J$203</c:f>
              <c:numCache>
                <c:formatCode>0</c:formatCode>
                <c:ptCount val="101"/>
                <c:pt idx="0">
                  <c:v>448.18240737029055</c:v>
                </c:pt>
                <c:pt idx="1">
                  <c:v>454.87451979460809</c:v>
                </c:pt>
                <c:pt idx="2">
                  <c:v>477.20983121922143</c:v>
                </c:pt>
                <c:pt idx="3">
                  <c:v>518.69386977513921</c:v>
                </c:pt>
                <c:pt idx="4">
                  <c:v>547.13575979673158</c:v>
                </c:pt>
                <c:pt idx="5">
                  <c:v>551.51057985591774</c:v>
                </c:pt>
                <c:pt idx="6">
                  <c:v>541.29366897354532</c:v>
                </c:pt>
                <c:pt idx="7">
                  <c:v>593.2581564183854</c:v>
                </c:pt>
                <c:pt idx="8">
                  <c:v>646.83785427729595</c:v>
                </c:pt>
                <c:pt idx="9">
                  <c:v>703.99709187435008</c:v>
                </c:pt>
                <c:pt idx="10">
                  <c:v>770.74176822125924</c:v>
                </c:pt>
                <c:pt idx="11">
                  <c:v>795.23455617359366</c:v>
                </c:pt>
                <c:pt idx="12">
                  <c:v>799.30778219899116</c:v>
                </c:pt>
                <c:pt idx="13">
                  <c:v>799.9755522807119</c:v>
                </c:pt>
                <c:pt idx="14">
                  <c:v>809.16327167823295</c:v>
                </c:pt>
                <c:pt idx="15">
                  <c:v>835.14811613301924</c:v>
                </c:pt>
                <c:pt idx="16">
                  <c:v>858.29509292768205</c:v>
                </c:pt>
                <c:pt idx="17">
                  <c:v>879.66980907896914</c:v>
                </c:pt>
                <c:pt idx="18">
                  <c:v>900.80511130484433</c:v>
                </c:pt>
                <c:pt idx="19">
                  <c:v>923.46057552654099</c:v>
                </c:pt>
                <c:pt idx="20">
                  <c:v>948.92259681844371</c:v>
                </c:pt>
                <c:pt idx="21">
                  <c:v>746.51175753544339</c:v>
                </c:pt>
                <c:pt idx="22">
                  <c:v>576.32427361148723</c:v>
                </c:pt>
                <c:pt idx="23">
                  <c:v>597.21789716815022</c:v>
                </c:pt>
                <c:pt idx="24">
                  <c:v>646.2453443314032</c:v>
                </c:pt>
                <c:pt idx="25">
                  <c:v>707.31805569986705</c:v>
                </c:pt>
                <c:pt idx="26">
                  <c:v>793.00554356622763</c:v>
                </c:pt>
                <c:pt idx="27">
                  <c:v>863.62039608946725</c:v>
                </c:pt>
                <c:pt idx="28">
                  <c:v>793.14254257725418</c:v>
                </c:pt>
                <c:pt idx="29">
                  <c:v>695.28647213334284</c:v>
                </c:pt>
                <c:pt idx="30">
                  <c:v>614.29741133450796</c:v>
                </c:pt>
                <c:pt idx="31">
                  <c:v>521.15741034337009</c:v>
                </c:pt>
                <c:pt idx="32">
                  <c:v>474.16434166920902</c:v>
                </c:pt>
                <c:pt idx="33">
                  <c:v>491.65723885080337</c:v>
                </c:pt>
                <c:pt idx="34">
                  <c:v>483.182123203598</c:v>
                </c:pt>
                <c:pt idx="35">
                  <c:v>457.72121152471772</c:v>
                </c:pt>
                <c:pt idx="36">
                  <c:v>413.43639640082336</c:v>
                </c:pt>
                <c:pt idx="37">
                  <c:v>347.80152094721569</c:v>
                </c:pt>
                <c:pt idx="38">
                  <c:v>268.25081020999863</c:v>
                </c:pt>
                <c:pt idx="39">
                  <c:v>272.00394929328291</c:v>
                </c:pt>
                <c:pt idx="40">
                  <c:v>267.75751227713903</c:v>
                </c:pt>
                <c:pt idx="41">
                  <c:v>191.87728442943521</c:v>
                </c:pt>
                <c:pt idx="42">
                  <c:v>189.76339408255427</c:v>
                </c:pt>
                <c:pt idx="43">
                  <c:v>187.44218719926479</c:v>
                </c:pt>
                <c:pt idx="44">
                  <c:v>127.7870819200251</c:v>
                </c:pt>
                <c:pt idx="45">
                  <c:v>127.14626999622955</c:v>
                </c:pt>
                <c:pt idx="46">
                  <c:v>125.92372060239072</c:v>
                </c:pt>
                <c:pt idx="47">
                  <c:v>123.32690512179664</c:v>
                </c:pt>
                <c:pt idx="48">
                  <c:v>83.338373230113461</c:v>
                </c:pt>
                <c:pt idx="49">
                  <c:v>81.347180772315141</c:v>
                </c:pt>
                <c:pt idx="50">
                  <c:v>57.91012258751914</c:v>
                </c:pt>
                <c:pt idx="51">
                  <c:v>44.796620651465993</c:v>
                </c:pt>
                <c:pt idx="52">
                  <c:v>37.454612483150221</c:v>
                </c:pt>
                <c:pt idx="53">
                  <c:v>33.356880266375157</c:v>
                </c:pt>
                <c:pt idx="54">
                  <c:v>31.128680238482065</c:v>
                </c:pt>
                <c:pt idx="55">
                  <c:v>29.584586858780909</c:v>
                </c:pt>
                <c:pt idx="56">
                  <c:v>28.315124534124507</c:v>
                </c:pt>
                <c:pt idx="57">
                  <c:v>27.126994126734729</c:v>
                </c:pt>
                <c:pt idx="58">
                  <c:v>25.927538428572703</c:v>
                </c:pt>
                <c:pt idx="59">
                  <c:v>24.650998650513635</c:v>
                </c:pt>
                <c:pt idx="60">
                  <c:v>23.2839467033814</c:v>
                </c:pt>
                <c:pt idx="61">
                  <c:v>21.8542276412132</c:v>
                </c:pt>
                <c:pt idx="62">
                  <c:v>20.340385027323268</c:v>
                </c:pt>
                <c:pt idx="63">
                  <c:v>18.783008320427136</c:v>
                </c:pt>
                <c:pt idx="64">
                  <c:v>17.243095007776081</c:v>
                </c:pt>
                <c:pt idx="65">
                  <c:v>15.735031855382415</c:v>
                </c:pt>
                <c:pt idx="66">
                  <c:v>14.262472672370532</c:v>
                </c:pt>
                <c:pt idx="67">
                  <c:v>12.862279947925177</c:v>
                </c:pt>
                <c:pt idx="68">
                  <c:v>11.530946453433756</c:v>
                </c:pt>
                <c:pt idx="69">
                  <c:v>10.368476138388314</c:v>
                </c:pt>
                <c:pt idx="70">
                  <c:v>9.3046478441022913</c:v>
                </c:pt>
                <c:pt idx="71">
                  <c:v>8.3654506935209252</c:v>
                </c:pt>
                <c:pt idx="72">
                  <c:v>7.8455098780418435</c:v>
                </c:pt>
                <c:pt idx="73">
                  <c:v>7.5307553147263482</c:v>
                </c:pt>
                <c:pt idx="74">
                  <c:v>7.2595438309568285</c:v>
                </c:pt>
                <c:pt idx="75">
                  <c:v>5.8902251030214927</c:v>
                </c:pt>
                <c:pt idx="76">
                  <c:v>4.9199584096123354</c:v>
                </c:pt>
                <c:pt idx="77">
                  <c:v>4.5857252407623168</c:v>
                </c:pt>
                <c:pt idx="78">
                  <c:v>4.4809899446194068</c:v>
                </c:pt>
                <c:pt idx="79">
                  <c:v>4.3867814291972955</c:v>
                </c:pt>
                <c:pt idx="80">
                  <c:v>4.2980554640875877</c:v>
                </c:pt>
                <c:pt idx="81">
                  <c:v>4.2241668885994086</c:v>
                </c:pt>
                <c:pt idx="82">
                  <c:v>4.1545009505794956</c:v>
                </c:pt>
                <c:pt idx="83">
                  <c:v>3.4294006892598068</c:v>
                </c:pt>
                <c:pt idx="84">
                  <c:v>3.4003016214919977</c:v>
                </c:pt>
                <c:pt idx="85">
                  <c:v>3.3867235019162938</c:v>
                </c:pt>
                <c:pt idx="86">
                  <c:v>1.797451258926037</c:v>
                </c:pt>
                <c:pt idx="87">
                  <c:v>1.779463135463103</c:v>
                </c:pt>
                <c:pt idx="88">
                  <c:v>1.0623141776196243</c:v>
                </c:pt>
                <c:pt idx="89">
                  <c:v>1.0449172097870678</c:v>
                </c:pt>
                <c:pt idx="90">
                  <c:v>0.7914333019644777</c:v>
                </c:pt>
                <c:pt idx="91">
                  <c:v>0.7882670708820424</c:v>
                </c:pt>
                <c:pt idx="92">
                  <c:v>0.75806802325981038</c:v>
                </c:pt>
                <c:pt idx="93">
                  <c:v>0.76188949317535914</c:v>
                </c:pt>
                <c:pt idx="94">
                  <c:v>0.7651872433482122</c:v>
                </c:pt>
                <c:pt idx="95">
                  <c:v>0.73719823874577584</c:v>
                </c:pt>
                <c:pt idx="96">
                  <c:v>0.7422068058641238</c:v>
                </c:pt>
                <c:pt idx="97">
                  <c:v>0.73803962077556395</c:v>
                </c:pt>
                <c:pt idx="98">
                  <c:v>0.74227354238301591</c:v>
                </c:pt>
                <c:pt idx="99">
                  <c:v>0.7336839971452076</c:v>
                </c:pt>
                <c:pt idx="100">
                  <c:v>0.73756830566552389</c:v>
                </c:pt>
              </c:numCache>
            </c:numRef>
          </c:val>
          <c:extLst>
            <c:ext xmlns:c16="http://schemas.microsoft.com/office/drawing/2014/chart" uri="{C3380CC4-5D6E-409C-BE32-E72D297353CC}">
              <c16:uniqueId val="{00000000-DDD6-4AE3-888D-FEE39859EA8A}"/>
            </c:ext>
          </c:extLst>
        </c:ser>
        <c:ser>
          <c:idx val="1"/>
          <c:order val="1"/>
          <c:tx>
            <c:strRef>
              <c:f>'Detailed mode distributions'!$K$2</c:f>
              <c:strCache>
                <c:ptCount val="1"/>
                <c:pt idx="0">
                  <c:v>Car</c:v>
                </c:pt>
              </c:strCache>
            </c:strRef>
          </c:tx>
          <c:spPr>
            <a:solidFill>
              <a:schemeClr val="accent3">
                <a:tint val="70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numRef>
              <c:f>'Additional figures'!$B$4:$B$104</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cat>
          <c:val>
            <c:numRef>
              <c:f>'Detailed mode distributions'!$K$103:$K$203</c:f>
              <c:numCache>
                <c:formatCode>0</c:formatCode>
                <c:ptCount val="101"/>
                <c:pt idx="0">
                  <c:v>200.7670174110965</c:v>
                </c:pt>
                <c:pt idx="1">
                  <c:v>199.13726876277704</c:v>
                </c:pt>
                <c:pt idx="2">
                  <c:v>209.31662279090762</c:v>
                </c:pt>
                <c:pt idx="3">
                  <c:v>216.02343697653299</c:v>
                </c:pt>
                <c:pt idx="4">
                  <c:v>220.70183092518391</c:v>
                </c:pt>
                <c:pt idx="5">
                  <c:v>227.48515388196535</c:v>
                </c:pt>
                <c:pt idx="6">
                  <c:v>233.34141964569665</c:v>
                </c:pt>
                <c:pt idx="7">
                  <c:v>243.53723808110217</c:v>
                </c:pt>
                <c:pt idx="8">
                  <c:v>249.47943213470165</c:v>
                </c:pt>
                <c:pt idx="9">
                  <c:v>252.59137923587673</c:v>
                </c:pt>
                <c:pt idx="10">
                  <c:v>263.14776316901828</c:v>
                </c:pt>
                <c:pt idx="11">
                  <c:v>269.98218308888823</c:v>
                </c:pt>
                <c:pt idx="12">
                  <c:v>274.32171060696561</c:v>
                </c:pt>
                <c:pt idx="13">
                  <c:v>286.77553961404732</c:v>
                </c:pt>
                <c:pt idx="14">
                  <c:v>295.17237009767024</c:v>
                </c:pt>
                <c:pt idx="15">
                  <c:v>302.75772503368114</c:v>
                </c:pt>
                <c:pt idx="16">
                  <c:v>310.50428126544301</c:v>
                </c:pt>
                <c:pt idx="17">
                  <c:v>318.89081215348898</c:v>
                </c:pt>
                <c:pt idx="18">
                  <c:v>327.50214795662185</c:v>
                </c:pt>
                <c:pt idx="19">
                  <c:v>336.1985530701657</c:v>
                </c:pt>
                <c:pt idx="20">
                  <c:v>71.654506879855575</c:v>
                </c:pt>
                <c:pt idx="21">
                  <c:v>118.19963592865751</c:v>
                </c:pt>
                <c:pt idx="22">
                  <c:v>172.32883453616566</c:v>
                </c:pt>
                <c:pt idx="23">
                  <c:v>205.08731997656088</c:v>
                </c:pt>
                <c:pt idx="24">
                  <c:v>233.72902490646209</c:v>
                </c:pt>
                <c:pt idx="25">
                  <c:v>248.12459627817057</c:v>
                </c:pt>
                <c:pt idx="26">
                  <c:v>282.65253291153999</c:v>
                </c:pt>
                <c:pt idx="27">
                  <c:v>291.62566512407403</c:v>
                </c:pt>
                <c:pt idx="28">
                  <c:v>284.41213281511608</c:v>
                </c:pt>
                <c:pt idx="29">
                  <c:v>262.00409868242645</c:v>
                </c:pt>
                <c:pt idx="30">
                  <c:v>234.88577995470047</c:v>
                </c:pt>
                <c:pt idx="31">
                  <c:v>189.48059507983876</c:v>
                </c:pt>
                <c:pt idx="32">
                  <c:v>129.04104657437225</c:v>
                </c:pt>
                <c:pt idx="33">
                  <c:v>61.772664141374634</c:v>
                </c:pt>
                <c:pt idx="34">
                  <c:v>17.968052513588823</c:v>
                </c:pt>
                <c:pt idx="35">
                  <c:v>3.8724749463600969</c:v>
                </c:pt>
                <c:pt idx="36">
                  <c:v>1.6053354953210697</c:v>
                </c:pt>
                <c:pt idx="37">
                  <c:v>1.2180569446049427</c:v>
                </c:pt>
                <c:pt idx="38">
                  <c:v>1.0215353840146961</c:v>
                </c:pt>
                <c:pt idx="39">
                  <c:v>0.8413739982416264</c:v>
                </c:pt>
                <c:pt idx="40">
                  <c:v>0.66812307150160277</c:v>
                </c:pt>
                <c:pt idx="41">
                  <c:v>0.50920259761087783</c:v>
                </c:pt>
                <c:pt idx="42">
                  <c:v>0.37116470348350128</c:v>
                </c:pt>
                <c:pt idx="43">
                  <c:v>0.25966152366130874</c:v>
                </c:pt>
                <c:pt idx="44">
                  <c:v>0.1752150957308177</c:v>
                </c:pt>
                <c:pt idx="45">
                  <c:v>0.11449039640176749</c:v>
                </c:pt>
                <c:pt idx="46">
                  <c:v>7.2867725301133265E-2</c:v>
                </c:pt>
                <c:pt idx="47">
                  <c:v>4.5705599894340095E-2</c:v>
                </c:pt>
                <c:pt idx="48">
                  <c:v>2.8476297993075494E-2</c:v>
                </c:pt>
                <c:pt idx="49">
                  <c:v>1.7696421112693001E-2</c:v>
                </c:pt>
                <c:pt idx="50">
                  <c:v>1.0955975911602338E-2</c:v>
                </c:pt>
                <c:pt idx="51">
                  <c:v>6.7634645321310053E-3</c:v>
                </c:pt>
                <c:pt idx="52">
                  <c:v>4.1647650403542893E-3</c:v>
                </c:pt>
                <c:pt idx="53">
                  <c:v>2.5802166357700037E-3</c:v>
                </c:pt>
                <c:pt idx="54">
                  <c:v>1.6024019839217204E-3</c:v>
                </c:pt>
                <c:pt idx="55">
                  <c:v>9.9431322179731134E-4</c:v>
                </c:pt>
                <c:pt idx="56">
                  <c:v>6.1666657682430532E-4</c:v>
                </c:pt>
                <c:pt idx="57">
                  <c:v>3.8227846510612907E-4</c:v>
                </c:pt>
                <c:pt idx="58">
                  <c:v>2.3694732126647593E-4</c:v>
                </c:pt>
                <c:pt idx="59">
                  <c:v>1.4683895333459312E-4</c:v>
                </c:pt>
                <c:pt idx="60">
                  <c:v>9.1009010174410219E-5</c:v>
                </c:pt>
                <c:pt idx="61">
                  <c:v>5.6524850929347766E-5</c:v>
                </c:pt>
                <c:pt idx="62">
                  <c:v>3.5121780334531134E-5</c:v>
                </c:pt>
                <c:pt idx="63">
                  <c:v>2.1827497132896456E-5</c:v>
                </c:pt>
                <c:pt idx="64">
                  <c:v>1.3602521116531167E-5</c:v>
                </c:pt>
                <c:pt idx="65">
                  <c:v>8.498552442519694E-6</c:v>
                </c:pt>
                <c:pt idx="66">
                  <c:v>5.3112863202679477E-6</c:v>
                </c:pt>
                <c:pt idx="67">
                  <c:v>3.3192788724507801E-6</c:v>
                </c:pt>
                <c:pt idx="68">
                  <c:v>2.0740375644956416E-6</c:v>
                </c:pt>
                <c:pt idx="69">
                  <c:v>1.2957606857862894E-6</c:v>
                </c:pt>
                <c:pt idx="70">
                  <c:v>8.0907730833485909E-7</c:v>
                </c:pt>
                <c:pt idx="71">
                  <c:v>5.0507779506138105E-7</c:v>
                </c:pt>
                <c:pt idx="72">
                  <c:v>3.1443574997991102E-7</c:v>
                </c:pt>
                <c:pt idx="73">
                  <c:v>1.9563933447556209E-7</c:v>
                </c:pt>
                <c:pt idx="74">
                  <c:v>1.2167466267485399E-7</c:v>
                </c:pt>
                <c:pt idx="75">
                  <c:v>7.5630282064991051E-8</c:v>
                </c:pt>
                <c:pt idx="76">
                  <c:v>4.7010386449460708E-8</c:v>
                </c:pt>
                <c:pt idx="77">
                  <c:v>2.9226078582755003E-8</c:v>
                </c:pt>
                <c:pt idx="78">
                  <c:v>1.8166771488215371E-8</c:v>
                </c:pt>
                <c:pt idx="79">
                  <c:v>1.1291029166007975E-8</c:v>
                </c:pt>
                <c:pt idx="80">
                  <c:v>7.0149114502490841E-9</c:v>
                </c:pt>
                <c:pt idx="81">
                  <c:v>4.3576649518067857E-9</c:v>
                </c:pt>
                <c:pt idx="82">
                  <c:v>2.7065396481573451E-9</c:v>
                </c:pt>
                <c:pt idx="83">
                  <c:v>1.6838253837537091E-9</c:v>
                </c:pt>
                <c:pt idx="84">
                  <c:v>1.0482870095551899E-9</c:v>
                </c:pt>
                <c:pt idx="85">
                  <c:v>6.524952635921851E-10</c:v>
                </c:pt>
                <c:pt idx="86">
                  <c:v>4.0607509316653569E-10</c:v>
                </c:pt>
                <c:pt idx="87">
                  <c:v>2.526931315269943E-10</c:v>
                </c:pt>
                <c:pt idx="88">
                  <c:v>1.5723209142976937E-10</c:v>
                </c:pt>
                <c:pt idx="89">
                  <c:v>9.7824999613819288E-11</c:v>
                </c:pt>
                <c:pt idx="90">
                  <c:v>6.077826461490389E-11</c:v>
                </c:pt>
                <c:pt idx="91">
                  <c:v>3.7619007380673058E-11</c:v>
                </c:pt>
                <c:pt idx="92">
                  <c:v>2.3270999593786083E-11</c:v>
                </c:pt>
                <c:pt idx="93">
                  <c:v>1.439256621207556E-11</c:v>
                </c:pt>
                <c:pt idx="94">
                  <c:v>8.90054540176134E-12</c:v>
                </c:pt>
                <c:pt idx="95">
                  <c:v>5.5028823264796155E-12</c:v>
                </c:pt>
                <c:pt idx="96">
                  <c:v>3.401459284079165E-12</c:v>
                </c:pt>
                <c:pt idx="97">
                  <c:v>2.1024898664689004E-12</c:v>
                </c:pt>
                <c:pt idx="98">
                  <c:v>1.2995029548245864E-12</c:v>
                </c:pt>
                <c:pt idx="99">
                  <c:v>8.0320206895433445E-13</c:v>
                </c:pt>
                <c:pt idx="100">
                  <c:v>4.9643015643471939E-13</c:v>
                </c:pt>
              </c:numCache>
            </c:numRef>
          </c:val>
          <c:extLst>
            <c:ext xmlns:c16="http://schemas.microsoft.com/office/drawing/2014/chart" uri="{C3380CC4-5D6E-409C-BE32-E72D297353CC}">
              <c16:uniqueId val="{00000001-DDD6-4AE3-888D-FEE39859EA8A}"/>
            </c:ext>
          </c:extLst>
        </c:ser>
        <c:ser>
          <c:idx val="2"/>
          <c:order val="2"/>
          <c:tx>
            <c:strRef>
              <c:f>'Detailed mode distributions'!$L$2</c:f>
              <c:strCache>
                <c:ptCount val="1"/>
                <c:pt idx="0">
                  <c:v>Other</c:v>
                </c:pt>
              </c:strCache>
            </c:strRef>
          </c:tx>
          <c:spPr>
            <a:solidFill>
              <a:schemeClr val="accent3">
                <a:tint val="90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numRef>
              <c:f>'Additional figures'!$B$4:$B$104</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cat>
          <c:val>
            <c:numRef>
              <c:f>'Detailed mode distributions'!$L$103:$L$203</c:f>
              <c:numCache>
                <c:formatCode>0</c:formatCode>
                <c:ptCount val="101"/>
                <c:pt idx="0">
                  <c:v>34.695831222996731</c:v>
                </c:pt>
                <c:pt idx="1">
                  <c:v>35.354427633326701</c:v>
                </c:pt>
                <c:pt idx="2">
                  <c:v>36.259844872588168</c:v>
                </c:pt>
                <c:pt idx="3">
                  <c:v>36.94794555330737</c:v>
                </c:pt>
                <c:pt idx="4">
                  <c:v>37.660884016315919</c:v>
                </c:pt>
                <c:pt idx="5">
                  <c:v>38.604503649776163</c:v>
                </c:pt>
                <c:pt idx="6">
                  <c:v>39.632488337724787</c:v>
                </c:pt>
                <c:pt idx="7">
                  <c:v>40.747813802600021</c:v>
                </c:pt>
                <c:pt idx="8">
                  <c:v>41.883988113300958</c:v>
                </c:pt>
                <c:pt idx="9">
                  <c:v>42.904802871400953</c:v>
                </c:pt>
                <c:pt idx="10">
                  <c:v>43.988910707535446</c:v>
                </c:pt>
                <c:pt idx="11">
                  <c:v>44.803463906019061</c:v>
                </c:pt>
                <c:pt idx="12">
                  <c:v>45.934197480161203</c:v>
                </c:pt>
                <c:pt idx="13">
                  <c:v>47.236363855027399</c:v>
                </c:pt>
                <c:pt idx="14">
                  <c:v>48.263877428706543</c:v>
                </c:pt>
                <c:pt idx="15">
                  <c:v>49.229087582189806</c:v>
                </c:pt>
                <c:pt idx="16">
                  <c:v>50.118548015565203</c:v>
                </c:pt>
                <c:pt idx="17">
                  <c:v>51.015345308320661</c:v>
                </c:pt>
                <c:pt idx="18">
                  <c:v>51.920376753973692</c:v>
                </c:pt>
                <c:pt idx="19">
                  <c:v>52.837736509986158</c:v>
                </c:pt>
                <c:pt idx="20">
                  <c:v>14.851637848260889</c:v>
                </c:pt>
                <c:pt idx="21">
                  <c:v>17.718710331250989</c:v>
                </c:pt>
                <c:pt idx="22">
                  <c:v>22.363492653807157</c:v>
                </c:pt>
                <c:pt idx="23">
                  <c:v>28.073533803998785</c:v>
                </c:pt>
                <c:pt idx="24">
                  <c:v>33.516804909739733</c:v>
                </c:pt>
                <c:pt idx="25">
                  <c:v>39.500997629529024</c:v>
                </c:pt>
                <c:pt idx="26">
                  <c:v>43.481083874103348</c:v>
                </c:pt>
                <c:pt idx="27">
                  <c:v>47.532789261794449</c:v>
                </c:pt>
                <c:pt idx="28">
                  <c:v>46.610699653731615</c:v>
                </c:pt>
                <c:pt idx="29">
                  <c:v>43.795117534047762</c:v>
                </c:pt>
                <c:pt idx="30">
                  <c:v>41.13504818518873</c:v>
                </c:pt>
                <c:pt idx="31">
                  <c:v>37.994270076100598</c:v>
                </c:pt>
                <c:pt idx="32">
                  <c:v>32.091859736566725</c:v>
                </c:pt>
                <c:pt idx="33">
                  <c:v>26.177763972396448</c:v>
                </c:pt>
                <c:pt idx="34">
                  <c:v>20.387043111895153</c:v>
                </c:pt>
                <c:pt idx="35">
                  <c:v>15.024711981692102</c:v>
                </c:pt>
                <c:pt idx="36">
                  <c:v>10.405815270275715</c:v>
                </c:pt>
                <c:pt idx="37">
                  <c:v>6.7214801941619609</c:v>
                </c:pt>
                <c:pt idx="38">
                  <c:v>4.0283393079654406</c:v>
                </c:pt>
                <c:pt idx="39">
                  <c:v>2.2440076937177929</c:v>
                </c:pt>
                <c:pt idx="40">
                  <c:v>1.1438363238305922</c:v>
                </c:pt>
                <c:pt idx="41">
                  <c:v>0.50258520038283971</c:v>
                </c:pt>
                <c:pt idx="42">
                  <c:v>0.11626529107117513</c:v>
                </c:pt>
                <c:pt idx="43">
                  <c:v>5.039240653105747E-2</c:v>
                </c:pt>
                <c:pt idx="44">
                  <c:v>2.6764322599565484E-2</c:v>
                </c:pt>
                <c:pt idx="45">
                  <c:v>1.6104382428145856E-2</c:v>
                </c:pt>
                <c:pt idx="46">
                  <c:v>1.079383695122106E-2</c:v>
                </c:pt>
                <c:pt idx="47">
                  <c:v>7.8816152659851781E-3</c:v>
                </c:pt>
                <c:pt idx="48">
                  <c:v>6.1259687293616716E-3</c:v>
                </c:pt>
                <c:pt idx="49">
                  <c:v>4.9720928763346463E-3</c:v>
                </c:pt>
                <c:pt idx="50">
                  <c:v>4.1536813724022932E-3</c:v>
                </c:pt>
                <c:pt idx="51">
                  <c:v>3.53687472413259E-3</c:v>
                </c:pt>
                <c:pt idx="52">
                  <c:v>3.0485303333423045E-3</c:v>
                </c:pt>
                <c:pt idx="53">
                  <c:v>2.6564581711468515E-3</c:v>
                </c:pt>
                <c:pt idx="54">
                  <c:v>2.3294982625456867E-3</c:v>
                </c:pt>
                <c:pt idx="55">
                  <c:v>2.048947658758315E-3</c:v>
                </c:pt>
                <c:pt idx="56">
                  <c:v>1.8056524253293159E-3</c:v>
                </c:pt>
                <c:pt idx="57">
                  <c:v>1.5933005845507806E-3</c:v>
                </c:pt>
                <c:pt idx="58">
                  <c:v>1.4071150469568551E-3</c:v>
                </c:pt>
                <c:pt idx="59">
                  <c:v>1.2443795902207057E-3</c:v>
                </c:pt>
                <c:pt idx="60">
                  <c:v>1.1027206293702789E-3</c:v>
                </c:pt>
                <c:pt idx="61">
                  <c:v>9.8062171464884129E-4</c:v>
                </c:pt>
                <c:pt idx="62">
                  <c:v>8.7475525900838544E-4</c:v>
                </c:pt>
                <c:pt idx="63">
                  <c:v>7.8249302678658325E-4</c:v>
                </c:pt>
                <c:pt idx="64">
                  <c:v>7.0212036107028314E-4</c:v>
                </c:pt>
                <c:pt idx="65">
                  <c:v>6.3134343348213086E-4</c:v>
                </c:pt>
                <c:pt idx="66">
                  <c:v>5.6794880274117082E-4</c:v>
                </c:pt>
                <c:pt idx="67">
                  <c:v>5.1088545577810719E-4</c:v>
                </c:pt>
                <c:pt idx="68">
                  <c:v>4.5943996545977085E-4</c:v>
                </c:pt>
                <c:pt idx="69">
                  <c:v>4.1294328944463686E-4</c:v>
                </c:pt>
                <c:pt idx="70">
                  <c:v>3.7084898413301012E-4</c:v>
                </c:pt>
                <c:pt idx="71">
                  <c:v>3.3288541997766673E-4</c:v>
                </c:pt>
                <c:pt idx="72">
                  <c:v>2.9830643726006412E-4</c:v>
                </c:pt>
                <c:pt idx="73">
                  <c:v>2.6714455447452936E-4</c:v>
                </c:pt>
                <c:pt idx="74">
                  <c:v>2.3916331970501892E-4</c:v>
                </c:pt>
                <c:pt idx="75">
                  <c:v>2.139999149694836E-4</c:v>
                </c:pt>
                <c:pt idx="76">
                  <c:v>1.9133467313407965E-4</c:v>
                </c:pt>
                <c:pt idx="77">
                  <c:v>1.7092087207879183E-4</c:v>
                </c:pt>
                <c:pt idx="78">
                  <c:v>1.5264944854135381E-4</c:v>
                </c:pt>
                <c:pt idx="79">
                  <c:v>1.362714935052227E-4</c:v>
                </c:pt>
                <c:pt idx="80">
                  <c:v>1.2157850180176822E-4</c:v>
                </c:pt>
                <c:pt idx="81">
                  <c:v>1.0842765450576389E-4</c:v>
                </c:pt>
                <c:pt idx="82">
                  <c:v>9.6661414836100165E-5</c:v>
                </c:pt>
                <c:pt idx="83">
                  <c:v>8.6205088960674865E-5</c:v>
                </c:pt>
                <c:pt idx="84">
                  <c:v>7.6878775735996345E-5</c:v>
                </c:pt>
                <c:pt idx="85">
                  <c:v>6.8535607967568765E-5</c:v>
                </c:pt>
                <c:pt idx="86">
                  <c:v>2.4219613083603084E-4</c:v>
                </c:pt>
                <c:pt idx="87">
                  <c:v>6.5943384482724068E-4</c:v>
                </c:pt>
                <c:pt idx="88">
                  <c:v>9.4924117941063682E-4</c:v>
                </c:pt>
                <c:pt idx="89">
                  <c:v>1.1400405813065766E-3</c:v>
                </c:pt>
                <c:pt idx="90">
                  <c:v>1.2499140380074797E-3</c:v>
                </c:pt>
                <c:pt idx="91">
                  <c:v>1.2923916179237525E-3</c:v>
                </c:pt>
                <c:pt idx="92">
                  <c:v>1.294533105898079E-3</c:v>
                </c:pt>
                <c:pt idx="93">
                  <c:v>1.2680891308388203E-3</c:v>
                </c:pt>
                <c:pt idx="94">
                  <c:v>1.2213473592215384E-3</c:v>
                </c:pt>
                <c:pt idx="95">
                  <c:v>1.1604361681444451E-3</c:v>
                </c:pt>
                <c:pt idx="96">
                  <c:v>1.0910864027017112E-3</c:v>
                </c:pt>
                <c:pt idx="97">
                  <c:v>1.0162730818904044E-3</c:v>
                </c:pt>
                <c:pt idx="98">
                  <c:v>9.3935198672953971E-4</c:v>
                </c:pt>
                <c:pt idx="99">
                  <c:v>8.6303370995485383E-4</c:v>
                </c:pt>
                <c:pt idx="100">
                  <c:v>7.883441119182176E-4</c:v>
                </c:pt>
              </c:numCache>
            </c:numRef>
          </c:val>
          <c:extLst>
            <c:ext xmlns:c16="http://schemas.microsoft.com/office/drawing/2014/chart" uri="{C3380CC4-5D6E-409C-BE32-E72D297353CC}">
              <c16:uniqueId val="{00000002-DDD6-4AE3-888D-FEE39859EA8A}"/>
            </c:ext>
          </c:extLst>
        </c:ser>
        <c:ser>
          <c:idx val="3"/>
          <c:order val="3"/>
          <c:tx>
            <c:strRef>
              <c:f>'Detailed mode distributions'!$M$2</c:f>
              <c:strCache>
                <c:ptCount val="1"/>
                <c:pt idx="0">
                  <c:v>Acco</c:v>
                </c:pt>
              </c:strCache>
            </c:strRef>
          </c:tx>
          <c:spPr>
            <a:solidFill>
              <a:schemeClr val="accent3">
                <a:shade val="90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numRef>
              <c:f>'Additional figures'!$B$4:$B$104</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cat>
          <c:val>
            <c:numRef>
              <c:f>'Detailed mode distributions'!$M$103:$M$203</c:f>
              <c:numCache>
                <c:formatCode>0</c:formatCode>
                <c:ptCount val="101"/>
                <c:pt idx="0">
                  <c:v>244.84635000789373</c:v>
                </c:pt>
                <c:pt idx="1">
                  <c:v>246.7080577185157</c:v>
                </c:pt>
                <c:pt idx="2">
                  <c:v>254.75263522774134</c:v>
                </c:pt>
                <c:pt idx="3">
                  <c:v>259.94703478611274</c:v>
                </c:pt>
                <c:pt idx="4">
                  <c:v>264.15951531676495</c:v>
                </c:pt>
                <c:pt idx="5">
                  <c:v>270.45385495886336</c:v>
                </c:pt>
                <c:pt idx="6">
                  <c:v>277.02890980323639</c:v>
                </c:pt>
                <c:pt idx="7">
                  <c:v>285.52704154973139</c:v>
                </c:pt>
                <c:pt idx="8">
                  <c:v>294.00397705413866</c:v>
                </c:pt>
                <c:pt idx="9">
                  <c:v>297.16777829591723</c:v>
                </c:pt>
                <c:pt idx="10">
                  <c:v>304.76922832283191</c:v>
                </c:pt>
                <c:pt idx="11">
                  <c:v>307.06683785872491</c:v>
                </c:pt>
                <c:pt idx="12">
                  <c:v>310.10174973565438</c:v>
                </c:pt>
                <c:pt idx="13">
                  <c:v>320.57782766870037</c:v>
                </c:pt>
                <c:pt idx="14">
                  <c:v>327.33413594135504</c:v>
                </c:pt>
                <c:pt idx="15">
                  <c:v>333.37368319337412</c:v>
                </c:pt>
                <c:pt idx="16">
                  <c:v>339.42195394298449</c:v>
                </c:pt>
                <c:pt idx="17">
                  <c:v>345.79238570953879</c:v>
                </c:pt>
                <c:pt idx="18">
                  <c:v>352.20423963243786</c:v>
                </c:pt>
                <c:pt idx="19">
                  <c:v>358.67098526814806</c:v>
                </c:pt>
                <c:pt idx="20">
                  <c:v>133.38501737153152</c:v>
                </c:pt>
                <c:pt idx="21">
                  <c:v>204.31970958923358</c:v>
                </c:pt>
                <c:pt idx="22">
                  <c:v>283.64835017371712</c:v>
                </c:pt>
                <c:pt idx="23">
                  <c:v>315.16511728067144</c:v>
                </c:pt>
                <c:pt idx="24">
                  <c:v>362.0382287176426</c:v>
                </c:pt>
                <c:pt idx="25">
                  <c:v>368.37745730631082</c:v>
                </c:pt>
                <c:pt idx="26">
                  <c:v>412.62401600948272</c:v>
                </c:pt>
                <c:pt idx="27">
                  <c:v>456.54990217369476</c:v>
                </c:pt>
                <c:pt idx="28">
                  <c:v>470.44423222707991</c:v>
                </c:pt>
                <c:pt idx="29">
                  <c:v>445.64295974108319</c:v>
                </c:pt>
                <c:pt idx="30">
                  <c:v>437.55333298783347</c:v>
                </c:pt>
                <c:pt idx="31">
                  <c:v>426.60179745688055</c:v>
                </c:pt>
                <c:pt idx="32">
                  <c:v>418.7208783072644</c:v>
                </c:pt>
                <c:pt idx="33">
                  <c:v>408.221839128184</c:v>
                </c:pt>
                <c:pt idx="34">
                  <c:v>393.6402468773598</c:v>
                </c:pt>
                <c:pt idx="35">
                  <c:v>370.78199337899929</c:v>
                </c:pt>
                <c:pt idx="36">
                  <c:v>342.74885316047704</c:v>
                </c:pt>
                <c:pt idx="37">
                  <c:v>309.72008346622442</c:v>
                </c:pt>
                <c:pt idx="38">
                  <c:v>272.2169164812517</c:v>
                </c:pt>
                <c:pt idx="39">
                  <c:v>231.48320692499811</c:v>
                </c:pt>
                <c:pt idx="40">
                  <c:v>189.48885722053708</c:v>
                </c:pt>
                <c:pt idx="41">
                  <c:v>148.87836533938173</c:v>
                </c:pt>
                <c:pt idx="42">
                  <c:v>111.94260736248108</c:v>
                </c:pt>
                <c:pt idx="43">
                  <c:v>80.834733144637752</c:v>
                </c:pt>
                <c:pt idx="44">
                  <c:v>56.297916071555512</c:v>
                </c:pt>
                <c:pt idx="45">
                  <c:v>37.971889266272072</c:v>
                </c:pt>
                <c:pt idx="46">
                  <c:v>24.931469054921884</c:v>
                </c:pt>
                <c:pt idx="47">
                  <c:v>16.088143670369114</c:v>
                </c:pt>
                <c:pt idx="48">
                  <c:v>10.258119168919288</c:v>
                </c:pt>
                <c:pt idx="49">
                  <c:v>6.4877694283817933</c:v>
                </c:pt>
                <c:pt idx="50">
                  <c:v>4.0784438201957256</c:v>
                </c:pt>
                <c:pt idx="51">
                  <c:v>2.554641383391318</c:v>
                </c:pt>
                <c:pt idx="52">
                  <c:v>1.5961944107042323</c:v>
                </c:pt>
                <c:pt idx="53">
                  <c:v>1.0024158768939506</c:v>
                </c:pt>
                <c:pt idx="54">
                  <c:v>0.6308345714306961</c:v>
                </c:pt>
                <c:pt idx="55">
                  <c:v>0.39674376301934955</c:v>
                </c:pt>
                <c:pt idx="56">
                  <c:v>0.24943622636222812</c:v>
                </c:pt>
                <c:pt idx="57">
                  <c:v>0.15677907900373939</c:v>
                </c:pt>
                <c:pt idx="58">
                  <c:v>9.852945390815003E-2</c:v>
                </c:pt>
                <c:pt idx="59">
                  <c:v>6.1911681434170862E-2</c:v>
                </c:pt>
                <c:pt idx="60">
                  <c:v>3.8903607608535423E-2</c:v>
                </c:pt>
                <c:pt idx="61">
                  <c:v>2.4486495060219295E-2</c:v>
                </c:pt>
                <c:pt idx="62">
                  <c:v>1.5416709198431649E-2</c:v>
                </c:pt>
                <c:pt idx="63">
                  <c:v>9.708822359695661E-3</c:v>
                </c:pt>
                <c:pt idx="64">
                  <c:v>6.1299347909228776E-3</c:v>
                </c:pt>
                <c:pt idx="65">
                  <c:v>3.8802130176625702E-3</c:v>
                </c:pt>
                <c:pt idx="66">
                  <c:v>2.4579917451505126E-3</c:v>
                </c:pt>
                <c:pt idx="67">
                  <c:v>1.5578946712731694E-3</c:v>
                </c:pt>
                <c:pt idx="68">
                  <c:v>9.8786791712738198E-4</c:v>
                </c:pt>
                <c:pt idx="69">
                  <c:v>6.2676205361669529E-4</c:v>
                </c:pt>
                <c:pt idx="70">
                  <c:v>3.977614966513766E-4</c:v>
                </c:pt>
                <c:pt idx="71">
                  <c:v>2.5257545360560485E-4</c:v>
                </c:pt>
                <c:pt idx="72">
                  <c:v>1.6014944651012683E-4</c:v>
                </c:pt>
                <c:pt idx="73">
                  <c:v>1.0159435187196572E-4</c:v>
                </c:pt>
                <c:pt idx="74">
                  <c:v>6.450119644279592E-5</c:v>
                </c:pt>
                <c:pt idx="75">
                  <c:v>4.0979045633874672E-5</c:v>
                </c:pt>
                <c:pt idx="76">
                  <c:v>2.6060442334249267E-5</c:v>
                </c:pt>
                <c:pt idx="77">
                  <c:v>1.6590412666907453E-5</c:v>
                </c:pt>
                <c:pt idx="78">
                  <c:v>1.057398236340965E-5</c:v>
                </c:pt>
                <c:pt idx="79">
                  <c:v>6.747671709721116E-6</c:v>
                </c:pt>
                <c:pt idx="80">
                  <c:v>4.3107197440800553E-6</c:v>
                </c:pt>
                <c:pt idx="81">
                  <c:v>2.7577092064307142E-6</c:v>
                </c:pt>
                <c:pt idx="82">
                  <c:v>1.7667570872932801E-6</c:v>
                </c:pt>
                <c:pt idx="83">
                  <c:v>1.1354108219977147E-6</c:v>
                </c:pt>
                <c:pt idx="84">
                  <c:v>7.3139585734292182E-7</c:v>
                </c:pt>
                <c:pt idx="85">
                  <c:v>4.7192945304640316E-7</c:v>
                </c:pt>
                <c:pt idx="86">
                  <c:v>3.0505201197833977E-7</c:v>
                </c:pt>
                <c:pt idx="87">
                  <c:v>1.9755853050225731E-7</c:v>
                </c:pt>
                <c:pt idx="88">
                  <c:v>1.2819535899621566E-7</c:v>
                </c:pt>
                <c:pt idx="89">
                  <c:v>8.3354340995133411E-8</c:v>
                </c:pt>
                <c:pt idx="90">
                  <c:v>5.4248026517810887E-8</c:v>
                </c:pt>
                <c:pt idx="91">
                  <c:v>3.5268296970837298E-8</c:v>
                </c:pt>
                <c:pt idx="92">
                  <c:v>2.2968871153760641E-8</c:v>
                </c:pt>
                <c:pt idx="93">
                  <c:v>1.4990229469751437E-8</c:v>
                </c:pt>
                <c:pt idx="94">
                  <c:v>9.8046523775761601E-9</c:v>
                </c:pt>
                <c:pt idx="95">
                  <c:v>6.4263761024808932E-9</c:v>
                </c:pt>
                <c:pt idx="96">
                  <c:v>4.2213386550897563E-9</c:v>
                </c:pt>
                <c:pt idx="97">
                  <c:v>2.779046451522638E-9</c:v>
                </c:pt>
                <c:pt idx="98">
                  <c:v>1.8334905456462378E-9</c:v>
                </c:pt>
                <c:pt idx="99">
                  <c:v>1.2122581754886896E-9</c:v>
                </c:pt>
                <c:pt idx="100">
                  <c:v>8.0316366387142697E-10</c:v>
                </c:pt>
              </c:numCache>
            </c:numRef>
          </c:val>
          <c:extLst>
            <c:ext xmlns:c16="http://schemas.microsoft.com/office/drawing/2014/chart" uri="{C3380CC4-5D6E-409C-BE32-E72D297353CC}">
              <c16:uniqueId val="{00000003-DDD6-4AE3-888D-FEE39859EA8A}"/>
            </c:ext>
          </c:extLst>
        </c:ser>
        <c:dLbls>
          <c:showLegendKey val="0"/>
          <c:showVal val="0"/>
          <c:showCatName val="0"/>
          <c:showSerName val="0"/>
          <c:showPercent val="0"/>
          <c:showBubbleSize val="0"/>
        </c:dLbls>
        <c:axId val="261538944"/>
        <c:axId val="261540480"/>
      </c:areaChart>
      <c:lineChart>
        <c:grouping val="standard"/>
        <c:varyColors val="0"/>
        <c:ser>
          <c:idx val="5"/>
          <c:order val="4"/>
          <c:tx>
            <c:strRef>
              <c:f>'Additional figures'!$C$3</c:f>
              <c:strCache>
                <c:ptCount val="1"/>
                <c:pt idx="0">
                  <c:v>Reference 1.5 ° C</c:v>
                </c:pt>
              </c:strCache>
            </c:strRef>
          </c:tx>
          <c:spPr>
            <a:ln w="19050" cap="rnd" cmpd="sng" algn="ctr">
              <a:solidFill>
                <a:schemeClr val="bg1">
                  <a:lumMod val="65000"/>
                </a:schemeClr>
              </a:solidFill>
              <a:prstDash val="solid"/>
              <a:round/>
            </a:ln>
            <a:effectLst/>
          </c:spPr>
          <c:marker>
            <c:symbol val="none"/>
          </c:marker>
          <c:val>
            <c:numRef>
              <c:f>'Additional figures'!$C$4:$C$104</c:f>
              <c:numCache>
                <c:formatCode>General</c:formatCode>
                <c:ptCount val="101"/>
                <c:pt idx="0">
                  <c:v>929.05738173709994</c:v>
                </c:pt>
                <c:pt idx="1">
                  <c:v>936.64179595370001</c:v>
                </c:pt>
                <c:pt idx="2">
                  <c:v>978.13367567130001</c:v>
                </c:pt>
                <c:pt idx="3">
                  <c:v>1032.2264427720002</c:v>
                </c:pt>
                <c:pt idx="4">
                  <c:v>1070.2853344129999</c:v>
                </c:pt>
                <c:pt idx="5">
                  <c:v>1088.6993222569999</c:v>
                </c:pt>
                <c:pt idx="6">
                  <c:v>1091.9587121759998</c:v>
                </c:pt>
                <c:pt idx="7">
                  <c:v>1163.7588884520001</c:v>
                </c:pt>
                <c:pt idx="8">
                  <c:v>1232.9220684740001</c:v>
                </c:pt>
                <c:pt idx="9">
                  <c:v>1297.3876731800001</c:v>
                </c:pt>
                <c:pt idx="10">
                  <c:v>1383.400166699</c:v>
                </c:pt>
                <c:pt idx="11">
                  <c:v>1417.842707603</c:v>
                </c:pt>
                <c:pt idx="12">
                  <c:v>1430.422949629</c:v>
                </c:pt>
                <c:pt idx="13">
                  <c:v>1455.3566641099999</c:v>
                </c:pt>
                <c:pt idx="14">
                  <c:v>1480.7476695610001</c:v>
                </c:pt>
                <c:pt idx="15">
                  <c:v>1521.34299005</c:v>
                </c:pt>
                <c:pt idx="16">
                  <c:v>1559.1950320650001</c:v>
                </c:pt>
                <c:pt idx="17">
                  <c:v>1596.2460178159999</c:v>
                </c:pt>
                <c:pt idx="18">
                  <c:v>1633.33263829</c:v>
                </c:pt>
                <c:pt idx="19">
                  <c:v>1672.0919132839999</c:v>
                </c:pt>
                <c:pt idx="20">
                  <c:v>1169.0105745170001</c:v>
                </c:pt>
                <c:pt idx="21">
                  <c:v>1087.0742603800002</c:v>
                </c:pt>
                <c:pt idx="22">
                  <c:v>1055.1376655189999</c:v>
                </c:pt>
                <c:pt idx="23">
                  <c:v>1146.106074218</c:v>
                </c:pt>
                <c:pt idx="24">
                  <c:v>1276.1697089879999</c:v>
                </c:pt>
                <c:pt idx="25">
                  <c:v>1364.000414287</c:v>
                </c:pt>
                <c:pt idx="26">
                  <c:v>1490.8446975459999</c:v>
                </c:pt>
                <c:pt idx="27">
                  <c:v>1586.8060819050002</c:v>
                </c:pt>
                <c:pt idx="28">
                  <c:v>1677.0263345609999</c:v>
                </c:pt>
                <c:pt idx="29">
                  <c:v>1806.3631644950001</c:v>
                </c:pt>
                <c:pt idx="30">
                  <c:v>1919.517346271</c:v>
                </c:pt>
                <c:pt idx="31">
                  <c:v>2048.121939527</c:v>
                </c:pt>
                <c:pt idx="32">
                  <c:v>2234.5416908129996</c:v>
                </c:pt>
                <c:pt idx="33">
                  <c:v>2389.9115733160002</c:v>
                </c:pt>
                <c:pt idx="34">
                  <c:v>2347.3135657739999</c:v>
                </c:pt>
                <c:pt idx="35">
                  <c:v>2328.814274889</c:v>
                </c:pt>
                <c:pt idx="36">
                  <c:v>2320.4977220649998</c:v>
                </c:pt>
                <c:pt idx="37">
                  <c:v>2319.1137005770001</c:v>
                </c:pt>
                <c:pt idx="38">
                  <c:v>2318.0290436400001</c:v>
                </c:pt>
                <c:pt idx="39">
                  <c:v>2337.7869799979999</c:v>
                </c:pt>
                <c:pt idx="40">
                  <c:v>2350.9383228669999</c:v>
                </c:pt>
                <c:pt idx="41">
                  <c:v>2359.0541034110001</c:v>
                </c:pt>
                <c:pt idx="42">
                  <c:v>2366.4412503549997</c:v>
                </c:pt>
                <c:pt idx="43">
                  <c:v>2377.4599681600002</c:v>
                </c:pt>
                <c:pt idx="44">
                  <c:v>2395.5255905569998</c:v>
                </c:pt>
                <c:pt idx="45">
                  <c:v>2423.2556643889998</c:v>
                </c:pt>
                <c:pt idx="46">
                  <c:v>2461.9890504359996</c:v>
                </c:pt>
                <c:pt idx="47">
                  <c:v>2510.299136268</c:v>
                </c:pt>
                <c:pt idx="48">
                  <c:v>2565.4459781149999</c:v>
                </c:pt>
                <c:pt idx="49">
                  <c:v>2623.6984273389999</c:v>
                </c:pt>
                <c:pt idx="50">
                  <c:v>2682.2534811760002</c:v>
                </c:pt>
                <c:pt idx="51">
                  <c:v>2737.5118959310003</c:v>
                </c:pt>
                <c:pt idx="52">
                  <c:v>2785.5646095659999</c:v>
                </c:pt>
                <c:pt idx="53">
                  <c:v>2824.6840639230004</c:v>
                </c:pt>
                <c:pt idx="54">
                  <c:v>2855.1634883069996</c:v>
                </c:pt>
                <c:pt idx="55">
                  <c:v>2878.791912356</c:v>
                </c:pt>
                <c:pt idx="56">
                  <c:v>2900.7640254050002</c:v>
                </c:pt>
                <c:pt idx="57">
                  <c:v>2922.044268482</c:v>
                </c:pt>
                <c:pt idx="58">
                  <c:v>2945.2224936940001</c:v>
                </c:pt>
                <c:pt idx="59">
                  <c:v>2974.8314182909999</c:v>
                </c:pt>
                <c:pt idx="60">
                  <c:v>3013.4061277679998</c:v>
                </c:pt>
                <c:pt idx="61">
                  <c:v>3064.3786761620004</c:v>
                </c:pt>
                <c:pt idx="62">
                  <c:v>3118.6827572550001</c:v>
                </c:pt>
                <c:pt idx="63">
                  <c:v>3174.4722866449997</c:v>
                </c:pt>
                <c:pt idx="64">
                  <c:v>3228.480356351</c:v>
                </c:pt>
                <c:pt idx="65">
                  <c:v>3277.9015838699997</c:v>
                </c:pt>
                <c:pt idx="66">
                  <c:v>3313.4499937139999</c:v>
                </c:pt>
                <c:pt idx="67">
                  <c:v>3337.18236888</c:v>
                </c:pt>
                <c:pt idx="68">
                  <c:v>3367.9999146270002</c:v>
                </c:pt>
                <c:pt idx="69">
                  <c:v>3395.2302909749997</c:v>
                </c:pt>
                <c:pt idx="70">
                  <c:v>3414.3873569490002</c:v>
                </c:pt>
                <c:pt idx="71">
                  <c:v>3445.2462373510002</c:v>
                </c:pt>
                <c:pt idx="72">
                  <c:v>3485.1812024750002</c:v>
                </c:pt>
                <c:pt idx="73">
                  <c:v>3529.0809011630004</c:v>
                </c:pt>
                <c:pt idx="74">
                  <c:v>3585.8232145889997</c:v>
                </c:pt>
                <c:pt idx="75">
                  <c:v>3648.1504877400002</c:v>
                </c:pt>
                <c:pt idx="76">
                  <c:v>3640.334739201</c:v>
                </c:pt>
                <c:pt idx="77">
                  <c:v>3666.4189329419996</c:v>
                </c:pt>
                <c:pt idx="78">
                  <c:v>3696.835612241</c:v>
                </c:pt>
                <c:pt idx="79">
                  <c:v>3730.5470612670001</c:v>
                </c:pt>
                <c:pt idx="80">
                  <c:v>3770.5074026430002</c:v>
                </c:pt>
                <c:pt idx="81">
                  <c:v>3760.4268151400001</c:v>
                </c:pt>
                <c:pt idx="82">
                  <c:v>3773.8731656370001</c:v>
                </c:pt>
                <c:pt idx="83">
                  <c:v>3784.1591563910001</c:v>
                </c:pt>
                <c:pt idx="84">
                  <c:v>3804.5239158859999</c:v>
                </c:pt>
                <c:pt idx="85">
                  <c:v>3835.4977425789998</c:v>
                </c:pt>
                <c:pt idx="86">
                  <c:v>3863.6816330649999</c:v>
                </c:pt>
                <c:pt idx="87">
                  <c:v>3903.5487029149999</c:v>
                </c:pt>
                <c:pt idx="88">
                  <c:v>3941.532568954</c:v>
                </c:pt>
                <c:pt idx="89">
                  <c:v>3985.5105552249997</c:v>
                </c:pt>
                <c:pt idx="90">
                  <c:v>4025.3982629450002</c:v>
                </c:pt>
                <c:pt idx="91">
                  <c:v>4063.8358552589998</c:v>
                </c:pt>
                <c:pt idx="92">
                  <c:v>4094.9787663019997</c:v>
                </c:pt>
                <c:pt idx="93">
                  <c:v>4123.7819974080003</c:v>
                </c:pt>
                <c:pt idx="94">
                  <c:v>4142.6951393310001</c:v>
                </c:pt>
                <c:pt idx="95">
                  <c:v>4162.0099453919993</c:v>
                </c:pt>
                <c:pt idx="96">
                  <c:v>4175.3870505680006</c:v>
                </c:pt>
                <c:pt idx="97">
                  <c:v>4191.9697407359999</c:v>
                </c:pt>
                <c:pt idx="98">
                  <c:v>4208.2714796729997</c:v>
                </c:pt>
                <c:pt idx="99">
                  <c:v>4229.6293055299993</c:v>
                </c:pt>
                <c:pt idx="100">
                  <c:v>4254.3973809729996</c:v>
                </c:pt>
              </c:numCache>
            </c:numRef>
          </c:val>
          <c:smooth val="0"/>
          <c:extLst>
            <c:ext xmlns:c16="http://schemas.microsoft.com/office/drawing/2014/chart" uri="{C3380CC4-5D6E-409C-BE32-E72D297353CC}">
              <c16:uniqueId val="{00000004-DDD6-4AE3-888D-FEE39859EA8A}"/>
            </c:ext>
          </c:extLst>
        </c:ser>
        <c:ser>
          <c:idx val="4"/>
          <c:order val="5"/>
          <c:tx>
            <c:strRef>
              <c:f>'Additional figures'!$D$3</c:f>
              <c:strCache>
                <c:ptCount val="1"/>
                <c:pt idx="0">
                  <c:v>Emissions goal</c:v>
                </c:pt>
              </c:strCache>
            </c:strRef>
          </c:tx>
          <c:spPr>
            <a:ln w="25400" cap="rnd" cmpd="sng" algn="ctr">
              <a:solidFill>
                <a:schemeClr val="accent2"/>
              </a:solidFill>
              <a:prstDash val="solid"/>
              <a:round/>
            </a:ln>
            <a:effectLst/>
          </c:spPr>
          <c:marker>
            <c:symbol val="none"/>
          </c:marker>
          <c:cat>
            <c:numRef>
              <c:f>'Additional figures'!$B$4:$B$104</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cat>
          <c:val>
            <c:numRef>
              <c:f>'Additional figures'!$D$4:$D$104</c:f>
              <c:numCache>
                <c:formatCode>General</c:formatCode>
                <c:ptCount val="101"/>
                <c:pt idx="0">
                  <c:v>929.05738173709994</c:v>
                </c:pt>
                <c:pt idx="1">
                  <c:v>936.64179595370001</c:v>
                </c:pt>
                <c:pt idx="2">
                  <c:v>978.13367567130001</c:v>
                </c:pt>
                <c:pt idx="3">
                  <c:v>1032.2264427720002</c:v>
                </c:pt>
                <c:pt idx="4">
                  <c:v>1070.2853344129999</c:v>
                </c:pt>
                <c:pt idx="5">
                  <c:v>1088.6993222569999</c:v>
                </c:pt>
                <c:pt idx="6">
                  <c:v>1091.9587121759998</c:v>
                </c:pt>
                <c:pt idx="7">
                  <c:v>1163.7588884520001</c:v>
                </c:pt>
                <c:pt idx="8">
                  <c:v>1232.9220684740001</c:v>
                </c:pt>
                <c:pt idx="9">
                  <c:v>1297.3876731800001</c:v>
                </c:pt>
                <c:pt idx="10">
                  <c:v>1383.400166699</c:v>
                </c:pt>
                <c:pt idx="11">
                  <c:v>1417.842707603</c:v>
                </c:pt>
                <c:pt idx="12">
                  <c:v>1430.422949629</c:v>
                </c:pt>
                <c:pt idx="13">
                  <c:v>1455.3566641099999</c:v>
                </c:pt>
                <c:pt idx="14">
                  <c:v>1480.7476695610001</c:v>
                </c:pt>
                <c:pt idx="15">
                  <c:v>1521.34299005</c:v>
                </c:pt>
                <c:pt idx="16">
                  <c:v>1559.1950320650001</c:v>
                </c:pt>
                <c:pt idx="17">
                  <c:v>1596.2460178159999</c:v>
                </c:pt>
                <c:pt idx="18">
                  <c:v>1633.33263829</c:v>
                </c:pt>
                <c:pt idx="19">
                  <c:v>1672.0919132839999</c:v>
                </c:pt>
                <c:pt idx="20">
                  <c:v>1169.0105745170001</c:v>
                </c:pt>
                <c:pt idx="21">
                  <c:v>1087.0742603800002</c:v>
                </c:pt>
                <c:pt idx="22">
                  <c:v>1055.1376655189999</c:v>
                </c:pt>
                <c:pt idx="23">
                  <c:v>1146.106074218</c:v>
                </c:pt>
                <c:pt idx="24">
                  <c:v>1276.1697089879999</c:v>
                </c:pt>
                <c:pt idx="25">
                  <c:v>1364.000414287</c:v>
                </c:pt>
                <c:pt idx="26">
                  <c:v>1236.7947468266254</c:v>
                </c:pt>
                <c:pt idx="27">
                  <c:v>1121.4521856120784</c:v>
                </c:pt>
                <c:pt idx="28">
                  <c:v>1016.8663861493635</c:v>
                </c:pt>
                <c:pt idx="29">
                  <c:v>922.03418081182758</c:v>
                </c:pt>
                <c:pt idx="30">
                  <c:v>836.04595664199996</c:v>
                </c:pt>
                <c:pt idx="31">
                  <c:v>668.83676531360004</c:v>
                </c:pt>
                <c:pt idx="32">
                  <c:v>535.06941225088008</c:v>
                </c:pt>
                <c:pt idx="33">
                  <c:v>428.05552980070411</c:v>
                </c:pt>
                <c:pt idx="34">
                  <c:v>342.44442384056333</c:v>
                </c:pt>
                <c:pt idx="35">
                  <c:v>273.95553907245068</c:v>
                </c:pt>
                <c:pt idx="36">
                  <c:v>219.16443125796056</c:v>
                </c:pt>
                <c:pt idx="37">
                  <c:v>175.33154500636846</c:v>
                </c:pt>
                <c:pt idx="38">
                  <c:v>140.26523600509478</c:v>
                </c:pt>
                <c:pt idx="39">
                  <c:v>112.21218880407582</c:v>
                </c:pt>
                <c:pt idx="40">
                  <c:v>89.769751043260669</c:v>
                </c:pt>
                <c:pt idx="41">
                  <c:v>71.815800834608538</c:v>
                </c:pt>
                <c:pt idx="42">
                  <c:v>57.452640667686836</c:v>
                </c:pt>
                <c:pt idx="43">
                  <c:v>45.962112534149469</c:v>
                </c:pt>
                <c:pt idx="44">
                  <c:v>36.769690027319577</c:v>
                </c:pt>
                <c:pt idx="45">
                  <c:v>29.415752021855663</c:v>
                </c:pt>
                <c:pt idx="46">
                  <c:v>23.532601617484531</c:v>
                </c:pt>
                <c:pt idx="47">
                  <c:v>18.826081293987624</c:v>
                </c:pt>
                <c:pt idx="48">
                  <c:v>15.060865035190099</c:v>
                </c:pt>
                <c:pt idx="49">
                  <c:v>12.048692028152081</c:v>
                </c:pt>
                <c:pt idx="50">
                  <c:v>9.6389536225216652</c:v>
                </c:pt>
                <c:pt idx="51">
                  <c:v>7.7111628980173323</c:v>
                </c:pt>
                <c:pt idx="52">
                  <c:v>6.1689303184138664</c:v>
                </c:pt>
                <c:pt idx="53">
                  <c:v>4.9351442547310933</c:v>
                </c:pt>
                <c:pt idx="54">
                  <c:v>3.9481154037848749</c:v>
                </c:pt>
                <c:pt idx="55">
                  <c:v>3.1584923230279003</c:v>
                </c:pt>
                <c:pt idx="56">
                  <c:v>2.5267938584223204</c:v>
                </c:pt>
                <c:pt idx="57">
                  <c:v>2.0214350867378563</c:v>
                </c:pt>
                <c:pt idx="58">
                  <c:v>1.6171480693902851</c:v>
                </c:pt>
                <c:pt idx="59">
                  <c:v>1.2937184555122281</c:v>
                </c:pt>
                <c:pt idx="60">
                  <c:v>1.0349747644097824</c:v>
                </c:pt>
                <c:pt idx="61">
                  <c:v>0.82797981152782596</c:v>
                </c:pt>
                <c:pt idx="62">
                  <c:v>0.66238384922226079</c:v>
                </c:pt>
                <c:pt idx="63">
                  <c:v>0.52990707937780868</c:v>
                </c:pt>
                <c:pt idx="64">
                  <c:v>0.42392566350224697</c:v>
                </c:pt>
                <c:pt idx="65">
                  <c:v>0.33914053080179762</c:v>
                </c:pt>
                <c:pt idx="66">
                  <c:v>0.27131242464143812</c:v>
                </c:pt>
                <c:pt idx="67">
                  <c:v>0.21704993971315051</c:v>
                </c:pt>
                <c:pt idx="68">
                  <c:v>0.17363995177052041</c:v>
                </c:pt>
                <c:pt idx="69">
                  <c:v>0.13891196141641635</c:v>
                </c:pt>
                <c:pt idx="70">
                  <c:v>0.11112956913313309</c:v>
                </c:pt>
                <c:pt idx="71">
                  <c:v>8.8903655306506471E-2</c:v>
                </c:pt>
                <c:pt idx="72">
                  <c:v>7.112292424520518E-2</c:v>
                </c:pt>
                <c:pt idx="73">
                  <c:v>5.6898339396164149E-2</c:v>
                </c:pt>
                <c:pt idx="74">
                  <c:v>4.5518671516931321E-2</c:v>
                </c:pt>
                <c:pt idx="75">
                  <c:v>3.6414937213545058E-2</c:v>
                </c:pt>
                <c:pt idx="76">
                  <c:v>2.9131949770836049E-2</c:v>
                </c:pt>
                <c:pt idx="77">
                  <c:v>2.330555981666884E-2</c:v>
                </c:pt>
                <c:pt idx="78">
                  <c:v>1.8644447853335074E-2</c:v>
                </c:pt>
                <c:pt idx="79">
                  <c:v>1.491555828266806E-2</c:v>
                </c:pt>
                <c:pt idx="80">
                  <c:v>1.1932446626134449E-2</c:v>
                </c:pt>
                <c:pt idx="81">
                  <c:v>9.54595730090756E-3</c:v>
                </c:pt>
                <c:pt idx="82">
                  <c:v>7.636765840726048E-3</c:v>
                </c:pt>
                <c:pt idx="83">
                  <c:v>6.1094126725808389E-3</c:v>
                </c:pt>
                <c:pt idx="84">
                  <c:v>4.8875301380646718E-3</c:v>
                </c:pt>
                <c:pt idx="85">
                  <c:v>3.9100241104517378E-3</c:v>
                </c:pt>
                <c:pt idx="86">
                  <c:v>3.1280192883613904E-3</c:v>
                </c:pt>
                <c:pt idx="87">
                  <c:v>2.5024154306891124E-3</c:v>
                </c:pt>
                <c:pt idx="88">
                  <c:v>2.0019323445512899E-3</c:v>
                </c:pt>
                <c:pt idx="89">
                  <c:v>1.6015458756410321E-3</c:v>
                </c:pt>
                <c:pt idx="90">
                  <c:v>1.2812367005128257E-3</c:v>
                </c:pt>
                <c:pt idx="91">
                  <c:v>1.0249893604102607E-3</c:v>
                </c:pt>
                <c:pt idx="92">
                  <c:v>8.1999148832820855E-4</c:v>
                </c:pt>
                <c:pt idx="93">
                  <c:v>6.559931906625669E-4</c:v>
                </c:pt>
                <c:pt idx="94">
                  <c:v>5.2479455253005359E-4</c:v>
                </c:pt>
                <c:pt idx="95">
                  <c:v>4.1983564202404289E-4</c:v>
                </c:pt>
                <c:pt idx="96">
                  <c:v>3.3586851361923435E-4</c:v>
                </c:pt>
                <c:pt idx="97">
                  <c:v>2.686948108953875E-4</c:v>
                </c:pt>
                <c:pt idx="98">
                  <c:v>2.1495584871631E-4</c:v>
                </c:pt>
                <c:pt idx="99">
                  <c:v>1.7196467897304801E-4</c:v>
                </c:pt>
                <c:pt idx="100">
                  <c:v>1.3757174317843843E-4</c:v>
                </c:pt>
              </c:numCache>
            </c:numRef>
          </c:val>
          <c:smooth val="0"/>
          <c:extLst>
            <c:ext xmlns:c16="http://schemas.microsoft.com/office/drawing/2014/chart" uri="{C3380CC4-5D6E-409C-BE32-E72D297353CC}">
              <c16:uniqueId val="{00000005-DDD6-4AE3-888D-FEE39859EA8A}"/>
            </c:ext>
          </c:extLst>
        </c:ser>
        <c:dLbls>
          <c:showLegendKey val="0"/>
          <c:showVal val="0"/>
          <c:showCatName val="0"/>
          <c:showSerName val="0"/>
          <c:showPercent val="0"/>
          <c:showBubbleSize val="0"/>
        </c:dLbls>
        <c:marker val="1"/>
        <c:smooth val="0"/>
        <c:axId val="2121992192"/>
        <c:axId val="407100287"/>
      </c:lineChart>
      <c:catAx>
        <c:axId val="261538944"/>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261540480"/>
        <c:crosses val="autoZero"/>
        <c:auto val="1"/>
        <c:lblAlgn val="ctr"/>
        <c:lblOffset val="100"/>
        <c:tickLblSkip val="10"/>
        <c:tickMarkSkip val="10"/>
        <c:noMultiLvlLbl val="0"/>
      </c:catAx>
      <c:valAx>
        <c:axId val="261540480"/>
        <c:scaling>
          <c:orientation val="minMax"/>
          <c:max val="5000"/>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61538944"/>
        <c:crosses val="autoZero"/>
        <c:crossBetween val="between"/>
      </c:valAx>
      <c:valAx>
        <c:axId val="407100287"/>
        <c:scaling>
          <c:orientation val="minMax"/>
          <c:max val="5000"/>
        </c:scaling>
        <c:delete val="0"/>
        <c:axPos val="r"/>
        <c:numFmt formatCode="General" sourceLinked="1"/>
        <c:majorTickMark val="none"/>
        <c:minorTickMark val="none"/>
        <c:tickLblPos val="none"/>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21992192"/>
        <c:crosses val="max"/>
        <c:crossBetween val="between"/>
      </c:valAx>
      <c:catAx>
        <c:axId val="2121992192"/>
        <c:scaling>
          <c:orientation val="minMax"/>
        </c:scaling>
        <c:delete val="1"/>
        <c:axPos val="b"/>
        <c:numFmt formatCode="General" sourceLinked="1"/>
        <c:majorTickMark val="out"/>
        <c:minorTickMark val="none"/>
        <c:tickLblPos val="nextTo"/>
        <c:crossAx val="407100287"/>
        <c:crosses val="autoZero"/>
        <c:auto val="1"/>
        <c:lblAlgn val="ctr"/>
        <c:lblOffset val="100"/>
        <c:noMultiLvlLbl val="0"/>
      </c:cat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23-4B4D-9EA7-C9FD37C230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23-4B4D-9EA7-C9FD37C230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23-4B4D-9EA7-C9FD37C2307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23-4B4D-9EA7-C9FD37C2307C}"/>
              </c:ext>
            </c:extLst>
          </c:dPt>
          <c:cat>
            <c:numRef>
              <c:f>Sheet1!$A$2:$A$5</c:f>
              <c:numCache>
                <c:formatCode>General</c:formatCode>
                <c:ptCount val="4"/>
              </c:numCache>
            </c:numRef>
          </c:cat>
          <c:val>
            <c:numRef>
              <c:f>Sheet1!$B$2:$B$5</c:f>
              <c:numCache>
                <c:formatCode>General</c:formatCode>
                <c:ptCount val="4"/>
                <c:pt idx="0">
                  <c:v>10.8</c:v>
                </c:pt>
                <c:pt idx="1">
                  <c:v>26.9</c:v>
                </c:pt>
              </c:numCache>
            </c:numRef>
          </c:val>
          <c:extLst>
            <c:ext xmlns:c16="http://schemas.microsoft.com/office/drawing/2014/chart" uri="{C3380CC4-5D6E-409C-BE32-E72D297353CC}">
              <c16:uniqueId val="{00000000-FA99-4C53-8195-3F9BD1A2F35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AD1DA-BFFE-41D4-9B07-BBA49902CE33}" type="doc">
      <dgm:prSet loTypeId="urn:microsoft.com/office/officeart/2018/5/layout/IconCircleLabelList" loCatId="icon" qsTypeId="urn:microsoft.com/office/officeart/2005/8/quickstyle/simple1" qsCatId="simple" csTypeId="urn:microsoft.com/office/officeart/2005/8/colors/colorful4" csCatId="colorful" phldr="1"/>
      <dgm:spPr/>
      <dgm:t>
        <a:bodyPr/>
        <a:lstStyle/>
        <a:p>
          <a:endParaRPr lang="en-US"/>
        </a:p>
      </dgm:t>
    </dgm:pt>
    <dgm:pt modelId="{A2E3E26A-FD7F-4E0D-A383-25E8245A49E4}">
      <dgm:prSet/>
      <dgm:spPr/>
      <dgm:t>
        <a:bodyPr/>
        <a:lstStyle/>
        <a:p>
          <a:pPr>
            <a:lnSpc>
              <a:spcPct val="100000"/>
            </a:lnSpc>
            <a:defRPr cap="all"/>
          </a:pPr>
          <a:r>
            <a:rPr lang="en-US"/>
            <a:t>Political will</a:t>
          </a:r>
        </a:p>
      </dgm:t>
    </dgm:pt>
    <dgm:pt modelId="{8CB5B5F7-517E-4481-B169-D59DD6700792}" type="parTrans" cxnId="{3CB0EA6F-ADDB-412E-A9D9-FA0FE277A890}">
      <dgm:prSet/>
      <dgm:spPr/>
      <dgm:t>
        <a:bodyPr/>
        <a:lstStyle/>
        <a:p>
          <a:endParaRPr lang="en-US"/>
        </a:p>
      </dgm:t>
    </dgm:pt>
    <dgm:pt modelId="{A2CA595D-DB67-4A28-9E93-686B95ABB9D5}" type="sibTrans" cxnId="{3CB0EA6F-ADDB-412E-A9D9-FA0FE277A890}">
      <dgm:prSet/>
      <dgm:spPr/>
      <dgm:t>
        <a:bodyPr/>
        <a:lstStyle/>
        <a:p>
          <a:endParaRPr lang="en-US"/>
        </a:p>
      </dgm:t>
    </dgm:pt>
    <dgm:pt modelId="{216E88B9-E917-4A6D-B141-3CB5FBFD7B9A}">
      <dgm:prSet/>
      <dgm:spPr/>
      <dgm:t>
        <a:bodyPr/>
        <a:lstStyle/>
        <a:p>
          <a:pPr>
            <a:lnSpc>
              <a:spcPct val="100000"/>
            </a:lnSpc>
            <a:defRPr cap="all"/>
          </a:pPr>
          <a:r>
            <a:rPr lang="en-US"/>
            <a:t>Industry commitment</a:t>
          </a:r>
        </a:p>
      </dgm:t>
    </dgm:pt>
    <dgm:pt modelId="{F39CE107-F7A4-428F-B788-A198A60DE21F}" type="parTrans" cxnId="{8F2FF7F9-4E16-4FE5-B9A3-0247A318B0F7}">
      <dgm:prSet/>
      <dgm:spPr/>
      <dgm:t>
        <a:bodyPr/>
        <a:lstStyle/>
        <a:p>
          <a:endParaRPr lang="en-US"/>
        </a:p>
      </dgm:t>
    </dgm:pt>
    <dgm:pt modelId="{1058BDD4-6D6C-4CC6-BE8F-CF0C3664362C}" type="sibTrans" cxnId="{8F2FF7F9-4E16-4FE5-B9A3-0247A318B0F7}">
      <dgm:prSet/>
      <dgm:spPr/>
      <dgm:t>
        <a:bodyPr/>
        <a:lstStyle/>
        <a:p>
          <a:endParaRPr lang="en-US"/>
        </a:p>
      </dgm:t>
    </dgm:pt>
    <dgm:pt modelId="{549BB38A-2FFB-40EC-A53A-4FA370E8DC85}">
      <dgm:prSet/>
      <dgm:spPr/>
      <dgm:t>
        <a:bodyPr/>
        <a:lstStyle/>
        <a:p>
          <a:pPr>
            <a:lnSpc>
              <a:spcPct val="100000"/>
            </a:lnSpc>
            <a:defRPr cap="all"/>
          </a:pPr>
          <a:r>
            <a:rPr lang="en-US"/>
            <a:t>Huge investments</a:t>
          </a:r>
        </a:p>
      </dgm:t>
    </dgm:pt>
    <dgm:pt modelId="{1E96CE5A-D76B-4BAA-907E-B30B23E1F1D1}" type="parTrans" cxnId="{A27DB0CE-2750-4914-BD72-4133B5DCA57E}">
      <dgm:prSet/>
      <dgm:spPr/>
      <dgm:t>
        <a:bodyPr/>
        <a:lstStyle/>
        <a:p>
          <a:endParaRPr lang="en-US"/>
        </a:p>
      </dgm:t>
    </dgm:pt>
    <dgm:pt modelId="{ECCA6763-F10F-4CCF-AA4F-4ECD46D4DED5}" type="sibTrans" cxnId="{A27DB0CE-2750-4914-BD72-4133B5DCA57E}">
      <dgm:prSet/>
      <dgm:spPr/>
      <dgm:t>
        <a:bodyPr/>
        <a:lstStyle/>
        <a:p>
          <a:endParaRPr lang="en-US"/>
        </a:p>
      </dgm:t>
    </dgm:pt>
    <dgm:pt modelId="{5A9C4527-EC51-4B9E-BAA3-F771DEA41629}" type="pres">
      <dgm:prSet presAssocID="{994AD1DA-BFFE-41D4-9B07-BBA49902CE33}" presName="root" presStyleCnt="0">
        <dgm:presLayoutVars>
          <dgm:dir/>
          <dgm:resizeHandles val="exact"/>
        </dgm:presLayoutVars>
      </dgm:prSet>
      <dgm:spPr/>
    </dgm:pt>
    <dgm:pt modelId="{71B58523-9449-4D51-910A-E5BC9CB9CA5D}" type="pres">
      <dgm:prSet presAssocID="{A2E3E26A-FD7F-4E0D-A383-25E8245A49E4}" presName="compNode" presStyleCnt="0"/>
      <dgm:spPr/>
    </dgm:pt>
    <dgm:pt modelId="{085B11D3-587D-49EA-AA4C-0093CDF755D3}" type="pres">
      <dgm:prSet presAssocID="{A2E3E26A-FD7F-4E0D-A383-25E8245A49E4}" presName="iconBgRect" presStyleLbl="bgShp" presStyleIdx="0" presStyleCnt="3"/>
      <dgm:spPr>
        <a:xfrm>
          <a:off x="577139" y="654791"/>
          <a:ext cx="1715625" cy="1715625"/>
        </a:xfrm>
        <a:prstGeom prst="ellipse">
          <a:avLst/>
        </a:prstGeom>
        <a:solidFill>
          <a:srgbClr val="143486"/>
        </a:solidFill>
        <a:ln>
          <a:noFill/>
        </a:ln>
        <a:effectLst/>
      </dgm:spPr>
    </dgm:pt>
    <dgm:pt modelId="{824DBCA3-431C-407A-A579-5B33B1EAE383}" type="pres">
      <dgm:prSet presAssocID="{A2E3E26A-FD7F-4E0D-A383-25E8245A49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1"/>
          </a:solidFill>
        </a:ln>
      </dgm:spPr>
      <dgm:extLst>
        <a:ext uri="{E40237B7-FDA0-4F09-8148-C483321AD2D9}">
          <dgm14:cNvPr xmlns:dgm14="http://schemas.microsoft.com/office/drawing/2010/diagram" id="0" name="" descr="Lecturer"/>
        </a:ext>
      </dgm:extLst>
    </dgm:pt>
    <dgm:pt modelId="{6FEC540A-2910-4E83-8C81-66A4FD803D90}" type="pres">
      <dgm:prSet presAssocID="{A2E3E26A-FD7F-4E0D-A383-25E8245A49E4}" presName="spaceRect" presStyleCnt="0"/>
      <dgm:spPr/>
    </dgm:pt>
    <dgm:pt modelId="{7D78E3CE-2F03-49EC-A7CD-0835C9C1908D}" type="pres">
      <dgm:prSet presAssocID="{A2E3E26A-FD7F-4E0D-A383-25E8245A49E4}" presName="textRect" presStyleLbl="revTx" presStyleIdx="0" presStyleCnt="3">
        <dgm:presLayoutVars>
          <dgm:chMax val="1"/>
          <dgm:chPref val="1"/>
        </dgm:presLayoutVars>
      </dgm:prSet>
      <dgm:spPr/>
    </dgm:pt>
    <dgm:pt modelId="{AA698A40-4877-4FCE-9158-A18D7BBB3FDB}" type="pres">
      <dgm:prSet presAssocID="{A2CA595D-DB67-4A28-9E93-686B95ABB9D5}" presName="sibTrans" presStyleCnt="0"/>
      <dgm:spPr/>
    </dgm:pt>
    <dgm:pt modelId="{95601A1B-698D-47A7-9F22-FEDA66C8EC2B}" type="pres">
      <dgm:prSet presAssocID="{216E88B9-E917-4A6D-B141-3CB5FBFD7B9A}" presName="compNode" presStyleCnt="0"/>
      <dgm:spPr/>
    </dgm:pt>
    <dgm:pt modelId="{115BB061-EEA4-4AB3-9D6F-F0893E24E834}" type="pres">
      <dgm:prSet presAssocID="{216E88B9-E917-4A6D-B141-3CB5FBFD7B9A}" presName="iconBgRect" presStyleLbl="bgShp" presStyleIdx="1" presStyleCnt="3"/>
      <dgm:spPr>
        <a:solidFill>
          <a:schemeClr val="tx1"/>
        </a:solidFill>
      </dgm:spPr>
    </dgm:pt>
    <dgm:pt modelId="{24E59696-48FB-4979-9669-A21F785DAE4A}" type="pres">
      <dgm:prSet presAssocID="{216E88B9-E917-4A6D-B141-3CB5FBFD7B9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tx1"/>
          </a:solidFill>
        </a:ln>
      </dgm:spPr>
      <dgm:extLst>
        <a:ext uri="{E40237B7-FDA0-4F09-8148-C483321AD2D9}">
          <dgm14:cNvPr xmlns:dgm14="http://schemas.microsoft.com/office/drawing/2010/diagram" id="0" name="" descr="Handshake"/>
        </a:ext>
      </dgm:extLst>
    </dgm:pt>
    <dgm:pt modelId="{417AE592-3FBE-4479-ADAA-38880D658DC3}" type="pres">
      <dgm:prSet presAssocID="{216E88B9-E917-4A6D-B141-3CB5FBFD7B9A}" presName="spaceRect" presStyleCnt="0"/>
      <dgm:spPr/>
    </dgm:pt>
    <dgm:pt modelId="{7CFE248D-2439-4526-910D-637CE4EF0604}" type="pres">
      <dgm:prSet presAssocID="{216E88B9-E917-4A6D-B141-3CB5FBFD7B9A}" presName="textRect" presStyleLbl="revTx" presStyleIdx="1" presStyleCnt="3">
        <dgm:presLayoutVars>
          <dgm:chMax val="1"/>
          <dgm:chPref val="1"/>
        </dgm:presLayoutVars>
      </dgm:prSet>
      <dgm:spPr/>
    </dgm:pt>
    <dgm:pt modelId="{EBA4FF7D-9C5C-45C2-8C27-DF8377D45780}" type="pres">
      <dgm:prSet presAssocID="{1058BDD4-6D6C-4CC6-BE8F-CF0C3664362C}" presName="sibTrans" presStyleCnt="0"/>
      <dgm:spPr/>
    </dgm:pt>
    <dgm:pt modelId="{A973B25D-C587-4568-8C0B-8E0D52BD11E0}" type="pres">
      <dgm:prSet presAssocID="{549BB38A-2FFB-40EC-A53A-4FA370E8DC85}" presName="compNode" presStyleCnt="0"/>
      <dgm:spPr/>
    </dgm:pt>
    <dgm:pt modelId="{38014E19-7366-49E3-8A2F-ECAAA083DE0F}" type="pres">
      <dgm:prSet presAssocID="{549BB38A-2FFB-40EC-A53A-4FA370E8DC85}" presName="iconBgRect" presStyleLbl="bgShp" presStyleIdx="2" presStyleCnt="3"/>
      <dgm:spPr>
        <a:xfrm>
          <a:off x="7186515" y="654791"/>
          <a:ext cx="1715625" cy="1715625"/>
        </a:xfrm>
        <a:prstGeom prst="ellipse">
          <a:avLst/>
        </a:prstGeom>
        <a:solidFill>
          <a:srgbClr val="143486"/>
        </a:solidFill>
        <a:ln>
          <a:noFill/>
        </a:ln>
        <a:effectLst/>
      </dgm:spPr>
    </dgm:pt>
    <dgm:pt modelId="{1C0C9FDB-F78F-44E0-AAD0-5CE651B6F61E}" type="pres">
      <dgm:prSet presAssocID="{549BB38A-2FFB-40EC-A53A-4FA370E8DC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tx1"/>
          </a:solidFill>
        </a:ln>
      </dgm:spPr>
      <dgm:extLst>
        <a:ext uri="{E40237B7-FDA0-4F09-8148-C483321AD2D9}">
          <dgm14:cNvPr xmlns:dgm14="http://schemas.microsoft.com/office/drawing/2010/diagram" id="0" name="" descr="Upward trend"/>
        </a:ext>
      </dgm:extLst>
    </dgm:pt>
    <dgm:pt modelId="{3C8B7537-159E-438C-9B04-B259AA591D67}" type="pres">
      <dgm:prSet presAssocID="{549BB38A-2FFB-40EC-A53A-4FA370E8DC85}" presName="spaceRect" presStyleCnt="0"/>
      <dgm:spPr/>
    </dgm:pt>
    <dgm:pt modelId="{47EE8B06-B0FF-40E3-BA50-F61DC95C6B62}" type="pres">
      <dgm:prSet presAssocID="{549BB38A-2FFB-40EC-A53A-4FA370E8DC85}" presName="textRect" presStyleLbl="revTx" presStyleIdx="2" presStyleCnt="3">
        <dgm:presLayoutVars>
          <dgm:chMax val="1"/>
          <dgm:chPref val="1"/>
        </dgm:presLayoutVars>
      </dgm:prSet>
      <dgm:spPr/>
    </dgm:pt>
  </dgm:ptLst>
  <dgm:cxnLst>
    <dgm:cxn modelId="{EC55783A-B819-574B-A605-5D0021DA7866}" type="presOf" srcId="{216E88B9-E917-4A6D-B141-3CB5FBFD7B9A}" destId="{7CFE248D-2439-4526-910D-637CE4EF0604}" srcOrd="0" destOrd="0" presId="urn:microsoft.com/office/officeart/2018/5/layout/IconCircleLabelList"/>
    <dgm:cxn modelId="{AD1A1049-F057-D94C-9358-CBBD3C1671F9}" type="presOf" srcId="{994AD1DA-BFFE-41D4-9B07-BBA49902CE33}" destId="{5A9C4527-EC51-4B9E-BAA3-F771DEA41629}" srcOrd="0" destOrd="0" presId="urn:microsoft.com/office/officeart/2018/5/layout/IconCircleLabelList"/>
    <dgm:cxn modelId="{3CB0EA6F-ADDB-412E-A9D9-FA0FE277A890}" srcId="{994AD1DA-BFFE-41D4-9B07-BBA49902CE33}" destId="{A2E3E26A-FD7F-4E0D-A383-25E8245A49E4}" srcOrd="0" destOrd="0" parTransId="{8CB5B5F7-517E-4481-B169-D59DD6700792}" sibTransId="{A2CA595D-DB67-4A28-9E93-686B95ABB9D5}"/>
    <dgm:cxn modelId="{1920828F-2DA2-C54C-A900-154BA8364CC6}" type="presOf" srcId="{549BB38A-2FFB-40EC-A53A-4FA370E8DC85}" destId="{47EE8B06-B0FF-40E3-BA50-F61DC95C6B62}" srcOrd="0" destOrd="0" presId="urn:microsoft.com/office/officeart/2018/5/layout/IconCircleLabelList"/>
    <dgm:cxn modelId="{B3A77CC6-EE08-9D43-86B1-A1C732C18A77}" type="presOf" srcId="{A2E3E26A-FD7F-4E0D-A383-25E8245A49E4}" destId="{7D78E3CE-2F03-49EC-A7CD-0835C9C1908D}" srcOrd="0" destOrd="0" presId="urn:microsoft.com/office/officeart/2018/5/layout/IconCircleLabelList"/>
    <dgm:cxn modelId="{A27DB0CE-2750-4914-BD72-4133B5DCA57E}" srcId="{994AD1DA-BFFE-41D4-9B07-BBA49902CE33}" destId="{549BB38A-2FFB-40EC-A53A-4FA370E8DC85}" srcOrd="2" destOrd="0" parTransId="{1E96CE5A-D76B-4BAA-907E-B30B23E1F1D1}" sibTransId="{ECCA6763-F10F-4CCF-AA4F-4ECD46D4DED5}"/>
    <dgm:cxn modelId="{8F2FF7F9-4E16-4FE5-B9A3-0247A318B0F7}" srcId="{994AD1DA-BFFE-41D4-9B07-BBA49902CE33}" destId="{216E88B9-E917-4A6D-B141-3CB5FBFD7B9A}" srcOrd="1" destOrd="0" parTransId="{F39CE107-F7A4-428F-B788-A198A60DE21F}" sibTransId="{1058BDD4-6D6C-4CC6-BE8F-CF0C3664362C}"/>
    <dgm:cxn modelId="{2C7AEF46-18E7-E441-8DAA-44C8C96A796B}" type="presParOf" srcId="{5A9C4527-EC51-4B9E-BAA3-F771DEA41629}" destId="{71B58523-9449-4D51-910A-E5BC9CB9CA5D}" srcOrd="0" destOrd="0" presId="urn:microsoft.com/office/officeart/2018/5/layout/IconCircleLabelList"/>
    <dgm:cxn modelId="{70CF19AA-9739-534E-84E2-50E32FFC12C5}" type="presParOf" srcId="{71B58523-9449-4D51-910A-E5BC9CB9CA5D}" destId="{085B11D3-587D-49EA-AA4C-0093CDF755D3}" srcOrd="0" destOrd="0" presId="urn:microsoft.com/office/officeart/2018/5/layout/IconCircleLabelList"/>
    <dgm:cxn modelId="{B041BC79-CBBA-4147-9C32-211C6723FF7A}" type="presParOf" srcId="{71B58523-9449-4D51-910A-E5BC9CB9CA5D}" destId="{824DBCA3-431C-407A-A579-5B33B1EAE383}" srcOrd="1" destOrd="0" presId="urn:microsoft.com/office/officeart/2018/5/layout/IconCircleLabelList"/>
    <dgm:cxn modelId="{917944F3-7A87-FC40-8761-219EA17EDDD0}" type="presParOf" srcId="{71B58523-9449-4D51-910A-E5BC9CB9CA5D}" destId="{6FEC540A-2910-4E83-8C81-66A4FD803D90}" srcOrd="2" destOrd="0" presId="urn:microsoft.com/office/officeart/2018/5/layout/IconCircleLabelList"/>
    <dgm:cxn modelId="{79784211-6E5D-FE46-9D34-88A857F892A7}" type="presParOf" srcId="{71B58523-9449-4D51-910A-E5BC9CB9CA5D}" destId="{7D78E3CE-2F03-49EC-A7CD-0835C9C1908D}" srcOrd="3" destOrd="0" presId="urn:microsoft.com/office/officeart/2018/5/layout/IconCircleLabelList"/>
    <dgm:cxn modelId="{DDBF6CAE-6756-2D4A-A614-C653B804046D}" type="presParOf" srcId="{5A9C4527-EC51-4B9E-BAA3-F771DEA41629}" destId="{AA698A40-4877-4FCE-9158-A18D7BBB3FDB}" srcOrd="1" destOrd="0" presId="urn:microsoft.com/office/officeart/2018/5/layout/IconCircleLabelList"/>
    <dgm:cxn modelId="{1116062B-6F73-984E-BA75-C085C2FF0C6F}" type="presParOf" srcId="{5A9C4527-EC51-4B9E-BAA3-F771DEA41629}" destId="{95601A1B-698D-47A7-9F22-FEDA66C8EC2B}" srcOrd="2" destOrd="0" presId="urn:microsoft.com/office/officeart/2018/5/layout/IconCircleLabelList"/>
    <dgm:cxn modelId="{4B047596-8BDD-A345-8D01-0F3F9F714A27}" type="presParOf" srcId="{95601A1B-698D-47A7-9F22-FEDA66C8EC2B}" destId="{115BB061-EEA4-4AB3-9D6F-F0893E24E834}" srcOrd="0" destOrd="0" presId="urn:microsoft.com/office/officeart/2018/5/layout/IconCircleLabelList"/>
    <dgm:cxn modelId="{F90C534A-E561-1B46-9804-5D85701A5C1A}" type="presParOf" srcId="{95601A1B-698D-47A7-9F22-FEDA66C8EC2B}" destId="{24E59696-48FB-4979-9669-A21F785DAE4A}" srcOrd="1" destOrd="0" presId="urn:microsoft.com/office/officeart/2018/5/layout/IconCircleLabelList"/>
    <dgm:cxn modelId="{6D4EC296-31FC-CE44-B25A-F5BF84CE9633}" type="presParOf" srcId="{95601A1B-698D-47A7-9F22-FEDA66C8EC2B}" destId="{417AE592-3FBE-4479-ADAA-38880D658DC3}" srcOrd="2" destOrd="0" presId="urn:microsoft.com/office/officeart/2018/5/layout/IconCircleLabelList"/>
    <dgm:cxn modelId="{781A349B-14E2-6842-95F9-94C85B7609EF}" type="presParOf" srcId="{95601A1B-698D-47A7-9F22-FEDA66C8EC2B}" destId="{7CFE248D-2439-4526-910D-637CE4EF0604}" srcOrd="3" destOrd="0" presId="urn:microsoft.com/office/officeart/2018/5/layout/IconCircleLabelList"/>
    <dgm:cxn modelId="{B886A34F-F7C8-FC4E-A7D1-2FD3A02F2E30}" type="presParOf" srcId="{5A9C4527-EC51-4B9E-BAA3-F771DEA41629}" destId="{EBA4FF7D-9C5C-45C2-8C27-DF8377D45780}" srcOrd="3" destOrd="0" presId="urn:microsoft.com/office/officeart/2018/5/layout/IconCircleLabelList"/>
    <dgm:cxn modelId="{62E8E78C-9986-F642-BD34-1E9A599F6569}" type="presParOf" srcId="{5A9C4527-EC51-4B9E-BAA3-F771DEA41629}" destId="{A973B25D-C587-4568-8C0B-8E0D52BD11E0}" srcOrd="4" destOrd="0" presId="urn:microsoft.com/office/officeart/2018/5/layout/IconCircleLabelList"/>
    <dgm:cxn modelId="{9099E1CA-278E-7B4A-92EE-490200729D57}" type="presParOf" srcId="{A973B25D-C587-4568-8C0B-8E0D52BD11E0}" destId="{38014E19-7366-49E3-8A2F-ECAAA083DE0F}" srcOrd="0" destOrd="0" presId="urn:microsoft.com/office/officeart/2018/5/layout/IconCircleLabelList"/>
    <dgm:cxn modelId="{FD1211B6-87FB-C54F-9528-3DCD8C154AC3}" type="presParOf" srcId="{A973B25D-C587-4568-8C0B-8E0D52BD11E0}" destId="{1C0C9FDB-F78F-44E0-AAD0-5CE651B6F61E}" srcOrd="1" destOrd="0" presId="urn:microsoft.com/office/officeart/2018/5/layout/IconCircleLabelList"/>
    <dgm:cxn modelId="{A5C325AB-79D3-A84A-A282-F09B9A71510E}" type="presParOf" srcId="{A973B25D-C587-4568-8C0B-8E0D52BD11E0}" destId="{3C8B7537-159E-438C-9B04-B259AA591D67}" srcOrd="2" destOrd="0" presId="urn:microsoft.com/office/officeart/2018/5/layout/IconCircleLabelList"/>
    <dgm:cxn modelId="{0883B79F-1AE6-0D4F-8605-0C3A3986CC72}" type="presParOf" srcId="{A973B25D-C587-4568-8C0B-8E0D52BD11E0}" destId="{47EE8B06-B0FF-40E3-BA50-F61DC95C6B6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962-23A9-4A4B-99FD-CCD8FE95BE6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GB"/>
        </a:p>
      </dgm:t>
    </dgm:pt>
    <dgm:pt modelId="{C31CD60C-4761-44D0-8D55-D8E90C40A802}">
      <dgm:prSet phldrT="[Text]"/>
      <dgm:spPr/>
      <dgm:t>
        <a:bodyPr/>
        <a:lstStyle/>
        <a:p>
          <a:r>
            <a:rPr lang="en-GB" dirty="0"/>
            <a:t>High spenders</a:t>
          </a:r>
        </a:p>
      </dgm:t>
    </dgm:pt>
    <dgm:pt modelId="{CBF5DCEA-CE1F-43B7-BBA2-7A3EF3C4DBA4}" type="parTrans" cxnId="{D94F2F4D-6763-4E02-8FCD-77634090F468}">
      <dgm:prSet/>
      <dgm:spPr/>
      <dgm:t>
        <a:bodyPr/>
        <a:lstStyle/>
        <a:p>
          <a:endParaRPr lang="en-GB"/>
        </a:p>
      </dgm:t>
    </dgm:pt>
    <dgm:pt modelId="{740087A5-4113-4665-A030-6C0D597AC6D1}" type="sibTrans" cxnId="{D94F2F4D-6763-4E02-8FCD-77634090F468}">
      <dgm:prSet/>
      <dgm:spPr/>
      <dgm:t>
        <a:bodyPr/>
        <a:lstStyle/>
        <a:p>
          <a:endParaRPr lang="en-GB"/>
        </a:p>
      </dgm:t>
    </dgm:pt>
    <dgm:pt modelId="{35734548-4486-4757-9166-2639288653AB}">
      <dgm:prSet phldrT="[Text]"/>
      <dgm:spPr/>
      <dgm:t>
        <a:bodyPr/>
        <a:lstStyle/>
        <a:p>
          <a:r>
            <a:rPr lang="en-GB" dirty="0"/>
            <a:t>Ignores net value</a:t>
          </a:r>
        </a:p>
      </dgm:t>
    </dgm:pt>
    <dgm:pt modelId="{79E2CEC8-353E-481A-BF79-1191D8193D04}" type="parTrans" cxnId="{2CD09ED2-5143-4426-AD5F-6195CE33013F}">
      <dgm:prSet/>
      <dgm:spPr/>
      <dgm:t>
        <a:bodyPr/>
        <a:lstStyle/>
        <a:p>
          <a:endParaRPr lang="en-GB"/>
        </a:p>
      </dgm:t>
    </dgm:pt>
    <dgm:pt modelId="{E58F0ABA-34C1-4CE0-ABC0-E0DCF4F06B73}" type="sibTrans" cxnId="{2CD09ED2-5143-4426-AD5F-6195CE33013F}">
      <dgm:prSet/>
      <dgm:spPr/>
      <dgm:t>
        <a:bodyPr/>
        <a:lstStyle/>
        <a:p>
          <a:endParaRPr lang="en-GB"/>
        </a:p>
      </dgm:t>
    </dgm:pt>
    <dgm:pt modelId="{9EE01612-6E4A-48CC-B16D-4687A7379808}">
      <dgm:prSet phldrT="[Text]"/>
      <dgm:spPr/>
      <dgm:t>
        <a:bodyPr/>
        <a:lstStyle/>
        <a:p>
          <a:r>
            <a:rPr lang="en-GB" dirty="0"/>
            <a:t>Value = ?$?</a:t>
          </a:r>
        </a:p>
      </dgm:t>
    </dgm:pt>
    <dgm:pt modelId="{B1C7AFD3-52A6-4C93-8E24-8533148FE755}" type="parTrans" cxnId="{621BBBFA-A279-413D-BA49-C89837C4BA48}">
      <dgm:prSet/>
      <dgm:spPr/>
      <dgm:t>
        <a:bodyPr/>
        <a:lstStyle/>
        <a:p>
          <a:endParaRPr lang="en-GB"/>
        </a:p>
      </dgm:t>
    </dgm:pt>
    <dgm:pt modelId="{018ED6C0-C7B5-4A37-AA2A-E266466B6475}" type="sibTrans" cxnId="{621BBBFA-A279-413D-BA49-C89837C4BA48}">
      <dgm:prSet/>
      <dgm:spPr/>
      <dgm:t>
        <a:bodyPr/>
        <a:lstStyle/>
        <a:p>
          <a:endParaRPr lang="en-GB"/>
        </a:p>
      </dgm:t>
    </dgm:pt>
    <dgm:pt modelId="{8F7214A0-703C-4BE1-BCCD-EEAE74ABBFA3}" type="pres">
      <dgm:prSet presAssocID="{DFE48962-23A9-4A4B-99FD-CCD8FE95BE6F}" presName="Name0" presStyleCnt="0">
        <dgm:presLayoutVars>
          <dgm:dir/>
          <dgm:resizeHandles val="exact"/>
        </dgm:presLayoutVars>
      </dgm:prSet>
      <dgm:spPr/>
    </dgm:pt>
    <dgm:pt modelId="{3C3C92F1-5CFB-42D4-95BD-BB1A82A96373}" type="pres">
      <dgm:prSet presAssocID="{C31CD60C-4761-44D0-8D55-D8E90C40A802}" presName="compNode" presStyleCnt="0"/>
      <dgm:spPr/>
    </dgm:pt>
    <dgm:pt modelId="{85763821-0FF5-4D4D-BBBF-9910BFD8C62B}" type="pres">
      <dgm:prSet presAssocID="{C31CD60C-4761-44D0-8D55-D8E90C40A802}" presName="pict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Convertible with solid fill"/>
        </a:ext>
      </dgm:extLst>
    </dgm:pt>
    <dgm:pt modelId="{CC3E57C8-ADE8-4E52-B5DB-1532E8B1DE4C}" type="pres">
      <dgm:prSet presAssocID="{C31CD60C-4761-44D0-8D55-D8E90C40A802}" presName="textRect" presStyleLbl="revTx" presStyleIdx="0" presStyleCnt="3">
        <dgm:presLayoutVars>
          <dgm:bulletEnabled val="1"/>
        </dgm:presLayoutVars>
      </dgm:prSet>
      <dgm:spPr/>
    </dgm:pt>
    <dgm:pt modelId="{77007CF2-5EE7-4326-BEA9-C02458C10DC1}" type="pres">
      <dgm:prSet presAssocID="{740087A5-4113-4665-A030-6C0D597AC6D1}" presName="sibTrans" presStyleLbl="sibTrans2D1" presStyleIdx="0" presStyleCnt="0"/>
      <dgm:spPr/>
    </dgm:pt>
    <dgm:pt modelId="{ABC81E26-5387-40BB-99A9-719C3F464366}" type="pres">
      <dgm:prSet presAssocID="{35734548-4486-4757-9166-2639288653AB}" presName="compNode" presStyleCnt="0"/>
      <dgm:spPr/>
    </dgm:pt>
    <dgm:pt modelId="{75BE8880-3D7D-4341-8E08-B0A34EB1DAA7}" type="pres">
      <dgm:prSet presAssocID="{35734548-4486-4757-9166-2639288653AB}" presName="pictRect" presStyleLbl="node1" presStyleIdx="1" presStyleCnt="3"/>
      <dgm:spPr/>
    </dgm:pt>
    <dgm:pt modelId="{7BB9F481-6028-4FCA-A242-59B0806F1EA2}" type="pres">
      <dgm:prSet presAssocID="{35734548-4486-4757-9166-2639288653AB}" presName="textRect" presStyleLbl="revTx" presStyleIdx="1" presStyleCnt="3">
        <dgm:presLayoutVars>
          <dgm:bulletEnabled val="1"/>
        </dgm:presLayoutVars>
      </dgm:prSet>
      <dgm:spPr/>
    </dgm:pt>
    <dgm:pt modelId="{6944931D-6EDC-42C6-85C8-B30E64C22A0A}" type="pres">
      <dgm:prSet presAssocID="{E58F0ABA-34C1-4CE0-ABC0-E0DCF4F06B73}" presName="sibTrans" presStyleLbl="sibTrans2D1" presStyleIdx="0" presStyleCnt="0"/>
      <dgm:spPr/>
    </dgm:pt>
    <dgm:pt modelId="{3C8A4AA3-7E91-4673-B6D2-377A526D9941}" type="pres">
      <dgm:prSet presAssocID="{9EE01612-6E4A-48CC-B16D-4687A7379808}" presName="compNode" presStyleCnt="0"/>
      <dgm:spPr/>
    </dgm:pt>
    <dgm:pt modelId="{1E7D48BF-DE4D-454F-B1A7-F02C649B3748}" type="pres">
      <dgm:prSet presAssocID="{9EE01612-6E4A-48CC-B16D-4687A7379808}"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Target Audience outline"/>
        </a:ext>
      </dgm:extLst>
    </dgm:pt>
    <dgm:pt modelId="{D81CF9F2-34F3-46C3-85ED-80AC3D574A3A}" type="pres">
      <dgm:prSet presAssocID="{9EE01612-6E4A-48CC-B16D-4687A7379808}" presName="textRect" presStyleLbl="revTx" presStyleIdx="2" presStyleCnt="3">
        <dgm:presLayoutVars>
          <dgm:bulletEnabled val="1"/>
        </dgm:presLayoutVars>
      </dgm:prSet>
      <dgm:spPr/>
    </dgm:pt>
  </dgm:ptLst>
  <dgm:cxnLst>
    <dgm:cxn modelId="{D585C420-02EE-4CEC-9CF7-555B0C51FEBF}" type="presOf" srcId="{9EE01612-6E4A-48CC-B16D-4687A7379808}" destId="{D81CF9F2-34F3-46C3-85ED-80AC3D574A3A}" srcOrd="0" destOrd="0" presId="urn:microsoft.com/office/officeart/2005/8/layout/pList1"/>
    <dgm:cxn modelId="{D94F2F4D-6763-4E02-8FCD-77634090F468}" srcId="{DFE48962-23A9-4A4B-99FD-CCD8FE95BE6F}" destId="{C31CD60C-4761-44D0-8D55-D8E90C40A802}" srcOrd="0" destOrd="0" parTransId="{CBF5DCEA-CE1F-43B7-BBA2-7A3EF3C4DBA4}" sibTransId="{740087A5-4113-4665-A030-6C0D597AC6D1}"/>
    <dgm:cxn modelId="{2432E689-4E4E-4492-AB44-F7F8558AC5C9}" type="presOf" srcId="{E58F0ABA-34C1-4CE0-ABC0-E0DCF4F06B73}" destId="{6944931D-6EDC-42C6-85C8-B30E64C22A0A}" srcOrd="0" destOrd="0" presId="urn:microsoft.com/office/officeart/2005/8/layout/pList1"/>
    <dgm:cxn modelId="{83DEC493-4564-4246-926B-B59647388FBB}" type="presOf" srcId="{DFE48962-23A9-4A4B-99FD-CCD8FE95BE6F}" destId="{8F7214A0-703C-4BE1-BCCD-EEAE74ABBFA3}" srcOrd="0" destOrd="0" presId="urn:microsoft.com/office/officeart/2005/8/layout/pList1"/>
    <dgm:cxn modelId="{E7454E98-DAC2-40A0-9B2A-58CCE36ADF50}" type="presOf" srcId="{35734548-4486-4757-9166-2639288653AB}" destId="{7BB9F481-6028-4FCA-A242-59B0806F1EA2}" srcOrd="0" destOrd="0" presId="urn:microsoft.com/office/officeart/2005/8/layout/pList1"/>
    <dgm:cxn modelId="{087B7BBE-3DF2-4996-A03C-E25DB7B0F00E}" type="presOf" srcId="{740087A5-4113-4665-A030-6C0D597AC6D1}" destId="{77007CF2-5EE7-4326-BEA9-C02458C10DC1}" srcOrd="0" destOrd="0" presId="urn:microsoft.com/office/officeart/2005/8/layout/pList1"/>
    <dgm:cxn modelId="{2CD09ED2-5143-4426-AD5F-6195CE33013F}" srcId="{DFE48962-23A9-4A4B-99FD-CCD8FE95BE6F}" destId="{35734548-4486-4757-9166-2639288653AB}" srcOrd="1" destOrd="0" parTransId="{79E2CEC8-353E-481A-BF79-1191D8193D04}" sibTransId="{E58F0ABA-34C1-4CE0-ABC0-E0DCF4F06B73}"/>
    <dgm:cxn modelId="{055165EF-F653-446C-93E7-0B4A47C683DA}" type="presOf" srcId="{C31CD60C-4761-44D0-8D55-D8E90C40A802}" destId="{CC3E57C8-ADE8-4E52-B5DB-1532E8B1DE4C}" srcOrd="0" destOrd="0" presId="urn:microsoft.com/office/officeart/2005/8/layout/pList1"/>
    <dgm:cxn modelId="{621BBBFA-A279-413D-BA49-C89837C4BA48}" srcId="{DFE48962-23A9-4A4B-99FD-CCD8FE95BE6F}" destId="{9EE01612-6E4A-48CC-B16D-4687A7379808}" srcOrd="2" destOrd="0" parTransId="{B1C7AFD3-52A6-4C93-8E24-8533148FE755}" sibTransId="{018ED6C0-C7B5-4A37-AA2A-E266466B6475}"/>
    <dgm:cxn modelId="{8C84F998-D6EB-4AAB-988F-4F3F9720C4AA}" type="presParOf" srcId="{8F7214A0-703C-4BE1-BCCD-EEAE74ABBFA3}" destId="{3C3C92F1-5CFB-42D4-95BD-BB1A82A96373}" srcOrd="0" destOrd="0" presId="urn:microsoft.com/office/officeart/2005/8/layout/pList1"/>
    <dgm:cxn modelId="{176A813E-A732-4757-B22C-42D377BF63E2}" type="presParOf" srcId="{3C3C92F1-5CFB-42D4-95BD-BB1A82A96373}" destId="{85763821-0FF5-4D4D-BBBF-9910BFD8C62B}" srcOrd="0" destOrd="0" presId="urn:microsoft.com/office/officeart/2005/8/layout/pList1"/>
    <dgm:cxn modelId="{7646D112-9407-4838-BF15-4BDF57F2F734}" type="presParOf" srcId="{3C3C92F1-5CFB-42D4-95BD-BB1A82A96373}" destId="{CC3E57C8-ADE8-4E52-B5DB-1532E8B1DE4C}" srcOrd="1" destOrd="0" presId="urn:microsoft.com/office/officeart/2005/8/layout/pList1"/>
    <dgm:cxn modelId="{F518AA7F-3BE8-4607-BAC2-655585941BB5}" type="presParOf" srcId="{8F7214A0-703C-4BE1-BCCD-EEAE74ABBFA3}" destId="{77007CF2-5EE7-4326-BEA9-C02458C10DC1}" srcOrd="1" destOrd="0" presId="urn:microsoft.com/office/officeart/2005/8/layout/pList1"/>
    <dgm:cxn modelId="{528CB8DD-930E-4B9B-9C48-54AA3A90315B}" type="presParOf" srcId="{8F7214A0-703C-4BE1-BCCD-EEAE74ABBFA3}" destId="{ABC81E26-5387-40BB-99A9-719C3F464366}" srcOrd="2" destOrd="0" presId="urn:microsoft.com/office/officeart/2005/8/layout/pList1"/>
    <dgm:cxn modelId="{017649D2-4DE5-4B95-B6AC-8FCDE4FFA7D2}" type="presParOf" srcId="{ABC81E26-5387-40BB-99A9-719C3F464366}" destId="{75BE8880-3D7D-4341-8E08-B0A34EB1DAA7}" srcOrd="0" destOrd="0" presId="urn:microsoft.com/office/officeart/2005/8/layout/pList1"/>
    <dgm:cxn modelId="{CA2584A1-ADA2-4683-8799-0024DC97A4E3}" type="presParOf" srcId="{ABC81E26-5387-40BB-99A9-719C3F464366}" destId="{7BB9F481-6028-4FCA-A242-59B0806F1EA2}" srcOrd="1" destOrd="0" presId="urn:microsoft.com/office/officeart/2005/8/layout/pList1"/>
    <dgm:cxn modelId="{BD690ECF-4BEB-479A-B004-C78E69AFFF72}" type="presParOf" srcId="{8F7214A0-703C-4BE1-BCCD-EEAE74ABBFA3}" destId="{6944931D-6EDC-42C6-85C8-B30E64C22A0A}" srcOrd="3" destOrd="0" presId="urn:microsoft.com/office/officeart/2005/8/layout/pList1"/>
    <dgm:cxn modelId="{B4FCBFD8-52A6-4E64-90D8-A97A0CC24BC9}" type="presParOf" srcId="{8F7214A0-703C-4BE1-BCCD-EEAE74ABBFA3}" destId="{3C8A4AA3-7E91-4673-B6D2-377A526D9941}" srcOrd="4" destOrd="0" presId="urn:microsoft.com/office/officeart/2005/8/layout/pList1"/>
    <dgm:cxn modelId="{C638A378-E35D-4CF2-947B-FCD57459979E}" type="presParOf" srcId="{3C8A4AA3-7E91-4673-B6D2-377A526D9941}" destId="{1E7D48BF-DE4D-454F-B1A7-F02C649B3748}" srcOrd="0" destOrd="0" presId="urn:microsoft.com/office/officeart/2005/8/layout/pList1"/>
    <dgm:cxn modelId="{DC3DF5AE-1514-41D9-A318-A474344E1DDA}" type="presParOf" srcId="{3C8A4AA3-7E91-4673-B6D2-377A526D9941}" destId="{D81CF9F2-34F3-46C3-85ED-80AC3D574A3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29F8F-991B-4C0C-A30E-AA8C3E79A980}" type="doc">
      <dgm:prSet loTypeId="urn:microsoft.com/office/officeart/2005/8/layout/cycle6" loCatId="cycle" qsTypeId="urn:microsoft.com/office/officeart/2005/8/quickstyle/simple1" qsCatId="simple" csTypeId="urn:microsoft.com/office/officeart/2005/8/colors/accent0_1" csCatId="mainScheme" phldr="1"/>
      <dgm:spPr/>
      <dgm:t>
        <a:bodyPr/>
        <a:lstStyle/>
        <a:p>
          <a:endParaRPr lang="en-GB"/>
        </a:p>
      </dgm:t>
    </dgm:pt>
    <dgm:pt modelId="{851E0943-F0E0-4CD6-AA23-A9C142065446}">
      <dgm:prSet phldrT="[Text]" custT="1"/>
      <dgm:spPr/>
      <dgm:t>
        <a:bodyPr/>
        <a:lstStyle/>
        <a:p>
          <a:r>
            <a:rPr lang="en-US" sz="1200" b="1" dirty="0"/>
            <a:t>Risk assessments and scenario planning</a:t>
          </a:r>
          <a:endParaRPr lang="en-GB" sz="1200" b="1" dirty="0"/>
        </a:p>
      </dgm:t>
    </dgm:pt>
    <dgm:pt modelId="{D19B5477-23F2-48C4-A2CB-A8A302099B44}" type="parTrans" cxnId="{BE79D35D-CBE7-470B-AD7D-12DA8C01C434}">
      <dgm:prSet/>
      <dgm:spPr/>
      <dgm:t>
        <a:bodyPr/>
        <a:lstStyle/>
        <a:p>
          <a:endParaRPr lang="en-GB" sz="2400"/>
        </a:p>
      </dgm:t>
    </dgm:pt>
    <dgm:pt modelId="{516845D5-9A69-4940-92F1-637C26FAC27B}" type="sibTrans" cxnId="{BE79D35D-CBE7-470B-AD7D-12DA8C01C434}">
      <dgm:prSet/>
      <dgm:spPr/>
      <dgm:t>
        <a:bodyPr/>
        <a:lstStyle/>
        <a:p>
          <a:endParaRPr lang="en-GB" sz="2400"/>
        </a:p>
      </dgm:t>
    </dgm:pt>
    <dgm:pt modelId="{CBEA8814-1CA6-4CE1-BC99-53D211E7B488}">
      <dgm:prSet phldrT="[Text]" custT="1"/>
      <dgm:spPr/>
      <dgm:t>
        <a:bodyPr/>
        <a:lstStyle/>
        <a:p>
          <a:r>
            <a:rPr lang="en-US" sz="1200" b="1" dirty="0"/>
            <a:t>Funding mechanisms</a:t>
          </a:r>
          <a:endParaRPr lang="en-GB" sz="1200" b="1" dirty="0"/>
        </a:p>
      </dgm:t>
    </dgm:pt>
    <dgm:pt modelId="{9406BC41-A7FA-41F1-88C0-A085D48F5D00}" type="parTrans" cxnId="{A528C041-EF3A-477B-A7C8-F43BFF80DADE}">
      <dgm:prSet/>
      <dgm:spPr/>
      <dgm:t>
        <a:bodyPr/>
        <a:lstStyle/>
        <a:p>
          <a:endParaRPr lang="en-GB" sz="2400"/>
        </a:p>
      </dgm:t>
    </dgm:pt>
    <dgm:pt modelId="{01F1BE15-27D1-4CF1-B278-7496A8CB152A}" type="sibTrans" cxnId="{A528C041-EF3A-477B-A7C8-F43BFF80DADE}">
      <dgm:prSet/>
      <dgm:spPr>
        <a:solidFill>
          <a:schemeClr val="bg1"/>
        </a:solidFill>
      </dgm:spPr>
      <dgm:t>
        <a:bodyPr/>
        <a:lstStyle/>
        <a:p>
          <a:endParaRPr lang="en-GB" sz="2400"/>
        </a:p>
      </dgm:t>
    </dgm:pt>
    <dgm:pt modelId="{C225E7CB-8171-4704-9113-79CDE7E67847}">
      <dgm:prSet phldrT="[Text]" custT="1"/>
      <dgm:spPr/>
      <dgm:t>
        <a:bodyPr/>
        <a:lstStyle/>
        <a:p>
          <a:r>
            <a:rPr lang="en-US" sz="1200" b="1" dirty="0"/>
            <a:t>Destination-based collaborative pilots</a:t>
          </a:r>
          <a:endParaRPr lang="en-GB" sz="1200" b="1" dirty="0"/>
        </a:p>
      </dgm:t>
    </dgm:pt>
    <dgm:pt modelId="{852ED748-7FEF-44A1-BCB0-6D9E2D835FD1}" type="parTrans" cxnId="{6C9E4794-DCC5-49E3-9213-6ACEC66B2962}">
      <dgm:prSet/>
      <dgm:spPr/>
      <dgm:t>
        <a:bodyPr/>
        <a:lstStyle/>
        <a:p>
          <a:endParaRPr lang="en-GB" sz="2400"/>
        </a:p>
      </dgm:t>
    </dgm:pt>
    <dgm:pt modelId="{098096B9-FD85-4C47-B64A-1EE7374F1E0E}" type="sibTrans" cxnId="{6C9E4794-DCC5-49E3-9213-6ACEC66B2962}">
      <dgm:prSet/>
      <dgm:spPr>
        <a:solidFill>
          <a:schemeClr val="bg1"/>
        </a:solidFill>
      </dgm:spPr>
      <dgm:t>
        <a:bodyPr/>
        <a:lstStyle/>
        <a:p>
          <a:endParaRPr lang="en-GB" sz="2400"/>
        </a:p>
      </dgm:t>
    </dgm:pt>
    <dgm:pt modelId="{BBC7BFE5-0AF3-4E0D-AE20-F9E2498E8F53}">
      <dgm:prSet phldrT="[Text]" custT="1"/>
      <dgm:spPr/>
      <dgm:t>
        <a:bodyPr/>
        <a:lstStyle/>
        <a:p>
          <a:r>
            <a:rPr lang="en-US" sz="1200" b="1" dirty="0"/>
            <a:t>Fair regulation and incentives</a:t>
          </a:r>
          <a:endParaRPr lang="en-GB" sz="1200" b="1" dirty="0"/>
        </a:p>
      </dgm:t>
    </dgm:pt>
    <dgm:pt modelId="{282D0A3E-92D9-44A7-8C4F-0BE3B93201C1}" type="parTrans" cxnId="{E2F1852B-76A4-45E2-8ECC-028D4C9C57F4}">
      <dgm:prSet/>
      <dgm:spPr/>
      <dgm:t>
        <a:bodyPr/>
        <a:lstStyle/>
        <a:p>
          <a:endParaRPr lang="en-GB" sz="2400"/>
        </a:p>
      </dgm:t>
    </dgm:pt>
    <dgm:pt modelId="{AA5A4245-47AF-4683-AC50-306517033D09}" type="sibTrans" cxnId="{E2F1852B-76A4-45E2-8ECC-028D4C9C57F4}">
      <dgm:prSet/>
      <dgm:spPr>
        <a:solidFill>
          <a:schemeClr val="bg1"/>
        </a:solidFill>
      </dgm:spPr>
      <dgm:t>
        <a:bodyPr/>
        <a:lstStyle/>
        <a:p>
          <a:endParaRPr lang="en-GB" sz="2400"/>
        </a:p>
      </dgm:t>
    </dgm:pt>
    <dgm:pt modelId="{6804EBE9-839E-4C03-AC21-446901C507F8}">
      <dgm:prSet phldrT="[Text]" custT="1"/>
      <dgm:spPr/>
      <dgm:t>
        <a:bodyPr/>
        <a:lstStyle/>
        <a:p>
          <a:r>
            <a:rPr lang="en-US" sz="1200" b="1" dirty="0"/>
            <a:t>Partnerships with DMOs and NTAs</a:t>
          </a:r>
          <a:endParaRPr lang="en-GB" sz="1200" b="1" dirty="0"/>
        </a:p>
      </dgm:t>
    </dgm:pt>
    <dgm:pt modelId="{E8DC79AB-2C06-4D42-AD10-605C45E2B3A7}" type="parTrans" cxnId="{3AE62B53-C867-4D97-80EA-1E406510D4B0}">
      <dgm:prSet/>
      <dgm:spPr/>
      <dgm:t>
        <a:bodyPr/>
        <a:lstStyle/>
        <a:p>
          <a:endParaRPr lang="en-GB" sz="2400"/>
        </a:p>
      </dgm:t>
    </dgm:pt>
    <dgm:pt modelId="{7377C7C8-2838-416D-931E-E314C428DAFF}" type="sibTrans" cxnId="{3AE62B53-C867-4D97-80EA-1E406510D4B0}">
      <dgm:prSet/>
      <dgm:spPr/>
      <dgm:t>
        <a:bodyPr/>
        <a:lstStyle/>
        <a:p>
          <a:endParaRPr lang="en-GB" sz="2400"/>
        </a:p>
      </dgm:t>
    </dgm:pt>
    <dgm:pt modelId="{94677253-7346-4F4F-81A3-EAAC57D7F4B7}">
      <dgm:prSet phldrT="[Text]" custT="1"/>
      <dgm:spPr/>
      <dgm:t>
        <a:bodyPr/>
        <a:lstStyle/>
        <a:p>
          <a:r>
            <a:rPr lang="en-US" sz="1200" b="1" dirty="0"/>
            <a:t>Tourism first responders</a:t>
          </a:r>
          <a:endParaRPr lang="en-GB" sz="1200" b="1" dirty="0"/>
        </a:p>
      </dgm:t>
    </dgm:pt>
    <dgm:pt modelId="{C9AD6A78-1D87-4159-8267-0A4A905063F1}" type="parTrans" cxnId="{118A6035-3F5D-4EE3-82A0-554CF29ADA13}">
      <dgm:prSet/>
      <dgm:spPr/>
      <dgm:t>
        <a:bodyPr/>
        <a:lstStyle/>
        <a:p>
          <a:endParaRPr lang="en-GB" sz="2400"/>
        </a:p>
      </dgm:t>
    </dgm:pt>
    <dgm:pt modelId="{CB15FD37-C274-431F-B074-8A2D51C5EAEE}" type="sibTrans" cxnId="{118A6035-3F5D-4EE3-82A0-554CF29ADA13}">
      <dgm:prSet/>
      <dgm:spPr/>
      <dgm:t>
        <a:bodyPr/>
        <a:lstStyle/>
        <a:p>
          <a:endParaRPr lang="en-GB" sz="2400"/>
        </a:p>
      </dgm:t>
    </dgm:pt>
    <dgm:pt modelId="{F93BA0A0-3E0F-445B-A129-4B0726316DC8}">
      <dgm:prSet phldrT="[Text]" custT="1"/>
      <dgm:spPr>
        <a:solidFill>
          <a:schemeClr val="bg1"/>
        </a:solidFill>
      </dgm:spPr>
      <dgm:t>
        <a:bodyPr/>
        <a:lstStyle/>
        <a:p>
          <a:r>
            <a:rPr lang="en-US" sz="1200" b="1" dirty="0"/>
            <a:t>Collaboration to support shared suppliers</a:t>
          </a:r>
          <a:endParaRPr lang="en-GB" sz="1200" b="1" dirty="0"/>
        </a:p>
      </dgm:t>
    </dgm:pt>
    <dgm:pt modelId="{40C37FFE-4E2C-4884-8B3D-DEFE787D81AC}" type="parTrans" cxnId="{5B3922F7-6902-4168-8F06-E1637AA6C612}">
      <dgm:prSet/>
      <dgm:spPr/>
      <dgm:t>
        <a:bodyPr/>
        <a:lstStyle/>
        <a:p>
          <a:endParaRPr lang="en-GB" sz="2400"/>
        </a:p>
      </dgm:t>
    </dgm:pt>
    <dgm:pt modelId="{56999F76-3F95-4A90-A7AA-BA9B5D4EA1CA}" type="sibTrans" cxnId="{5B3922F7-6902-4168-8F06-E1637AA6C612}">
      <dgm:prSet/>
      <dgm:spPr>
        <a:solidFill>
          <a:schemeClr val="bg1"/>
        </a:solidFill>
      </dgm:spPr>
      <dgm:t>
        <a:bodyPr/>
        <a:lstStyle/>
        <a:p>
          <a:endParaRPr lang="en-GB" sz="2400"/>
        </a:p>
      </dgm:t>
    </dgm:pt>
    <dgm:pt modelId="{7BDA670D-6D2D-4243-BDAA-8DC4C3408454}">
      <dgm:prSet phldrT="[Text]" custT="1"/>
      <dgm:spPr>
        <a:solidFill>
          <a:schemeClr val="bg1"/>
        </a:solidFill>
      </dgm:spPr>
      <dgm:t>
        <a:bodyPr/>
        <a:lstStyle/>
        <a:p>
          <a:r>
            <a:rPr lang="en-US" sz="1200" b="1" dirty="0"/>
            <a:t>Fair emissions allocation</a:t>
          </a:r>
          <a:endParaRPr lang="en-GB" sz="1200" b="1" dirty="0"/>
        </a:p>
      </dgm:t>
    </dgm:pt>
    <dgm:pt modelId="{6FEECB05-2D1E-47C6-BEC3-EDAF5B2438FA}" type="parTrans" cxnId="{C09A08F4-6C76-49B6-A7E4-4E0FD7F627A1}">
      <dgm:prSet/>
      <dgm:spPr/>
      <dgm:t>
        <a:bodyPr/>
        <a:lstStyle/>
        <a:p>
          <a:endParaRPr lang="en-GB" sz="2400"/>
        </a:p>
      </dgm:t>
    </dgm:pt>
    <dgm:pt modelId="{A0E98C5A-563C-4A4C-90EF-39CAE24AF74D}" type="sibTrans" cxnId="{C09A08F4-6C76-49B6-A7E4-4E0FD7F627A1}">
      <dgm:prSet/>
      <dgm:spPr>
        <a:solidFill>
          <a:schemeClr val="bg1"/>
        </a:solidFill>
      </dgm:spPr>
      <dgm:t>
        <a:bodyPr/>
        <a:lstStyle/>
        <a:p>
          <a:endParaRPr lang="en-GB" sz="2400"/>
        </a:p>
      </dgm:t>
    </dgm:pt>
    <dgm:pt modelId="{6B3AA31B-C3D4-4BFB-884F-5C78F4D0A815}">
      <dgm:prSet phldrT="[Text]" custT="1"/>
      <dgm:spPr>
        <a:solidFill>
          <a:schemeClr val="bg1"/>
        </a:solidFill>
      </dgm:spPr>
      <dgm:t>
        <a:bodyPr/>
        <a:lstStyle/>
        <a:p>
          <a:r>
            <a:rPr lang="en-US" sz="1200" b="1" dirty="0"/>
            <a:t>Destination resilience index</a:t>
          </a:r>
          <a:endParaRPr lang="en-GB" sz="1200" b="1" dirty="0"/>
        </a:p>
      </dgm:t>
    </dgm:pt>
    <dgm:pt modelId="{8546DF9D-1792-4B10-BCA9-C03A1BDAE6CD}" type="parTrans" cxnId="{31DE51B8-89A9-4FD1-BDAC-DF921BC7D2B3}">
      <dgm:prSet/>
      <dgm:spPr/>
      <dgm:t>
        <a:bodyPr/>
        <a:lstStyle/>
        <a:p>
          <a:endParaRPr lang="en-GB" sz="2400"/>
        </a:p>
      </dgm:t>
    </dgm:pt>
    <dgm:pt modelId="{8863F0CA-5D66-4FEA-A08D-34E84264998E}" type="sibTrans" cxnId="{31DE51B8-89A9-4FD1-BDAC-DF921BC7D2B3}">
      <dgm:prSet/>
      <dgm:spPr>
        <a:solidFill>
          <a:schemeClr val="bg1"/>
        </a:solidFill>
      </dgm:spPr>
      <dgm:t>
        <a:bodyPr/>
        <a:lstStyle/>
        <a:p>
          <a:endParaRPr lang="en-GB" sz="2400"/>
        </a:p>
      </dgm:t>
    </dgm:pt>
    <dgm:pt modelId="{870283AC-4572-4788-ACDF-2E082EFA8B71}">
      <dgm:prSet phldrT="[Text]" custT="1"/>
      <dgm:spPr/>
      <dgm:t>
        <a:bodyPr/>
        <a:lstStyle/>
        <a:p>
          <a:r>
            <a:rPr lang="en-US" sz="1200" b="1" dirty="0"/>
            <a:t>Framework for investment and resilience</a:t>
          </a:r>
          <a:endParaRPr lang="en-GB" sz="1200" b="1" dirty="0"/>
        </a:p>
      </dgm:t>
    </dgm:pt>
    <dgm:pt modelId="{091ABD52-D6EE-4CF8-AC65-F7AF786F6D4A}" type="parTrans" cxnId="{FA5B8D35-1B35-47C4-9059-928A3592CF9D}">
      <dgm:prSet/>
      <dgm:spPr/>
      <dgm:t>
        <a:bodyPr/>
        <a:lstStyle/>
        <a:p>
          <a:endParaRPr lang="en-GB" sz="2400"/>
        </a:p>
      </dgm:t>
    </dgm:pt>
    <dgm:pt modelId="{94D1F13E-C590-4466-A18E-96AB5B224CB3}" type="sibTrans" cxnId="{FA5B8D35-1B35-47C4-9059-928A3592CF9D}">
      <dgm:prSet/>
      <dgm:spPr/>
      <dgm:t>
        <a:bodyPr/>
        <a:lstStyle/>
        <a:p>
          <a:endParaRPr lang="en-GB" sz="2400"/>
        </a:p>
      </dgm:t>
    </dgm:pt>
    <dgm:pt modelId="{CC32F80D-A44D-4F24-A499-26625E3B3413}" type="pres">
      <dgm:prSet presAssocID="{07A29F8F-991B-4C0C-A30E-AA8C3E79A980}" presName="cycle" presStyleCnt="0">
        <dgm:presLayoutVars>
          <dgm:dir/>
          <dgm:resizeHandles val="exact"/>
        </dgm:presLayoutVars>
      </dgm:prSet>
      <dgm:spPr/>
    </dgm:pt>
    <dgm:pt modelId="{EA3779B7-E0D8-40E0-9C4E-03894A03BE07}" type="pres">
      <dgm:prSet presAssocID="{851E0943-F0E0-4CD6-AA23-A9C142065446}" presName="node" presStyleLbl="node1" presStyleIdx="0" presStyleCnt="10" custScaleY="166174">
        <dgm:presLayoutVars>
          <dgm:bulletEnabled val="1"/>
        </dgm:presLayoutVars>
      </dgm:prSet>
      <dgm:spPr/>
    </dgm:pt>
    <dgm:pt modelId="{EF41BD33-C4B9-4197-9421-0A4F413F73A2}" type="pres">
      <dgm:prSet presAssocID="{851E0943-F0E0-4CD6-AA23-A9C142065446}" presName="spNode" presStyleCnt="0"/>
      <dgm:spPr/>
    </dgm:pt>
    <dgm:pt modelId="{76D06124-DA7D-4854-B15F-47C207F83E25}" type="pres">
      <dgm:prSet presAssocID="{516845D5-9A69-4940-92F1-637C26FAC27B}" presName="sibTrans" presStyleLbl="sibTrans1D1" presStyleIdx="0" presStyleCnt="10"/>
      <dgm:spPr/>
    </dgm:pt>
    <dgm:pt modelId="{1B74B76B-BB05-40A5-9546-5D5391F1B9CD}" type="pres">
      <dgm:prSet presAssocID="{CBEA8814-1CA6-4CE1-BC99-53D211E7B488}" presName="node" presStyleLbl="node1" presStyleIdx="1" presStyleCnt="10" custScaleY="166174">
        <dgm:presLayoutVars>
          <dgm:bulletEnabled val="1"/>
        </dgm:presLayoutVars>
      </dgm:prSet>
      <dgm:spPr/>
    </dgm:pt>
    <dgm:pt modelId="{6DD3DA65-7A51-4039-B00E-66FA7DE023E8}" type="pres">
      <dgm:prSet presAssocID="{CBEA8814-1CA6-4CE1-BC99-53D211E7B488}" presName="spNode" presStyleCnt="0"/>
      <dgm:spPr/>
    </dgm:pt>
    <dgm:pt modelId="{F132A1FD-B687-4CE2-AB0F-05DF64201378}" type="pres">
      <dgm:prSet presAssocID="{01F1BE15-27D1-4CF1-B278-7496A8CB152A}" presName="sibTrans" presStyleLbl="sibTrans1D1" presStyleIdx="1" presStyleCnt="10"/>
      <dgm:spPr/>
    </dgm:pt>
    <dgm:pt modelId="{FD7A2C42-4B62-403C-AE34-00CAB6F51CDA}" type="pres">
      <dgm:prSet presAssocID="{C225E7CB-8171-4704-9113-79CDE7E67847}" presName="node" presStyleLbl="node1" presStyleIdx="2" presStyleCnt="10" custScaleY="166174">
        <dgm:presLayoutVars>
          <dgm:bulletEnabled val="1"/>
        </dgm:presLayoutVars>
      </dgm:prSet>
      <dgm:spPr/>
    </dgm:pt>
    <dgm:pt modelId="{72D3A448-6D29-4312-8F2D-51F3E5ABFD7B}" type="pres">
      <dgm:prSet presAssocID="{C225E7CB-8171-4704-9113-79CDE7E67847}" presName="spNode" presStyleCnt="0"/>
      <dgm:spPr/>
    </dgm:pt>
    <dgm:pt modelId="{8085143C-FA86-4041-96F2-FCA63A6516AD}" type="pres">
      <dgm:prSet presAssocID="{098096B9-FD85-4C47-B64A-1EE7374F1E0E}" presName="sibTrans" presStyleLbl="sibTrans1D1" presStyleIdx="2" presStyleCnt="10"/>
      <dgm:spPr/>
    </dgm:pt>
    <dgm:pt modelId="{0729B739-5130-4280-9931-0325108FCA52}" type="pres">
      <dgm:prSet presAssocID="{BBC7BFE5-0AF3-4E0D-AE20-F9E2498E8F53}" presName="node" presStyleLbl="node1" presStyleIdx="3" presStyleCnt="10" custScaleY="166174">
        <dgm:presLayoutVars>
          <dgm:bulletEnabled val="1"/>
        </dgm:presLayoutVars>
      </dgm:prSet>
      <dgm:spPr/>
    </dgm:pt>
    <dgm:pt modelId="{1A57FACB-E999-4227-8F90-07634DE4D8C7}" type="pres">
      <dgm:prSet presAssocID="{BBC7BFE5-0AF3-4E0D-AE20-F9E2498E8F53}" presName="spNode" presStyleCnt="0"/>
      <dgm:spPr/>
    </dgm:pt>
    <dgm:pt modelId="{23A1AB83-C3E6-4982-ABD8-6B018F27B11F}" type="pres">
      <dgm:prSet presAssocID="{AA5A4245-47AF-4683-AC50-306517033D09}" presName="sibTrans" presStyleLbl="sibTrans1D1" presStyleIdx="3" presStyleCnt="10"/>
      <dgm:spPr/>
    </dgm:pt>
    <dgm:pt modelId="{227EB2A8-CB72-435E-A320-D1929563E863}" type="pres">
      <dgm:prSet presAssocID="{6804EBE9-839E-4C03-AC21-446901C507F8}" presName="node" presStyleLbl="node1" presStyleIdx="4" presStyleCnt="10" custScaleY="166174">
        <dgm:presLayoutVars>
          <dgm:bulletEnabled val="1"/>
        </dgm:presLayoutVars>
      </dgm:prSet>
      <dgm:spPr/>
    </dgm:pt>
    <dgm:pt modelId="{A53B4762-6F97-43DC-BA12-B16F25BFFDA1}" type="pres">
      <dgm:prSet presAssocID="{6804EBE9-839E-4C03-AC21-446901C507F8}" presName="spNode" presStyleCnt="0"/>
      <dgm:spPr/>
    </dgm:pt>
    <dgm:pt modelId="{5760235F-42EC-4E26-BD38-79D335CAACD8}" type="pres">
      <dgm:prSet presAssocID="{7377C7C8-2838-416D-931E-E314C428DAFF}" presName="sibTrans" presStyleLbl="sibTrans1D1" presStyleIdx="4" presStyleCnt="10"/>
      <dgm:spPr/>
    </dgm:pt>
    <dgm:pt modelId="{07244DFD-BD36-404C-88D2-5255F3694B20}" type="pres">
      <dgm:prSet presAssocID="{94677253-7346-4F4F-81A3-EAAC57D7F4B7}" presName="node" presStyleLbl="node1" presStyleIdx="5" presStyleCnt="10" custScaleY="166174">
        <dgm:presLayoutVars>
          <dgm:bulletEnabled val="1"/>
        </dgm:presLayoutVars>
      </dgm:prSet>
      <dgm:spPr/>
    </dgm:pt>
    <dgm:pt modelId="{9CBAB9D1-435A-4160-8F19-1EC575E451EC}" type="pres">
      <dgm:prSet presAssocID="{94677253-7346-4F4F-81A3-EAAC57D7F4B7}" presName="spNode" presStyleCnt="0"/>
      <dgm:spPr/>
    </dgm:pt>
    <dgm:pt modelId="{12A33B2F-E682-434F-BFBB-2378C917C614}" type="pres">
      <dgm:prSet presAssocID="{CB15FD37-C274-431F-B074-8A2D51C5EAEE}" presName="sibTrans" presStyleLbl="sibTrans1D1" presStyleIdx="5" presStyleCnt="10"/>
      <dgm:spPr/>
    </dgm:pt>
    <dgm:pt modelId="{C4B797A5-4D1D-4EF5-A640-71F36B54D124}" type="pres">
      <dgm:prSet presAssocID="{F93BA0A0-3E0F-445B-A129-4B0726316DC8}" presName="node" presStyleLbl="node1" presStyleIdx="6" presStyleCnt="10" custScaleY="166174">
        <dgm:presLayoutVars>
          <dgm:bulletEnabled val="1"/>
        </dgm:presLayoutVars>
      </dgm:prSet>
      <dgm:spPr/>
    </dgm:pt>
    <dgm:pt modelId="{AA81291F-9F50-4444-9DF3-768767790969}" type="pres">
      <dgm:prSet presAssocID="{F93BA0A0-3E0F-445B-A129-4B0726316DC8}" presName="spNode" presStyleCnt="0"/>
      <dgm:spPr/>
    </dgm:pt>
    <dgm:pt modelId="{3B625C66-E443-434E-9D65-69F99C598DD0}" type="pres">
      <dgm:prSet presAssocID="{56999F76-3F95-4A90-A7AA-BA9B5D4EA1CA}" presName="sibTrans" presStyleLbl="sibTrans1D1" presStyleIdx="6" presStyleCnt="10"/>
      <dgm:spPr/>
    </dgm:pt>
    <dgm:pt modelId="{A97752F9-630A-4B34-BDAF-7614418742C6}" type="pres">
      <dgm:prSet presAssocID="{7BDA670D-6D2D-4243-BDAA-8DC4C3408454}" presName="node" presStyleLbl="node1" presStyleIdx="7" presStyleCnt="10" custScaleY="166174">
        <dgm:presLayoutVars>
          <dgm:bulletEnabled val="1"/>
        </dgm:presLayoutVars>
      </dgm:prSet>
      <dgm:spPr/>
    </dgm:pt>
    <dgm:pt modelId="{7F75E501-6218-493C-9181-7D1F4710920A}" type="pres">
      <dgm:prSet presAssocID="{7BDA670D-6D2D-4243-BDAA-8DC4C3408454}" presName="spNode" presStyleCnt="0"/>
      <dgm:spPr/>
    </dgm:pt>
    <dgm:pt modelId="{D6243C78-D3D3-4D65-81C7-4969ACE49CF4}" type="pres">
      <dgm:prSet presAssocID="{A0E98C5A-563C-4A4C-90EF-39CAE24AF74D}" presName="sibTrans" presStyleLbl="sibTrans1D1" presStyleIdx="7" presStyleCnt="10"/>
      <dgm:spPr/>
    </dgm:pt>
    <dgm:pt modelId="{8B4D433D-DC64-4169-81D0-62FAE936754D}" type="pres">
      <dgm:prSet presAssocID="{6B3AA31B-C3D4-4BFB-884F-5C78F4D0A815}" presName="node" presStyleLbl="node1" presStyleIdx="8" presStyleCnt="10" custScaleY="166174">
        <dgm:presLayoutVars>
          <dgm:bulletEnabled val="1"/>
        </dgm:presLayoutVars>
      </dgm:prSet>
      <dgm:spPr/>
    </dgm:pt>
    <dgm:pt modelId="{57D855A0-2FB6-4864-9F0E-BE2E0651BD69}" type="pres">
      <dgm:prSet presAssocID="{6B3AA31B-C3D4-4BFB-884F-5C78F4D0A815}" presName="spNode" presStyleCnt="0"/>
      <dgm:spPr/>
    </dgm:pt>
    <dgm:pt modelId="{8EA88885-BCED-43F8-B73B-2D1A8031DB15}" type="pres">
      <dgm:prSet presAssocID="{8863F0CA-5D66-4FEA-A08D-34E84264998E}" presName="sibTrans" presStyleLbl="sibTrans1D1" presStyleIdx="8" presStyleCnt="10"/>
      <dgm:spPr/>
    </dgm:pt>
    <dgm:pt modelId="{2127ACF2-4A33-4D4C-84EB-C6232370F234}" type="pres">
      <dgm:prSet presAssocID="{870283AC-4572-4788-ACDF-2E082EFA8B71}" presName="node" presStyleLbl="node1" presStyleIdx="9" presStyleCnt="10" custScaleY="166174">
        <dgm:presLayoutVars>
          <dgm:bulletEnabled val="1"/>
        </dgm:presLayoutVars>
      </dgm:prSet>
      <dgm:spPr/>
    </dgm:pt>
    <dgm:pt modelId="{80660C48-D75E-471A-A957-BBB1CBB0F530}" type="pres">
      <dgm:prSet presAssocID="{870283AC-4572-4788-ACDF-2E082EFA8B71}" presName="spNode" presStyleCnt="0"/>
      <dgm:spPr/>
    </dgm:pt>
    <dgm:pt modelId="{22FE7A2B-EEFC-49AC-A68B-E7F602BD8B52}" type="pres">
      <dgm:prSet presAssocID="{94D1F13E-C590-4466-A18E-96AB5B224CB3}" presName="sibTrans" presStyleLbl="sibTrans1D1" presStyleIdx="9" presStyleCnt="10"/>
      <dgm:spPr/>
    </dgm:pt>
  </dgm:ptLst>
  <dgm:cxnLst>
    <dgm:cxn modelId="{7EBB9D02-DFD2-41D1-ADB2-E625C6BDD0F1}" type="presOf" srcId="{94677253-7346-4F4F-81A3-EAAC57D7F4B7}" destId="{07244DFD-BD36-404C-88D2-5255F3694B20}" srcOrd="0" destOrd="0" presId="urn:microsoft.com/office/officeart/2005/8/layout/cycle6"/>
    <dgm:cxn modelId="{A03B3106-04B5-4EDE-BA2E-E4E24B77B089}" type="presOf" srcId="{851E0943-F0E0-4CD6-AA23-A9C142065446}" destId="{EA3779B7-E0D8-40E0-9C4E-03894A03BE07}" srcOrd="0" destOrd="0" presId="urn:microsoft.com/office/officeart/2005/8/layout/cycle6"/>
    <dgm:cxn modelId="{33BF441D-2DFB-4D39-81A2-F32877BC3B0E}" type="presOf" srcId="{56999F76-3F95-4A90-A7AA-BA9B5D4EA1CA}" destId="{3B625C66-E443-434E-9D65-69F99C598DD0}" srcOrd="0" destOrd="0" presId="urn:microsoft.com/office/officeart/2005/8/layout/cycle6"/>
    <dgm:cxn modelId="{6BA1021F-F8DC-4A22-B7B3-2E9AF574A145}" type="presOf" srcId="{01F1BE15-27D1-4CF1-B278-7496A8CB152A}" destId="{F132A1FD-B687-4CE2-AB0F-05DF64201378}" srcOrd="0" destOrd="0" presId="urn:microsoft.com/office/officeart/2005/8/layout/cycle6"/>
    <dgm:cxn modelId="{E2F1852B-76A4-45E2-8ECC-028D4C9C57F4}" srcId="{07A29F8F-991B-4C0C-A30E-AA8C3E79A980}" destId="{BBC7BFE5-0AF3-4E0D-AE20-F9E2498E8F53}" srcOrd="3" destOrd="0" parTransId="{282D0A3E-92D9-44A7-8C4F-0BE3B93201C1}" sibTransId="{AA5A4245-47AF-4683-AC50-306517033D09}"/>
    <dgm:cxn modelId="{5F060A2F-DFA3-45A2-8609-2DA58F66A8F4}" type="presOf" srcId="{A0E98C5A-563C-4A4C-90EF-39CAE24AF74D}" destId="{D6243C78-D3D3-4D65-81C7-4969ACE49CF4}" srcOrd="0" destOrd="0" presId="urn:microsoft.com/office/officeart/2005/8/layout/cycle6"/>
    <dgm:cxn modelId="{118A6035-3F5D-4EE3-82A0-554CF29ADA13}" srcId="{07A29F8F-991B-4C0C-A30E-AA8C3E79A980}" destId="{94677253-7346-4F4F-81A3-EAAC57D7F4B7}" srcOrd="5" destOrd="0" parTransId="{C9AD6A78-1D87-4159-8267-0A4A905063F1}" sibTransId="{CB15FD37-C274-431F-B074-8A2D51C5EAEE}"/>
    <dgm:cxn modelId="{FA5B8D35-1B35-47C4-9059-928A3592CF9D}" srcId="{07A29F8F-991B-4C0C-A30E-AA8C3E79A980}" destId="{870283AC-4572-4788-ACDF-2E082EFA8B71}" srcOrd="9" destOrd="0" parTransId="{091ABD52-D6EE-4CF8-AC65-F7AF786F6D4A}" sibTransId="{94D1F13E-C590-4466-A18E-96AB5B224CB3}"/>
    <dgm:cxn modelId="{01283536-F9C1-429C-A9BA-A86C249ABA21}" type="presOf" srcId="{6B3AA31B-C3D4-4BFB-884F-5C78F4D0A815}" destId="{8B4D433D-DC64-4169-81D0-62FAE936754D}" srcOrd="0" destOrd="0" presId="urn:microsoft.com/office/officeart/2005/8/layout/cycle6"/>
    <dgm:cxn modelId="{4BB3943B-9CE7-4AA1-AAD2-D75A9E67A651}" type="presOf" srcId="{8863F0CA-5D66-4FEA-A08D-34E84264998E}" destId="{8EA88885-BCED-43F8-B73B-2D1A8031DB15}" srcOrd="0" destOrd="0" presId="urn:microsoft.com/office/officeart/2005/8/layout/cycle6"/>
    <dgm:cxn modelId="{5FC0EC3E-A08F-4285-99B3-B96688FD5677}" type="presOf" srcId="{07A29F8F-991B-4C0C-A30E-AA8C3E79A980}" destId="{CC32F80D-A44D-4F24-A499-26625E3B3413}" srcOrd="0" destOrd="0" presId="urn:microsoft.com/office/officeart/2005/8/layout/cycle6"/>
    <dgm:cxn modelId="{BE79D35D-CBE7-470B-AD7D-12DA8C01C434}" srcId="{07A29F8F-991B-4C0C-A30E-AA8C3E79A980}" destId="{851E0943-F0E0-4CD6-AA23-A9C142065446}" srcOrd="0" destOrd="0" parTransId="{D19B5477-23F2-48C4-A2CB-A8A302099B44}" sibTransId="{516845D5-9A69-4940-92F1-637C26FAC27B}"/>
    <dgm:cxn modelId="{5081A15F-1B4A-4691-AF00-68F22A9B8A28}" type="presOf" srcId="{94D1F13E-C590-4466-A18E-96AB5B224CB3}" destId="{22FE7A2B-EEFC-49AC-A68B-E7F602BD8B52}" srcOrd="0" destOrd="0" presId="urn:microsoft.com/office/officeart/2005/8/layout/cycle6"/>
    <dgm:cxn modelId="{A528C041-EF3A-477B-A7C8-F43BFF80DADE}" srcId="{07A29F8F-991B-4C0C-A30E-AA8C3E79A980}" destId="{CBEA8814-1CA6-4CE1-BC99-53D211E7B488}" srcOrd="1" destOrd="0" parTransId="{9406BC41-A7FA-41F1-88C0-A085D48F5D00}" sibTransId="{01F1BE15-27D1-4CF1-B278-7496A8CB152A}"/>
    <dgm:cxn modelId="{EE520250-7B78-4D6E-9424-441389560031}" type="presOf" srcId="{C225E7CB-8171-4704-9113-79CDE7E67847}" destId="{FD7A2C42-4B62-403C-AE34-00CAB6F51CDA}" srcOrd="0" destOrd="0" presId="urn:microsoft.com/office/officeart/2005/8/layout/cycle6"/>
    <dgm:cxn modelId="{B3906351-2641-4E96-B206-AE53D36F43FB}" type="presOf" srcId="{098096B9-FD85-4C47-B64A-1EE7374F1E0E}" destId="{8085143C-FA86-4041-96F2-FCA63A6516AD}" srcOrd="0" destOrd="0" presId="urn:microsoft.com/office/officeart/2005/8/layout/cycle6"/>
    <dgm:cxn modelId="{3AE62B53-C867-4D97-80EA-1E406510D4B0}" srcId="{07A29F8F-991B-4C0C-A30E-AA8C3E79A980}" destId="{6804EBE9-839E-4C03-AC21-446901C507F8}" srcOrd="4" destOrd="0" parTransId="{E8DC79AB-2C06-4D42-AD10-605C45E2B3A7}" sibTransId="{7377C7C8-2838-416D-931E-E314C428DAFF}"/>
    <dgm:cxn modelId="{46150383-5077-4262-B0CD-4214BA5BDAC0}" type="presOf" srcId="{F93BA0A0-3E0F-445B-A129-4B0726316DC8}" destId="{C4B797A5-4D1D-4EF5-A640-71F36B54D124}" srcOrd="0" destOrd="0" presId="urn:microsoft.com/office/officeart/2005/8/layout/cycle6"/>
    <dgm:cxn modelId="{2140BB90-904D-449C-9104-F15A966C8DD0}" type="presOf" srcId="{7377C7C8-2838-416D-931E-E314C428DAFF}" destId="{5760235F-42EC-4E26-BD38-79D335CAACD8}" srcOrd="0" destOrd="0" presId="urn:microsoft.com/office/officeart/2005/8/layout/cycle6"/>
    <dgm:cxn modelId="{6C9E4794-DCC5-49E3-9213-6ACEC66B2962}" srcId="{07A29F8F-991B-4C0C-A30E-AA8C3E79A980}" destId="{C225E7CB-8171-4704-9113-79CDE7E67847}" srcOrd="2" destOrd="0" parTransId="{852ED748-7FEF-44A1-BCB0-6D9E2D835FD1}" sibTransId="{098096B9-FD85-4C47-B64A-1EE7374F1E0E}"/>
    <dgm:cxn modelId="{115F6F9F-57C9-4918-9891-BEF11A150DED}" type="presOf" srcId="{7BDA670D-6D2D-4243-BDAA-8DC4C3408454}" destId="{A97752F9-630A-4B34-BDAF-7614418742C6}" srcOrd="0" destOrd="0" presId="urn:microsoft.com/office/officeart/2005/8/layout/cycle6"/>
    <dgm:cxn modelId="{3A92919F-21D9-4B73-B4C0-0D6CF060DE8F}" type="presOf" srcId="{BBC7BFE5-0AF3-4E0D-AE20-F9E2498E8F53}" destId="{0729B739-5130-4280-9931-0325108FCA52}" srcOrd="0" destOrd="0" presId="urn:microsoft.com/office/officeart/2005/8/layout/cycle6"/>
    <dgm:cxn modelId="{A8F21FA8-67A6-4A2D-BF3B-A0F954D785B2}" type="presOf" srcId="{516845D5-9A69-4940-92F1-637C26FAC27B}" destId="{76D06124-DA7D-4854-B15F-47C207F83E25}" srcOrd="0" destOrd="0" presId="urn:microsoft.com/office/officeart/2005/8/layout/cycle6"/>
    <dgm:cxn modelId="{D09E92B7-4C11-4EF3-898D-FD7767E357DC}" type="presOf" srcId="{CBEA8814-1CA6-4CE1-BC99-53D211E7B488}" destId="{1B74B76B-BB05-40A5-9546-5D5391F1B9CD}" srcOrd="0" destOrd="0" presId="urn:microsoft.com/office/officeart/2005/8/layout/cycle6"/>
    <dgm:cxn modelId="{31DE51B8-89A9-4FD1-BDAC-DF921BC7D2B3}" srcId="{07A29F8F-991B-4C0C-A30E-AA8C3E79A980}" destId="{6B3AA31B-C3D4-4BFB-884F-5C78F4D0A815}" srcOrd="8" destOrd="0" parTransId="{8546DF9D-1792-4B10-BCA9-C03A1BDAE6CD}" sibTransId="{8863F0CA-5D66-4FEA-A08D-34E84264998E}"/>
    <dgm:cxn modelId="{43C2A2BD-5372-4351-AFE8-BF8A879634BE}" type="presOf" srcId="{6804EBE9-839E-4C03-AC21-446901C507F8}" destId="{227EB2A8-CB72-435E-A320-D1929563E863}" srcOrd="0" destOrd="0" presId="urn:microsoft.com/office/officeart/2005/8/layout/cycle6"/>
    <dgm:cxn modelId="{18AF1ED2-77F5-4A13-8934-2286EEB46E14}" type="presOf" srcId="{AA5A4245-47AF-4683-AC50-306517033D09}" destId="{23A1AB83-C3E6-4982-ABD8-6B018F27B11F}" srcOrd="0" destOrd="0" presId="urn:microsoft.com/office/officeart/2005/8/layout/cycle6"/>
    <dgm:cxn modelId="{C5A273DE-370A-4095-BEFB-279A19AA3585}" type="presOf" srcId="{870283AC-4572-4788-ACDF-2E082EFA8B71}" destId="{2127ACF2-4A33-4D4C-84EB-C6232370F234}" srcOrd="0" destOrd="0" presId="urn:microsoft.com/office/officeart/2005/8/layout/cycle6"/>
    <dgm:cxn modelId="{FF9F51F2-22BD-4E24-AFCB-5351571C67D4}" type="presOf" srcId="{CB15FD37-C274-431F-B074-8A2D51C5EAEE}" destId="{12A33B2F-E682-434F-BFBB-2378C917C614}" srcOrd="0" destOrd="0" presId="urn:microsoft.com/office/officeart/2005/8/layout/cycle6"/>
    <dgm:cxn modelId="{C09A08F4-6C76-49B6-A7E4-4E0FD7F627A1}" srcId="{07A29F8F-991B-4C0C-A30E-AA8C3E79A980}" destId="{7BDA670D-6D2D-4243-BDAA-8DC4C3408454}" srcOrd="7" destOrd="0" parTransId="{6FEECB05-2D1E-47C6-BEC3-EDAF5B2438FA}" sibTransId="{A0E98C5A-563C-4A4C-90EF-39CAE24AF74D}"/>
    <dgm:cxn modelId="{5B3922F7-6902-4168-8F06-E1637AA6C612}" srcId="{07A29F8F-991B-4C0C-A30E-AA8C3E79A980}" destId="{F93BA0A0-3E0F-445B-A129-4B0726316DC8}" srcOrd="6" destOrd="0" parTransId="{40C37FFE-4E2C-4884-8B3D-DEFE787D81AC}" sibTransId="{56999F76-3F95-4A90-A7AA-BA9B5D4EA1CA}"/>
    <dgm:cxn modelId="{0452DB5C-031C-4413-9485-487A83A2E17B}" type="presParOf" srcId="{CC32F80D-A44D-4F24-A499-26625E3B3413}" destId="{EA3779B7-E0D8-40E0-9C4E-03894A03BE07}" srcOrd="0" destOrd="0" presId="urn:microsoft.com/office/officeart/2005/8/layout/cycle6"/>
    <dgm:cxn modelId="{493462E6-A23D-441F-8185-788805ECA6E3}" type="presParOf" srcId="{CC32F80D-A44D-4F24-A499-26625E3B3413}" destId="{EF41BD33-C4B9-4197-9421-0A4F413F73A2}" srcOrd="1" destOrd="0" presId="urn:microsoft.com/office/officeart/2005/8/layout/cycle6"/>
    <dgm:cxn modelId="{165C7731-2169-4736-92D2-AC3EA7B2F674}" type="presParOf" srcId="{CC32F80D-A44D-4F24-A499-26625E3B3413}" destId="{76D06124-DA7D-4854-B15F-47C207F83E25}" srcOrd="2" destOrd="0" presId="urn:microsoft.com/office/officeart/2005/8/layout/cycle6"/>
    <dgm:cxn modelId="{16E0FB69-A296-4E5F-A88D-E91339D6AF11}" type="presParOf" srcId="{CC32F80D-A44D-4F24-A499-26625E3B3413}" destId="{1B74B76B-BB05-40A5-9546-5D5391F1B9CD}" srcOrd="3" destOrd="0" presId="urn:microsoft.com/office/officeart/2005/8/layout/cycle6"/>
    <dgm:cxn modelId="{C04FD23D-8ACF-4C6D-ABDD-AA803DA87901}" type="presParOf" srcId="{CC32F80D-A44D-4F24-A499-26625E3B3413}" destId="{6DD3DA65-7A51-4039-B00E-66FA7DE023E8}" srcOrd="4" destOrd="0" presId="urn:microsoft.com/office/officeart/2005/8/layout/cycle6"/>
    <dgm:cxn modelId="{CD03A86F-29EC-4A34-B494-F8DE0B063640}" type="presParOf" srcId="{CC32F80D-A44D-4F24-A499-26625E3B3413}" destId="{F132A1FD-B687-4CE2-AB0F-05DF64201378}" srcOrd="5" destOrd="0" presId="urn:microsoft.com/office/officeart/2005/8/layout/cycle6"/>
    <dgm:cxn modelId="{67300596-A86A-47C7-A19D-CD335D2AFA25}" type="presParOf" srcId="{CC32F80D-A44D-4F24-A499-26625E3B3413}" destId="{FD7A2C42-4B62-403C-AE34-00CAB6F51CDA}" srcOrd="6" destOrd="0" presId="urn:microsoft.com/office/officeart/2005/8/layout/cycle6"/>
    <dgm:cxn modelId="{DB681363-704B-42FC-B324-CA9477DAE911}" type="presParOf" srcId="{CC32F80D-A44D-4F24-A499-26625E3B3413}" destId="{72D3A448-6D29-4312-8F2D-51F3E5ABFD7B}" srcOrd="7" destOrd="0" presId="urn:microsoft.com/office/officeart/2005/8/layout/cycle6"/>
    <dgm:cxn modelId="{8AB8F489-999E-440C-B47F-9283A75B6D9E}" type="presParOf" srcId="{CC32F80D-A44D-4F24-A499-26625E3B3413}" destId="{8085143C-FA86-4041-96F2-FCA63A6516AD}" srcOrd="8" destOrd="0" presId="urn:microsoft.com/office/officeart/2005/8/layout/cycle6"/>
    <dgm:cxn modelId="{AF3493B9-5F1A-407C-AFC8-EC32251E0292}" type="presParOf" srcId="{CC32F80D-A44D-4F24-A499-26625E3B3413}" destId="{0729B739-5130-4280-9931-0325108FCA52}" srcOrd="9" destOrd="0" presId="urn:microsoft.com/office/officeart/2005/8/layout/cycle6"/>
    <dgm:cxn modelId="{33117F6B-3E18-45B0-BBE2-899420910BD5}" type="presParOf" srcId="{CC32F80D-A44D-4F24-A499-26625E3B3413}" destId="{1A57FACB-E999-4227-8F90-07634DE4D8C7}" srcOrd="10" destOrd="0" presId="urn:microsoft.com/office/officeart/2005/8/layout/cycle6"/>
    <dgm:cxn modelId="{7A6D4A1C-F8E1-4770-BC90-01CF3EF87198}" type="presParOf" srcId="{CC32F80D-A44D-4F24-A499-26625E3B3413}" destId="{23A1AB83-C3E6-4982-ABD8-6B018F27B11F}" srcOrd="11" destOrd="0" presId="urn:microsoft.com/office/officeart/2005/8/layout/cycle6"/>
    <dgm:cxn modelId="{FC190D39-48A3-4AC9-96D6-EFED56D4BBB4}" type="presParOf" srcId="{CC32F80D-A44D-4F24-A499-26625E3B3413}" destId="{227EB2A8-CB72-435E-A320-D1929563E863}" srcOrd="12" destOrd="0" presId="urn:microsoft.com/office/officeart/2005/8/layout/cycle6"/>
    <dgm:cxn modelId="{5F69BE06-FE17-43E2-83E9-320130B5D2E2}" type="presParOf" srcId="{CC32F80D-A44D-4F24-A499-26625E3B3413}" destId="{A53B4762-6F97-43DC-BA12-B16F25BFFDA1}" srcOrd="13" destOrd="0" presId="urn:microsoft.com/office/officeart/2005/8/layout/cycle6"/>
    <dgm:cxn modelId="{31156A48-BC2F-4CD2-B57C-06EC68442EB7}" type="presParOf" srcId="{CC32F80D-A44D-4F24-A499-26625E3B3413}" destId="{5760235F-42EC-4E26-BD38-79D335CAACD8}" srcOrd="14" destOrd="0" presId="urn:microsoft.com/office/officeart/2005/8/layout/cycle6"/>
    <dgm:cxn modelId="{27D96A86-8EC5-40F1-90D5-AFE76A70D3A6}" type="presParOf" srcId="{CC32F80D-A44D-4F24-A499-26625E3B3413}" destId="{07244DFD-BD36-404C-88D2-5255F3694B20}" srcOrd="15" destOrd="0" presId="urn:microsoft.com/office/officeart/2005/8/layout/cycle6"/>
    <dgm:cxn modelId="{411D3D39-1E7B-412F-B266-518F4CAF8A0B}" type="presParOf" srcId="{CC32F80D-A44D-4F24-A499-26625E3B3413}" destId="{9CBAB9D1-435A-4160-8F19-1EC575E451EC}" srcOrd="16" destOrd="0" presId="urn:microsoft.com/office/officeart/2005/8/layout/cycle6"/>
    <dgm:cxn modelId="{F6378C41-E305-46EF-9358-26891853C531}" type="presParOf" srcId="{CC32F80D-A44D-4F24-A499-26625E3B3413}" destId="{12A33B2F-E682-434F-BFBB-2378C917C614}" srcOrd="17" destOrd="0" presId="urn:microsoft.com/office/officeart/2005/8/layout/cycle6"/>
    <dgm:cxn modelId="{61B470E6-D009-4ED0-8C32-83988F1AC6FE}" type="presParOf" srcId="{CC32F80D-A44D-4F24-A499-26625E3B3413}" destId="{C4B797A5-4D1D-4EF5-A640-71F36B54D124}" srcOrd="18" destOrd="0" presId="urn:microsoft.com/office/officeart/2005/8/layout/cycle6"/>
    <dgm:cxn modelId="{935DBAD4-74D6-4657-AABF-5FBF5453A088}" type="presParOf" srcId="{CC32F80D-A44D-4F24-A499-26625E3B3413}" destId="{AA81291F-9F50-4444-9DF3-768767790969}" srcOrd="19" destOrd="0" presId="urn:microsoft.com/office/officeart/2005/8/layout/cycle6"/>
    <dgm:cxn modelId="{EB6E5A6E-48E8-4DCB-9F69-51ACB5961EBB}" type="presParOf" srcId="{CC32F80D-A44D-4F24-A499-26625E3B3413}" destId="{3B625C66-E443-434E-9D65-69F99C598DD0}" srcOrd="20" destOrd="0" presId="urn:microsoft.com/office/officeart/2005/8/layout/cycle6"/>
    <dgm:cxn modelId="{02A0BD3C-4AB5-43D4-A9D9-5AEBECD1E214}" type="presParOf" srcId="{CC32F80D-A44D-4F24-A499-26625E3B3413}" destId="{A97752F9-630A-4B34-BDAF-7614418742C6}" srcOrd="21" destOrd="0" presId="urn:microsoft.com/office/officeart/2005/8/layout/cycle6"/>
    <dgm:cxn modelId="{7D16C301-6186-483A-82D5-62C94F38048B}" type="presParOf" srcId="{CC32F80D-A44D-4F24-A499-26625E3B3413}" destId="{7F75E501-6218-493C-9181-7D1F4710920A}" srcOrd="22" destOrd="0" presId="urn:microsoft.com/office/officeart/2005/8/layout/cycle6"/>
    <dgm:cxn modelId="{333DA979-AC92-4298-AB9A-C4BC913C1593}" type="presParOf" srcId="{CC32F80D-A44D-4F24-A499-26625E3B3413}" destId="{D6243C78-D3D3-4D65-81C7-4969ACE49CF4}" srcOrd="23" destOrd="0" presId="urn:microsoft.com/office/officeart/2005/8/layout/cycle6"/>
    <dgm:cxn modelId="{678DD890-B959-48D3-9B4D-69643A8B746A}" type="presParOf" srcId="{CC32F80D-A44D-4F24-A499-26625E3B3413}" destId="{8B4D433D-DC64-4169-81D0-62FAE936754D}" srcOrd="24" destOrd="0" presId="urn:microsoft.com/office/officeart/2005/8/layout/cycle6"/>
    <dgm:cxn modelId="{D2E13F04-8FA3-4B60-AADE-458C5C43B124}" type="presParOf" srcId="{CC32F80D-A44D-4F24-A499-26625E3B3413}" destId="{57D855A0-2FB6-4864-9F0E-BE2E0651BD69}" srcOrd="25" destOrd="0" presId="urn:microsoft.com/office/officeart/2005/8/layout/cycle6"/>
    <dgm:cxn modelId="{F8ED81D9-FAB0-4E80-A587-9C8A426EBB3A}" type="presParOf" srcId="{CC32F80D-A44D-4F24-A499-26625E3B3413}" destId="{8EA88885-BCED-43F8-B73B-2D1A8031DB15}" srcOrd="26" destOrd="0" presId="urn:microsoft.com/office/officeart/2005/8/layout/cycle6"/>
    <dgm:cxn modelId="{1F0CB6B4-5862-4C90-B442-8A4A1A44B089}" type="presParOf" srcId="{CC32F80D-A44D-4F24-A499-26625E3B3413}" destId="{2127ACF2-4A33-4D4C-84EB-C6232370F234}" srcOrd="27" destOrd="0" presId="urn:microsoft.com/office/officeart/2005/8/layout/cycle6"/>
    <dgm:cxn modelId="{00197A92-66E6-4C12-BE25-A9636793FFD6}" type="presParOf" srcId="{CC32F80D-A44D-4F24-A499-26625E3B3413}" destId="{80660C48-D75E-471A-A957-BBB1CBB0F530}" srcOrd="28" destOrd="0" presId="urn:microsoft.com/office/officeart/2005/8/layout/cycle6"/>
    <dgm:cxn modelId="{E1717055-4A36-45F9-A2C4-85E2C7B97C7D}" type="presParOf" srcId="{CC32F80D-A44D-4F24-A499-26625E3B3413}" destId="{22FE7A2B-EEFC-49AC-A68B-E7F602BD8B52}" srcOrd="29"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B11D3-587D-49EA-AA4C-0093CDF755D3}">
      <dsp:nvSpPr>
        <dsp:cNvPr id="0" name=""/>
        <dsp:cNvSpPr/>
      </dsp:nvSpPr>
      <dsp:spPr>
        <a:xfrm>
          <a:off x="577139" y="654791"/>
          <a:ext cx="1715625" cy="1715625"/>
        </a:xfrm>
        <a:prstGeom prst="ellipse">
          <a:avLst/>
        </a:prstGeom>
        <a:solidFill>
          <a:srgbClr val="143486"/>
        </a:solidFill>
        <a:ln>
          <a:noFill/>
        </a:ln>
        <a:effectLst/>
      </dsp:spPr>
      <dsp:style>
        <a:lnRef idx="0">
          <a:scrgbClr r="0" g="0" b="0"/>
        </a:lnRef>
        <a:fillRef idx="1">
          <a:scrgbClr r="0" g="0" b="0"/>
        </a:fillRef>
        <a:effectRef idx="0">
          <a:scrgbClr r="0" g="0" b="0"/>
        </a:effectRef>
        <a:fontRef idx="minor"/>
      </dsp:style>
    </dsp:sp>
    <dsp:sp modelId="{824DBCA3-431C-407A-A579-5B33B1EAE383}">
      <dsp:nvSpPr>
        <dsp:cNvPr id="0" name=""/>
        <dsp:cNvSpPr/>
      </dsp:nvSpPr>
      <dsp:spPr>
        <a:xfrm>
          <a:off x="942765" y="1020416"/>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8E3CE-2F03-49EC-A7CD-0835C9C1908D}">
      <dsp:nvSpPr>
        <dsp:cNvPr id="0" name=""/>
        <dsp:cNvSpPr/>
      </dsp:nvSpPr>
      <dsp:spPr>
        <a:xfrm>
          <a:off x="28702" y="2904791"/>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Political will</a:t>
          </a:r>
        </a:p>
      </dsp:txBody>
      <dsp:txXfrm>
        <a:off x="28702" y="2904791"/>
        <a:ext cx="2812500" cy="720000"/>
      </dsp:txXfrm>
    </dsp:sp>
    <dsp:sp modelId="{115BB061-EEA4-4AB3-9D6F-F0893E24E834}">
      <dsp:nvSpPr>
        <dsp:cNvPr id="0" name=""/>
        <dsp:cNvSpPr/>
      </dsp:nvSpPr>
      <dsp:spPr>
        <a:xfrm>
          <a:off x="3881827" y="654791"/>
          <a:ext cx="1715625" cy="1715625"/>
        </a:xfrm>
        <a:prstGeom prst="ellipse">
          <a:avLst/>
        </a:prstGeom>
        <a:solidFill>
          <a:schemeClr val="tx1"/>
        </a:solidFill>
        <a:ln>
          <a:noFill/>
        </a:ln>
        <a:effectLst/>
      </dsp:spPr>
      <dsp:style>
        <a:lnRef idx="0">
          <a:scrgbClr r="0" g="0" b="0"/>
        </a:lnRef>
        <a:fillRef idx="1">
          <a:scrgbClr r="0" g="0" b="0"/>
        </a:fillRef>
        <a:effectRef idx="0">
          <a:scrgbClr r="0" g="0" b="0"/>
        </a:effectRef>
        <a:fontRef idx="minor"/>
      </dsp:style>
    </dsp:sp>
    <dsp:sp modelId="{24E59696-48FB-4979-9669-A21F785DAE4A}">
      <dsp:nvSpPr>
        <dsp:cNvPr id="0" name=""/>
        <dsp:cNvSpPr/>
      </dsp:nvSpPr>
      <dsp:spPr>
        <a:xfrm>
          <a:off x="4247452" y="1020416"/>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E248D-2439-4526-910D-637CE4EF0604}">
      <dsp:nvSpPr>
        <dsp:cNvPr id="0" name=""/>
        <dsp:cNvSpPr/>
      </dsp:nvSpPr>
      <dsp:spPr>
        <a:xfrm>
          <a:off x="3333390" y="2904791"/>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Industry commitment</a:t>
          </a:r>
        </a:p>
      </dsp:txBody>
      <dsp:txXfrm>
        <a:off x="3333390" y="2904791"/>
        <a:ext cx="2812500" cy="720000"/>
      </dsp:txXfrm>
    </dsp:sp>
    <dsp:sp modelId="{38014E19-7366-49E3-8A2F-ECAAA083DE0F}">
      <dsp:nvSpPr>
        <dsp:cNvPr id="0" name=""/>
        <dsp:cNvSpPr/>
      </dsp:nvSpPr>
      <dsp:spPr>
        <a:xfrm>
          <a:off x="7186515" y="654791"/>
          <a:ext cx="1715625" cy="1715625"/>
        </a:xfrm>
        <a:prstGeom prst="ellipse">
          <a:avLst/>
        </a:prstGeom>
        <a:solidFill>
          <a:srgbClr val="143486"/>
        </a:solidFill>
        <a:ln>
          <a:noFill/>
        </a:ln>
        <a:effectLst/>
      </dsp:spPr>
      <dsp:style>
        <a:lnRef idx="0">
          <a:scrgbClr r="0" g="0" b="0"/>
        </a:lnRef>
        <a:fillRef idx="1">
          <a:scrgbClr r="0" g="0" b="0"/>
        </a:fillRef>
        <a:effectRef idx="0">
          <a:scrgbClr r="0" g="0" b="0"/>
        </a:effectRef>
        <a:fontRef idx="minor"/>
      </dsp:style>
    </dsp:sp>
    <dsp:sp modelId="{1C0C9FDB-F78F-44E0-AAD0-5CE651B6F61E}">
      <dsp:nvSpPr>
        <dsp:cNvPr id="0" name=""/>
        <dsp:cNvSpPr/>
      </dsp:nvSpPr>
      <dsp:spPr>
        <a:xfrm>
          <a:off x="7552140" y="1020416"/>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E8B06-B0FF-40E3-BA50-F61DC95C6B62}">
      <dsp:nvSpPr>
        <dsp:cNvPr id="0" name=""/>
        <dsp:cNvSpPr/>
      </dsp:nvSpPr>
      <dsp:spPr>
        <a:xfrm>
          <a:off x="6638077" y="2904791"/>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Huge investments</a:t>
          </a:r>
        </a:p>
      </dsp:txBody>
      <dsp:txXfrm>
        <a:off x="6638077" y="2904791"/>
        <a:ext cx="281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63821-0FF5-4D4D-BBBF-9910BFD8C62B}">
      <dsp:nvSpPr>
        <dsp:cNvPr id="0" name=""/>
        <dsp:cNvSpPr/>
      </dsp:nvSpPr>
      <dsp:spPr>
        <a:xfrm>
          <a:off x="1600" y="1363698"/>
          <a:ext cx="2538933" cy="1749324"/>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E57C8-ADE8-4E52-B5DB-1532E8B1DE4C}">
      <dsp:nvSpPr>
        <dsp:cNvPr id="0" name=""/>
        <dsp:cNvSpPr/>
      </dsp:nvSpPr>
      <dsp:spPr>
        <a:xfrm>
          <a:off x="1600"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t>High spenders</a:t>
          </a:r>
        </a:p>
      </dsp:txBody>
      <dsp:txXfrm>
        <a:off x="1600" y="3113023"/>
        <a:ext cx="2538933" cy="941944"/>
      </dsp:txXfrm>
    </dsp:sp>
    <dsp:sp modelId="{75BE8880-3D7D-4341-8E08-B0A34EB1DAA7}">
      <dsp:nvSpPr>
        <dsp:cNvPr id="0" name=""/>
        <dsp:cNvSpPr/>
      </dsp:nvSpPr>
      <dsp:spPr>
        <a:xfrm>
          <a:off x="2794533" y="1363698"/>
          <a:ext cx="2538933" cy="1749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9F481-6028-4FCA-A242-59B0806F1EA2}">
      <dsp:nvSpPr>
        <dsp:cNvPr id="0" name=""/>
        <dsp:cNvSpPr/>
      </dsp:nvSpPr>
      <dsp:spPr>
        <a:xfrm>
          <a:off x="2794533"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t>Ignores net value</a:t>
          </a:r>
        </a:p>
      </dsp:txBody>
      <dsp:txXfrm>
        <a:off x="2794533" y="3113023"/>
        <a:ext cx="2538933" cy="941944"/>
      </dsp:txXfrm>
    </dsp:sp>
    <dsp:sp modelId="{1E7D48BF-DE4D-454F-B1A7-F02C649B3748}">
      <dsp:nvSpPr>
        <dsp:cNvPr id="0" name=""/>
        <dsp:cNvSpPr/>
      </dsp:nvSpPr>
      <dsp:spPr>
        <a:xfrm>
          <a:off x="5587466" y="1363698"/>
          <a:ext cx="2538933" cy="1749324"/>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CF9F2-34F3-46C3-85ED-80AC3D574A3A}">
      <dsp:nvSpPr>
        <dsp:cNvPr id="0" name=""/>
        <dsp:cNvSpPr/>
      </dsp:nvSpPr>
      <dsp:spPr>
        <a:xfrm>
          <a:off x="5587466"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t>Value = ?$?</a:t>
          </a:r>
        </a:p>
      </dsp:txBody>
      <dsp:txXfrm>
        <a:off x="5587466" y="3113023"/>
        <a:ext cx="2538933" cy="941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779B7-E0D8-40E0-9C4E-03894A03BE07}">
      <dsp:nvSpPr>
        <dsp:cNvPr id="0" name=""/>
        <dsp:cNvSpPr/>
      </dsp:nvSpPr>
      <dsp:spPr>
        <a:xfrm>
          <a:off x="3981022" y="-221485"/>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Risk assessments and scenario planning</a:t>
          </a:r>
          <a:endParaRPr lang="en-GB" sz="1200" b="1" kern="1200" dirty="0"/>
        </a:p>
      </dsp:txBody>
      <dsp:txXfrm>
        <a:off x="4032251" y="-170256"/>
        <a:ext cx="946974" cy="1031066"/>
      </dsp:txXfrm>
    </dsp:sp>
    <dsp:sp modelId="{76D06124-DA7D-4854-B15F-47C207F83E25}">
      <dsp:nvSpPr>
        <dsp:cNvPr id="0" name=""/>
        <dsp:cNvSpPr/>
      </dsp:nvSpPr>
      <dsp:spPr>
        <a:xfrm>
          <a:off x="1663867" y="345276"/>
          <a:ext cx="5683742" cy="5683742"/>
        </a:xfrm>
        <a:custGeom>
          <a:avLst/>
          <a:gdLst/>
          <a:ahLst/>
          <a:cxnLst/>
          <a:rect l="0" t="0" r="0" b="0"/>
          <a:pathLst>
            <a:path>
              <a:moveTo>
                <a:pt x="3372974" y="50068"/>
              </a:moveTo>
              <a:arcTo wR="2841871" hR="2841871" stAng="16846264" swAng="772379"/>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4B76B-BB05-40A5-9546-5D5391F1B9CD}">
      <dsp:nvSpPr>
        <dsp:cNvPr id="0" name=""/>
        <dsp:cNvSpPr/>
      </dsp:nvSpPr>
      <dsp:spPr>
        <a:xfrm>
          <a:off x="5651432" y="321263"/>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Funding mechanisms</a:t>
          </a:r>
          <a:endParaRPr lang="en-GB" sz="1200" b="1" kern="1200" dirty="0"/>
        </a:p>
      </dsp:txBody>
      <dsp:txXfrm>
        <a:off x="5702661" y="372492"/>
        <a:ext cx="946974" cy="1031066"/>
      </dsp:txXfrm>
    </dsp:sp>
    <dsp:sp modelId="{F132A1FD-B687-4CE2-AB0F-05DF64201378}">
      <dsp:nvSpPr>
        <dsp:cNvPr id="0" name=""/>
        <dsp:cNvSpPr/>
      </dsp:nvSpPr>
      <dsp:spPr>
        <a:xfrm>
          <a:off x="1663867" y="345276"/>
          <a:ext cx="5683742" cy="5683742"/>
        </a:xfrm>
        <a:custGeom>
          <a:avLst/>
          <a:gdLst/>
          <a:ahLst/>
          <a:cxnLst/>
          <a:rect l="0" t="0" r="0" b="0"/>
          <a:pathLst>
            <a:path>
              <a:moveTo>
                <a:pt x="5039785" y="1040370"/>
              </a:moveTo>
              <a:arcTo wR="2841871" hR="2841871" stAng="19239632" swAng="521415"/>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7A2C42-4B62-403C-AE34-00CAB6F51CDA}">
      <dsp:nvSpPr>
        <dsp:cNvPr id="0" name=""/>
        <dsp:cNvSpPr/>
      </dsp:nvSpPr>
      <dsp:spPr>
        <a:xfrm>
          <a:off x="6683802" y="1742199"/>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Destination-based collaborative pilots</a:t>
          </a:r>
          <a:endParaRPr lang="en-GB" sz="1200" b="1" kern="1200" dirty="0"/>
        </a:p>
      </dsp:txBody>
      <dsp:txXfrm>
        <a:off x="6735031" y="1793428"/>
        <a:ext cx="946974" cy="1031066"/>
      </dsp:txXfrm>
    </dsp:sp>
    <dsp:sp modelId="{8085143C-FA86-4041-96F2-FCA63A6516AD}">
      <dsp:nvSpPr>
        <dsp:cNvPr id="0" name=""/>
        <dsp:cNvSpPr/>
      </dsp:nvSpPr>
      <dsp:spPr>
        <a:xfrm>
          <a:off x="1663867" y="345276"/>
          <a:ext cx="5683742" cy="5683742"/>
        </a:xfrm>
        <a:custGeom>
          <a:avLst/>
          <a:gdLst/>
          <a:ahLst/>
          <a:cxnLst/>
          <a:rect l="0" t="0" r="0" b="0"/>
          <a:pathLst>
            <a:path>
              <a:moveTo>
                <a:pt x="5667302" y="2536638"/>
              </a:moveTo>
              <a:arcTo wR="2841871" hR="2841871" stAng="21230053" swAng="739893"/>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29B739-5130-4280-9931-0325108FCA52}">
      <dsp:nvSpPr>
        <dsp:cNvPr id="0" name=""/>
        <dsp:cNvSpPr/>
      </dsp:nvSpPr>
      <dsp:spPr>
        <a:xfrm>
          <a:off x="6683802" y="3498572"/>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Fair regulation and incentives</a:t>
          </a:r>
          <a:endParaRPr lang="en-GB" sz="1200" b="1" kern="1200" dirty="0"/>
        </a:p>
      </dsp:txBody>
      <dsp:txXfrm>
        <a:off x="6735031" y="3549801"/>
        <a:ext cx="946974" cy="1031066"/>
      </dsp:txXfrm>
    </dsp:sp>
    <dsp:sp modelId="{23A1AB83-C3E6-4982-ABD8-6B018F27B11F}">
      <dsp:nvSpPr>
        <dsp:cNvPr id="0" name=""/>
        <dsp:cNvSpPr/>
      </dsp:nvSpPr>
      <dsp:spPr>
        <a:xfrm>
          <a:off x="1663867" y="345276"/>
          <a:ext cx="5683742" cy="5683742"/>
        </a:xfrm>
        <a:custGeom>
          <a:avLst/>
          <a:gdLst/>
          <a:ahLst/>
          <a:cxnLst/>
          <a:rect l="0" t="0" r="0" b="0"/>
          <a:pathLst>
            <a:path>
              <a:moveTo>
                <a:pt x="5286745" y="4290601"/>
              </a:moveTo>
              <a:arcTo wR="2841871" hR="2841871" stAng="1838952" swAng="521415"/>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7EB2A8-CB72-435E-A320-D1929563E863}">
      <dsp:nvSpPr>
        <dsp:cNvPr id="0" name=""/>
        <dsp:cNvSpPr/>
      </dsp:nvSpPr>
      <dsp:spPr>
        <a:xfrm>
          <a:off x="5651432" y="4919507"/>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Partnerships with DMOs and NTAs</a:t>
          </a:r>
          <a:endParaRPr lang="en-GB" sz="1200" b="1" kern="1200" dirty="0"/>
        </a:p>
      </dsp:txBody>
      <dsp:txXfrm>
        <a:off x="5702661" y="4970736"/>
        <a:ext cx="946974" cy="1031066"/>
      </dsp:txXfrm>
    </dsp:sp>
    <dsp:sp modelId="{5760235F-42EC-4E26-BD38-79D335CAACD8}">
      <dsp:nvSpPr>
        <dsp:cNvPr id="0" name=""/>
        <dsp:cNvSpPr/>
      </dsp:nvSpPr>
      <dsp:spPr>
        <a:xfrm>
          <a:off x="1663867" y="345276"/>
          <a:ext cx="5683742" cy="5683742"/>
        </a:xfrm>
        <a:custGeom>
          <a:avLst/>
          <a:gdLst/>
          <a:ahLst/>
          <a:cxnLst/>
          <a:rect l="0" t="0" r="0" b="0"/>
          <a:pathLst>
            <a:path>
              <a:moveTo>
                <a:pt x="3981612" y="5445180"/>
              </a:moveTo>
              <a:arcTo wR="2841871" hR="2841871" stAng="3981358" swAng="772379"/>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244DFD-BD36-404C-88D2-5255F3694B20}">
      <dsp:nvSpPr>
        <dsp:cNvPr id="0" name=""/>
        <dsp:cNvSpPr/>
      </dsp:nvSpPr>
      <dsp:spPr>
        <a:xfrm>
          <a:off x="3981022" y="5462257"/>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Tourism first responders</a:t>
          </a:r>
          <a:endParaRPr lang="en-GB" sz="1200" b="1" kern="1200" dirty="0"/>
        </a:p>
      </dsp:txBody>
      <dsp:txXfrm>
        <a:off x="4032251" y="5513486"/>
        <a:ext cx="946974" cy="1031066"/>
      </dsp:txXfrm>
    </dsp:sp>
    <dsp:sp modelId="{12A33B2F-E682-434F-BFBB-2378C917C614}">
      <dsp:nvSpPr>
        <dsp:cNvPr id="0" name=""/>
        <dsp:cNvSpPr/>
      </dsp:nvSpPr>
      <dsp:spPr>
        <a:xfrm>
          <a:off x="1663867" y="345276"/>
          <a:ext cx="5683742" cy="5683742"/>
        </a:xfrm>
        <a:custGeom>
          <a:avLst/>
          <a:gdLst/>
          <a:ahLst/>
          <a:cxnLst/>
          <a:rect l="0" t="0" r="0" b="0"/>
          <a:pathLst>
            <a:path>
              <a:moveTo>
                <a:pt x="2310767" y="5633673"/>
              </a:moveTo>
              <a:arcTo wR="2841871" hR="2841871" stAng="6046264" swAng="772379"/>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B797A5-4D1D-4EF5-A640-71F36B54D124}">
      <dsp:nvSpPr>
        <dsp:cNvPr id="0" name=""/>
        <dsp:cNvSpPr/>
      </dsp:nvSpPr>
      <dsp:spPr>
        <a:xfrm>
          <a:off x="2310612" y="4919507"/>
          <a:ext cx="1049432" cy="1133524"/>
        </a:xfrm>
        <a:prstGeom prst="roundRect">
          <a:avLst/>
        </a:prstGeom>
        <a:solidFill>
          <a:schemeClr val="bg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Collaboration to support shared suppliers</a:t>
          </a:r>
          <a:endParaRPr lang="en-GB" sz="1200" b="1" kern="1200" dirty="0"/>
        </a:p>
      </dsp:txBody>
      <dsp:txXfrm>
        <a:off x="2361841" y="4970736"/>
        <a:ext cx="946974" cy="1031066"/>
      </dsp:txXfrm>
    </dsp:sp>
    <dsp:sp modelId="{3B625C66-E443-434E-9D65-69F99C598DD0}">
      <dsp:nvSpPr>
        <dsp:cNvPr id="0" name=""/>
        <dsp:cNvSpPr/>
      </dsp:nvSpPr>
      <dsp:spPr>
        <a:xfrm>
          <a:off x="1663867" y="345276"/>
          <a:ext cx="5683742" cy="5683742"/>
        </a:xfrm>
        <a:custGeom>
          <a:avLst/>
          <a:gdLst/>
          <a:ahLst/>
          <a:cxnLst/>
          <a:rect l="0" t="0" r="0" b="0"/>
          <a:pathLst>
            <a:path>
              <a:moveTo>
                <a:pt x="643957" y="4643372"/>
              </a:moveTo>
              <a:arcTo wR="2841871" hR="2841871" stAng="8439632" swAng="521415"/>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97752F9-630A-4B34-BDAF-7614418742C6}">
      <dsp:nvSpPr>
        <dsp:cNvPr id="0" name=""/>
        <dsp:cNvSpPr/>
      </dsp:nvSpPr>
      <dsp:spPr>
        <a:xfrm>
          <a:off x="1278242" y="3498572"/>
          <a:ext cx="1049432" cy="1133524"/>
        </a:xfrm>
        <a:prstGeom prst="roundRect">
          <a:avLst/>
        </a:prstGeom>
        <a:solidFill>
          <a:schemeClr val="bg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Fair emissions allocation</a:t>
          </a:r>
          <a:endParaRPr lang="en-GB" sz="1200" b="1" kern="1200" dirty="0"/>
        </a:p>
      </dsp:txBody>
      <dsp:txXfrm>
        <a:off x="1329471" y="3549801"/>
        <a:ext cx="946974" cy="1031066"/>
      </dsp:txXfrm>
    </dsp:sp>
    <dsp:sp modelId="{D6243C78-D3D3-4D65-81C7-4969ACE49CF4}">
      <dsp:nvSpPr>
        <dsp:cNvPr id="0" name=""/>
        <dsp:cNvSpPr/>
      </dsp:nvSpPr>
      <dsp:spPr>
        <a:xfrm>
          <a:off x="1663867" y="345276"/>
          <a:ext cx="5683742" cy="5683742"/>
        </a:xfrm>
        <a:custGeom>
          <a:avLst/>
          <a:gdLst/>
          <a:ahLst/>
          <a:cxnLst/>
          <a:rect l="0" t="0" r="0" b="0"/>
          <a:pathLst>
            <a:path>
              <a:moveTo>
                <a:pt x="16439" y="3147103"/>
              </a:moveTo>
              <a:arcTo wR="2841871" hR="2841871" stAng="10430053" swAng="739893"/>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4D433D-DC64-4169-81D0-62FAE936754D}">
      <dsp:nvSpPr>
        <dsp:cNvPr id="0" name=""/>
        <dsp:cNvSpPr/>
      </dsp:nvSpPr>
      <dsp:spPr>
        <a:xfrm>
          <a:off x="1278242" y="1742199"/>
          <a:ext cx="1049432" cy="1133524"/>
        </a:xfrm>
        <a:prstGeom prst="roundRect">
          <a:avLst/>
        </a:prstGeom>
        <a:solidFill>
          <a:schemeClr val="bg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Destination resilience index</a:t>
          </a:r>
          <a:endParaRPr lang="en-GB" sz="1200" b="1" kern="1200" dirty="0"/>
        </a:p>
      </dsp:txBody>
      <dsp:txXfrm>
        <a:off x="1329471" y="1793428"/>
        <a:ext cx="946974" cy="1031066"/>
      </dsp:txXfrm>
    </dsp:sp>
    <dsp:sp modelId="{8EA88885-BCED-43F8-B73B-2D1A8031DB15}">
      <dsp:nvSpPr>
        <dsp:cNvPr id="0" name=""/>
        <dsp:cNvSpPr/>
      </dsp:nvSpPr>
      <dsp:spPr>
        <a:xfrm>
          <a:off x="1663867" y="345276"/>
          <a:ext cx="5683742" cy="5683742"/>
        </a:xfrm>
        <a:custGeom>
          <a:avLst/>
          <a:gdLst/>
          <a:ahLst/>
          <a:cxnLst/>
          <a:rect l="0" t="0" r="0" b="0"/>
          <a:pathLst>
            <a:path>
              <a:moveTo>
                <a:pt x="396996" y="1393140"/>
              </a:moveTo>
              <a:arcTo wR="2841871" hR="2841871" stAng="12638952" swAng="521415"/>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27ACF2-4A33-4D4C-84EB-C6232370F234}">
      <dsp:nvSpPr>
        <dsp:cNvPr id="0" name=""/>
        <dsp:cNvSpPr/>
      </dsp:nvSpPr>
      <dsp:spPr>
        <a:xfrm>
          <a:off x="2310612" y="321263"/>
          <a:ext cx="1049432" cy="1133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Framework for investment and resilience</a:t>
          </a:r>
          <a:endParaRPr lang="en-GB" sz="1200" b="1" kern="1200" dirty="0"/>
        </a:p>
      </dsp:txBody>
      <dsp:txXfrm>
        <a:off x="2361841" y="372492"/>
        <a:ext cx="946974" cy="1031066"/>
      </dsp:txXfrm>
    </dsp:sp>
    <dsp:sp modelId="{22FE7A2B-EEFC-49AC-A68B-E7F602BD8B52}">
      <dsp:nvSpPr>
        <dsp:cNvPr id="0" name=""/>
        <dsp:cNvSpPr/>
      </dsp:nvSpPr>
      <dsp:spPr>
        <a:xfrm>
          <a:off x="1663867" y="345276"/>
          <a:ext cx="5683742" cy="5683742"/>
        </a:xfrm>
        <a:custGeom>
          <a:avLst/>
          <a:gdLst/>
          <a:ahLst/>
          <a:cxnLst/>
          <a:rect l="0" t="0" r="0" b="0"/>
          <a:pathLst>
            <a:path>
              <a:moveTo>
                <a:pt x="1702129" y="238561"/>
              </a:moveTo>
              <a:arcTo wR="2841871" hR="2841871" stAng="14781358" swAng="772379"/>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FA8FC-1950-45E4-B782-FF1457DB9434}" type="datetimeFigureOut">
              <a:rPr lang="en-NZ" smtClean="0"/>
              <a:t>7/08/2024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0B936-7CE5-4A97-83BF-6356D63A9296}" type="slidenum">
              <a:rPr lang="en-NZ" smtClean="0"/>
              <a:t>‹#›</a:t>
            </a:fld>
            <a:endParaRPr lang="en-NZ"/>
          </a:p>
        </p:txBody>
      </p:sp>
    </p:spTree>
    <p:extLst>
      <p:ext uri="{BB962C8B-B14F-4D97-AF65-F5344CB8AC3E}">
        <p14:creationId xmlns:p14="http://schemas.microsoft.com/office/powerpoint/2010/main" val="198907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ress.un.org/en/2023/sgsm21730.doc.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06CD1-26A1-4229-B233-CB072ABBD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00824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kern="100"/>
              <a:t>Aviation is also a “hard to abate” activity: Decarbonisation won’t be easy for anyone, but at least road and rail transport providers, ferry and hotel companies understand they can decarbonise through electrification and investment in renewable energy – solutions that are readily available. Unfortunately we are many decades off from having global fleets of electric planes, especially for long haul trips. </a:t>
            </a:r>
            <a:endParaRPr lang="en-GB" kern="100">
              <a:effectLst/>
            </a:endParaRPr>
          </a:p>
          <a:p>
            <a:pPr>
              <a:buFont typeface="Calibri" panose="020B0604020202020204" pitchFamily="34" charset="0"/>
              <a:buChar char="•"/>
            </a:pPr>
            <a:endParaRPr lang="en-GB">
              <a:solidFill>
                <a:srgbClr val="000000"/>
              </a:solidFill>
              <a:cs typeface="Calibri"/>
            </a:endParaRPr>
          </a:p>
          <a:p>
            <a:pPr algn="l">
              <a:buFont typeface="Arial" panose="020B0604020202020204" pitchFamily="34" charset="0"/>
              <a:buChar char="•"/>
            </a:pPr>
            <a:endParaRPr lang="en-GB" sz="1800"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42726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defRPr/>
            </a:pPr>
            <a:r>
              <a:rPr lang="en-GB" kern="100"/>
              <a:t>Worth just flagging this point. The term used in this conference is “Climate Neutral”. This term is often used by organisations that rely on offsetting to make green claims while still polluting the atmosphere with CO2. We’ve seen how such terms and similar greenwashing claims have been challenged recently – KLM “Fly Responsibly” lawsuit, and Intrepid Travel which is a leader in sustainability had to retract advertising which claimed its tours were planet friendly.</a:t>
            </a:r>
          </a:p>
          <a:p>
            <a:pPr marL="285750" indent="-285750">
              <a:buFont typeface="Calibri"/>
              <a:buChar char="•"/>
              <a:defRPr/>
            </a:pPr>
            <a:r>
              <a:rPr lang="en-GB" kern="100"/>
              <a:t>Net zero basically means zero, or as close to that as humanly possible. Simply relying of offsets is hugely problematic and at worst (and increasingly more likely) a diversion of investment from longer term emission reduction strategies that keep the fossil fuels in the ground. We don’t use offsetting in our scenario. </a:t>
            </a:r>
            <a:endParaRPr lang="en-GB" kern="100">
              <a:cs typeface="Calibri"/>
            </a:endParaRPr>
          </a:p>
          <a:p>
            <a:pPr>
              <a:defRPr/>
            </a:pPr>
            <a:endParaRPr lang="en-GB" kern="100">
              <a:effectLst/>
              <a:cs typeface="Calibri"/>
            </a:endParaRPr>
          </a:p>
          <a:p>
            <a:pPr>
              <a:buFont typeface="Calibri" panose="020B0604020202020204" pitchFamily="34" charset="0"/>
              <a:buChar char="•"/>
            </a:pPr>
            <a:endParaRPr lang="en-GB">
              <a:solidFill>
                <a:srgbClr val="000000"/>
              </a:solidFill>
              <a:cs typeface="Calibri"/>
            </a:endParaRPr>
          </a:p>
          <a:p>
            <a:pPr algn="l">
              <a:buFont typeface="Arial" panose="020B0604020202020204" pitchFamily="34" charset="0"/>
              <a:buChar char="•"/>
            </a:pPr>
            <a:endParaRPr lang="en-GB" sz="1800"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3499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defRPr/>
            </a:pPr>
            <a:endParaRPr lang="en-GB">
              <a:solidFill>
                <a:srgbClr val="000000"/>
              </a:solidFill>
            </a:endParaRPr>
          </a:p>
          <a:p>
            <a:pPr marL="171450" indent="-171450">
              <a:buFont typeface="Calibri,Sans-Serif" panose="020B0604020202020204" pitchFamily="34" charset="0"/>
              <a:buChar char="•"/>
              <a:defRPr/>
            </a:pPr>
            <a:r>
              <a:rPr lang="en-GB">
                <a:solidFill>
                  <a:srgbClr val="000000"/>
                </a:solidFill>
              </a:rPr>
              <a:t>An alternative to electrification of aviation – and one already in use - is to use so-called sustainable aviation fuels (SAF) which can be used with existing fleets. But in 2019 the amount of SAF produced globally was only 0.1% of the 300 million tons of jet fuel used in commercial aviation. As Delta airlines puts it: "Sustainable aviation fuel (SAF) is the most promising lever known today to accelerate progress toward a net zero future... Unfortunately, there isn’t enough SAF today to fuel the world’s commercial airlines for even a single day.” Increasing biofuels is problematic, as there are limitations around land use and availability of organic waste. So in our model we use synthetic e-fuels – the main limitation here will be availability of the renewable energy needed to create sustainable synthetic kerosene, particularly in a decarbonising world where demand for renewable energy will increase across all industries. </a:t>
            </a:r>
            <a:endParaRPr lang="en-US">
              <a:solidFill>
                <a:srgbClr val="000000"/>
              </a:solidFill>
            </a:endParaRPr>
          </a:p>
          <a:p>
            <a:pPr marL="171450" indent="-171450">
              <a:buFont typeface="Calibri,Sans-Serif" panose="020B0604020202020204" pitchFamily="34" charset="0"/>
              <a:buChar char="•"/>
              <a:defRPr/>
            </a:pPr>
            <a:r>
              <a:rPr lang="en-GB">
                <a:solidFill>
                  <a:srgbClr val="000000"/>
                </a:solidFill>
              </a:rPr>
              <a:t>As the distance travelled by air (and fuel demand) is set to triple by 2050 under BAU, there is no possibility of covering this with 100% sustainable aviation fuel. It was only by capping the distance travelled by air to something close to 2019 levels that this could be achieved - to allow time for SAF to catch up.</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9440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0125-B490-2B45-ADEA-BCABBCFDC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1FDD7-DC1B-5C55-2AA0-6FCEB324F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8FA80-5783-7B36-0AF7-FD4B001D88FB}"/>
              </a:ext>
            </a:extLst>
          </p:cNvPr>
          <p:cNvSpPr>
            <a:spLocks noGrp="1"/>
          </p:cNvSpPr>
          <p:nvPr>
            <p:ph type="body" idx="1"/>
          </p:nvPr>
        </p:nvSpPr>
        <p:spPr/>
        <p:txBody>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Keeping to the orange and green tankers means no growth in aviation. – it would cover us if we stick to current levels.</a:t>
            </a:r>
          </a:p>
        </p:txBody>
      </p:sp>
      <p:sp>
        <p:nvSpPr>
          <p:cNvPr id="4" name="Slide Number Placeholder 3">
            <a:extLst>
              <a:ext uri="{FF2B5EF4-FFF2-40B4-BE49-F238E27FC236}">
                <a16:creationId xmlns:a16="http://schemas.microsoft.com/office/drawing/2014/main" id="{96EDFED3-3B3D-E398-1EA7-7CCE0CDC5F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4395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GB"/>
              <a:t>We can continue to travel – and fly -  and continue to see the world without killing it. In fact, in terms of distance travelled, around 90% of trips from the BAU scenario are unchanged.</a:t>
            </a:r>
          </a:p>
          <a:p>
            <a:pPr marL="285750" indent="-285750">
              <a:buFont typeface="Calibri"/>
              <a:buChar char="•"/>
            </a:pPr>
            <a:r>
              <a:rPr lang="en-GB"/>
              <a:t>Increased cost of flying – but alternatives will be available and cheaper (e.g. high speed trains). </a:t>
            </a:r>
            <a:endParaRPr lang="en-GB">
              <a:cs typeface="Calibri"/>
            </a:endParaRPr>
          </a:p>
          <a:p>
            <a:pPr marL="285750" indent="-285750">
              <a:buFont typeface="Calibri"/>
              <a:buChar char="•"/>
              <a:defRPr/>
            </a:pPr>
            <a:r>
              <a:rPr lang="en-GB"/>
              <a:t>New destinations created and discovered</a:t>
            </a:r>
            <a:r>
              <a:rPr lang="en-GB">
                <a:effectLst/>
              </a:rPr>
              <a:t>. </a:t>
            </a:r>
            <a:r>
              <a:rPr lang="en-GB"/>
              <a:t>We challenge </a:t>
            </a:r>
            <a:r>
              <a:rPr lang="en-GB">
                <a:effectLst/>
              </a:rPr>
              <a:t>the current perception that further-flung trips are of greater value.</a:t>
            </a:r>
            <a:r>
              <a:rPr lang="en-GB"/>
              <a:t> Frequent fliers are no longer incentivized/glamorized</a:t>
            </a:r>
            <a:endParaRPr lang="en-GB">
              <a:effectLst/>
              <a:cs typeface="Calibri"/>
            </a:endParaRPr>
          </a:p>
          <a:p>
            <a:pPr marL="285750" lvl="0" indent="-285750" algn="l" defTabSz="914400">
              <a:spcBef>
                <a:spcPts val="0"/>
              </a:spcBef>
              <a:spcAft>
                <a:spcPts val="0"/>
              </a:spcAft>
              <a:buFont typeface="Calibri"/>
              <a:buChar char="•"/>
              <a:tabLst/>
              <a:defRPr/>
            </a:pPr>
            <a:r>
              <a:rPr lang="en-GB">
                <a:effectLst/>
              </a:rPr>
              <a:t>Less short hops, more longer, slower holidays and vacations. (We have a lot more flexible working practices so we can go slower and go away for longer.)</a:t>
            </a:r>
            <a:endParaRPr lang="en-GB">
              <a:effectLst/>
              <a:cs typeface="Calibri"/>
            </a:endParaRPr>
          </a:p>
          <a:p>
            <a:pPr marL="285750" lvl="0" indent="-285750" algn="l" defTabSz="914400">
              <a:spcBef>
                <a:spcPts val="0"/>
              </a:spcBef>
              <a:spcAft>
                <a:spcPts val="0"/>
              </a:spcAft>
              <a:buFont typeface="Calibri"/>
              <a:buChar char="•"/>
              <a:tabLst/>
              <a:defRPr/>
            </a:pPr>
            <a:r>
              <a:rPr lang="en-GB">
                <a:effectLst/>
              </a:rPr>
              <a:t>Each long haul journey is a genuine “trip of a lifetime” and maximised – seeing more, staying longer.</a:t>
            </a:r>
            <a:endParaRPr lang="en-GB">
              <a:effectLst/>
              <a:cs typeface="Calibri"/>
            </a:endParaRPr>
          </a:p>
          <a:p>
            <a:pPr marL="285750" indent="-285750">
              <a:buFont typeface="Calibri"/>
              <a:buChar char="•"/>
              <a:defRPr/>
            </a:pPr>
            <a:r>
              <a:rPr lang="en-GB">
                <a:effectLst/>
              </a:rPr>
              <a:t>It’s easy to book end-to-end travel with multiple stops and modes of transport – with new partnerships created</a:t>
            </a:r>
            <a:r>
              <a:rPr lang="en-GB"/>
              <a:t> and digital innovation making this possible</a:t>
            </a:r>
            <a:r>
              <a:rPr lang="en-GB">
                <a:effectLst/>
              </a:rPr>
              <a:t>.</a:t>
            </a:r>
            <a:r>
              <a:rPr lang="en-GB"/>
              <a:t> </a:t>
            </a:r>
            <a:endParaRPr lang="en-GB">
              <a:effectLst/>
              <a:cs typeface="Calibri"/>
            </a:endParaRPr>
          </a:p>
          <a:p>
            <a:pPr marL="285750" indent="-285750">
              <a:buFont typeface="Calibri"/>
              <a:buChar char="•"/>
              <a:defRPr/>
            </a:pPr>
            <a:r>
              <a:rPr lang="en-GB"/>
              <a:t>investment required </a:t>
            </a:r>
            <a:r>
              <a:rPr lang="en-GB">
                <a:effectLst/>
              </a:rPr>
              <a:t>is </a:t>
            </a:r>
            <a:r>
              <a:rPr lang="en-GB"/>
              <a:t>no more than 2-3% of overall T&amp;T revenue across </a:t>
            </a:r>
            <a:r>
              <a:rPr lang="en-GB">
                <a:effectLst/>
              </a:rPr>
              <a:t>the </a:t>
            </a:r>
            <a:r>
              <a:rPr lang="en-GB"/>
              <a:t>same period (</a:t>
            </a:r>
            <a:r>
              <a:rPr lang="en-GB">
                <a:effectLst/>
              </a:rPr>
              <a:t>and </a:t>
            </a:r>
            <a:r>
              <a:rPr lang="en-GB"/>
              <a:t>that investment </a:t>
            </a:r>
            <a:r>
              <a:rPr lang="en-GB">
                <a:effectLst/>
              </a:rPr>
              <a:t>is </a:t>
            </a:r>
            <a:r>
              <a:rPr lang="en-GB"/>
              <a:t>likely to yield good returns for the investors).</a:t>
            </a:r>
            <a:endParaRPr lang="en-GB">
              <a:cs typeface="Calibri"/>
            </a:endParaRPr>
          </a:p>
          <a:p>
            <a:pPr marL="0" marR="0" lvl="0" indent="0" algn="l" defTabSz="914400">
              <a:lnSpc>
                <a:spcPct val="107000"/>
              </a:lnSpc>
              <a:spcBef>
                <a:spcPts val="0"/>
              </a:spcBef>
              <a:spcAft>
                <a:spcPts val="0"/>
              </a:spcAft>
              <a:buClrTx/>
              <a:buSzTx/>
              <a:buFont typeface="Symbol" panose="05050102010706020507" pitchFamily="18" charset="2"/>
              <a:buNone/>
              <a:tabLst/>
              <a:defRPr/>
            </a:pPr>
            <a:endParaRPr lang="en-GB" sz="1200">
              <a:effectLst/>
              <a:latin typeface="Calibri" panose="020F0502020204030204" pitchFamily="34" charset="0"/>
              <a:ea typeface="Calibri" panose="020F0502020204030204" pitchFamily="34" charset="0"/>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262B8-D761-4B6B-888C-A97BE0DF8E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13773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Right now you are probably wondering – what’s the catch? And indeed there are many. We cannot say this scenario is likely – only possible. We need political will, industry commitment and huge investments, starting immediately, to have any chance of making this scenario a reality.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We do know that, if we do not achieve this Tourism Decarbonisation Scenario, the alternatives are much worse. It will mean either more draconian restrictions on global travel and mobility, or missing science-based international targets and exceeding 1.5 degrees warming, with all that this implies for the world and our industry – reputationally and operationally – and the destinations and communities it relies 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84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US" sz="1800" b="1" dirty="0">
                <a:solidFill>
                  <a:srgbClr val="143486"/>
                </a:solidFill>
                <a:latin typeface="Gotham Rounded Medium"/>
                <a:ea typeface="+mn-ea"/>
                <a:cs typeface="+mn-cs"/>
              </a:rPr>
              <a:t>Growth in global tourism is practically inevitable, but growth in emissions can’t be.</a:t>
            </a:r>
          </a:p>
          <a:p>
            <a:pPr marL="285750" indent="-285750">
              <a:buFont typeface="Calibri"/>
              <a:buChar char="•"/>
              <a:defRPr/>
            </a:pPr>
            <a:endParaRPr lang="en-GB" sz="1800" kern="100" dirty="0"/>
          </a:p>
          <a:p>
            <a:pPr marL="285750" indent="-285750">
              <a:buFont typeface="Calibri"/>
              <a:buChar char="•"/>
              <a:defRPr/>
            </a:pPr>
            <a:r>
              <a:rPr lang="en-GB" sz="1800" kern="100" dirty="0"/>
              <a:t>At about the same time as we published our report WTTC published their Global Travel &amp; Tourism Climate Footprint data. They lauded what they described as a “decoupling” of emissions from growth, because emissions grew at a slower rate (2.4% pa) than economic growth (4.3% pa) between 2010 and 2019. But there’s no getting away from the fact that this is an increase in emissions every year when we need emissions to be falling. If we can’t grow tourism without growing emissions, then we should really question whether growth is what we need. </a:t>
            </a:r>
          </a:p>
          <a:p>
            <a:pPr marL="285750" indent="-285750">
              <a:buFont typeface="Calibri"/>
              <a:buChar char="•"/>
              <a:defRPr/>
            </a:pPr>
            <a:endParaRPr lang="en-GB" sz="1800" kern="100" dirty="0">
              <a:effectLst/>
              <a:cs typeface="Calibri"/>
            </a:endParaRPr>
          </a:p>
          <a:p>
            <a:pPr marL="285750" indent="-285750">
              <a:buFont typeface="Calibri"/>
              <a:buChar char="•"/>
            </a:pPr>
            <a:r>
              <a:rPr lang="en-GB" sz="1800" kern="100" dirty="0"/>
              <a:t>https://wttc.org/news-article/wttc-unveils-industry-leading-and-ground-breaking-global-travel-and-tourism-sustainability-data-291122</a:t>
            </a:r>
            <a:endParaRPr lang="en-GB"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77194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world will decarbonise with or without you -  tourism will need to fit into that world. Some examples of emerging policies:</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565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a:buChar char="•"/>
              <a:defRPr/>
            </a:pPr>
            <a:r>
              <a:rPr lang="en-GB" kern="100" dirty="0"/>
              <a:t>The French government recently banned short-haul flights on routes where other, less polluting alternatives are available. </a:t>
            </a:r>
            <a:r>
              <a:rPr lang="en-GB" b="1" kern="100" dirty="0"/>
              <a:t>Austria</a:t>
            </a:r>
            <a:r>
              <a:rPr lang="en-GB" kern="100" dirty="0"/>
              <a:t> has introduced similar policies, eliminating domestic flights where alternative travel options (under 3 hours) are available.  Spain and </a:t>
            </a:r>
            <a:r>
              <a:rPr lang="en-GB" b="1" kern="100" dirty="0"/>
              <a:t>Germany</a:t>
            </a:r>
            <a:r>
              <a:rPr lang="en-GB" kern="100" dirty="0"/>
              <a:t> are considering taking similar steps. </a:t>
            </a:r>
          </a:p>
          <a:p>
            <a:pPr>
              <a:buFont typeface="Calibri"/>
              <a:buChar char="•"/>
              <a:defRPr/>
            </a:pPr>
            <a:r>
              <a:rPr lang="en-GB" b="1" kern="100" dirty="0"/>
              <a:t>Germany</a:t>
            </a:r>
            <a:r>
              <a:rPr lang="en-GB" kern="100" dirty="0"/>
              <a:t> has doubled taxes on tickets for short-haul flights, and in 2021 a government-industry agreement was made to ramp-up Power-to-Liquid e-fuel. Creating enough to power the equivalent of 1/3 of domestic flights by 2030.  </a:t>
            </a:r>
            <a:endParaRPr lang="en-GB" kern="100" dirty="0">
              <a:cs typeface="Calibri"/>
            </a:endParaRPr>
          </a:p>
          <a:p>
            <a:pPr>
              <a:buFont typeface="Calibri"/>
              <a:buChar char="•"/>
              <a:defRPr/>
            </a:pPr>
            <a:r>
              <a:rPr lang="en-GB" kern="100" dirty="0"/>
              <a:t>In June 2022, the Dutch government became the first in the world to announce a reduced cap on airport capacity for environmental reasons. </a:t>
            </a:r>
            <a:endParaRPr lang="en-GB" kern="100" dirty="0">
              <a:cs typeface="Calibri"/>
            </a:endParaRPr>
          </a:p>
          <a:p>
            <a:pPr>
              <a:buFont typeface="Calibri"/>
              <a:buChar char="•"/>
              <a:defRPr/>
            </a:pPr>
            <a:r>
              <a:rPr lang="en-GB" kern="100" dirty="0"/>
              <a:t>Several new routes have been launched for night-train journeys in Europe. </a:t>
            </a:r>
            <a:endParaRPr lang="en-GB" kern="100" dirty="0">
              <a:cs typeface="Calibri"/>
            </a:endParaRPr>
          </a:p>
          <a:p>
            <a:pPr>
              <a:buFont typeface="Calibri"/>
              <a:buChar char="•"/>
              <a:defRPr/>
            </a:pPr>
            <a:r>
              <a:rPr lang="en-GB" kern="100" dirty="0"/>
              <a:t>By 2026, western Norway’s fjords will only allow zero-emission electric ferries, cruise ships, and tourist boats. </a:t>
            </a:r>
            <a:endParaRPr lang="en-GB" kern="100" dirty="0">
              <a:cs typeface="Calibri"/>
            </a:endParaRPr>
          </a:p>
          <a:p>
            <a:pPr marL="285750" indent="-285750">
              <a:buFont typeface="Calibri"/>
              <a:buChar char="•"/>
              <a:defRPr/>
            </a:pPr>
            <a:endParaRPr lang="en-GB" kern="100" dirty="0">
              <a:cs typeface="Calibri"/>
            </a:endParaRPr>
          </a:p>
          <a:p>
            <a:pPr>
              <a:defRPr/>
            </a:pPr>
            <a:endParaRPr lang="en-GB" kern="100" dirty="0">
              <a:effectLst/>
              <a:cs typeface="Calibri"/>
            </a:endParaRPr>
          </a:p>
          <a:p>
            <a:pPr>
              <a:buFont typeface="Calibri" panose="020B0604020202020204" pitchFamily="34" charset="0"/>
              <a:buChar char="•"/>
            </a:pPr>
            <a:endParaRPr lang="en-GB" dirty="0">
              <a:solidFill>
                <a:srgbClr val="000000"/>
              </a:solidFill>
              <a:cs typeface="Calibri"/>
            </a:endParaRPr>
          </a:p>
          <a:p>
            <a:pPr algn="l">
              <a:buFont typeface="Arial" panose="020B0604020202020204" pitchFamily="34" charset="0"/>
              <a:buChar char="•"/>
            </a:pPr>
            <a:endParaRPr lang="en-GB" sz="1800" b="0" i="0" dirty="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96995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B1E4-72EB-4740-86E3-DD32DB705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885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dirty="0">
                <a:solidFill>
                  <a:srgbClr val="000000"/>
                </a:solidFill>
                <a:effectLst/>
                <a:latin typeface="Calibri" panose="020F0502020204030204" pitchFamily="34" charset="0"/>
              </a:rPr>
              <a:t>Invited here today to speak about the research report we published last year, in collaboration with the Centre of Expertise in Leisure, Tourism and Hospitality, Breda University of Applied Sciences, the European Tourism Futures Institute, and the Netherlands Board of Tourism and Conventions. Paul Peeters and Bernadett Papp were the principal authors.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262B8-D761-4B6B-888C-A97BE0DF8E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4649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Stats NZ calculates that transport emissions represented 89% of tourism’s emissions in 2019, and 60% of total emissions came from “air and space” transport. However, this figure does not include international aviation, except via New Zealand operators, and aviation emissions from international tourism will therefore be significantly underrepresented.</a:t>
            </a:r>
          </a:p>
          <a:p>
            <a:endParaRPr lang="en-GB" sz="1600" dirty="0"/>
          </a:p>
          <a:p>
            <a:r>
              <a:rPr lang="en-GB" sz="1600" dirty="0"/>
              <a:t>So not accounting for aviation’s emissions in tourism’s targets and actions would be greenwash, no?</a:t>
            </a:r>
          </a:p>
          <a:p>
            <a:endParaRPr lang="en-GB" sz="1600" dirty="0"/>
          </a:p>
          <a:p>
            <a:r>
              <a:rPr lang="en-US" sz="2400" dirty="0"/>
              <a:t>We understand that by December 2024 the Climate Change Commission will recommend whether emissions from international shipping and aviation should be included in Aotearoa New Zealand’s 2050 carbon targets. We hope the CCC will choose to recommend this, but regardless, it is vital that tourism takes leadership and responsibility for all its emissions, and with international travel such a significant part of this, its omission would be negligent.</a:t>
            </a:r>
            <a:endParaRPr lang="en-GB" sz="1600" dirty="0"/>
          </a:p>
          <a:p>
            <a:endParaRPr lang="en-GB" sz="2000" dirty="0"/>
          </a:p>
          <a:p>
            <a:pPr marL="285750" indent="-285750">
              <a:buFont typeface="Arial" panose="020B0604020202020204" pitchFamily="34" charset="0"/>
              <a:buChar char="•"/>
            </a:pPr>
            <a:r>
              <a:rPr lang="en-GB" sz="2000" dirty="0"/>
              <a:t>How connected are your plans to a sustainable aviation roadmap?</a:t>
            </a:r>
          </a:p>
          <a:p>
            <a:pPr marL="285750" indent="-285750">
              <a:buFont typeface="Arial" panose="020B0604020202020204" pitchFamily="34" charset="0"/>
              <a:buChar char="•"/>
            </a:pPr>
            <a:r>
              <a:rPr lang="en-GB" sz="2000" dirty="0"/>
              <a:t>And do you believe that roadmap credible?</a:t>
            </a:r>
          </a:p>
          <a:p>
            <a:endParaRPr lang="en-GB" sz="1400" dirty="0"/>
          </a:p>
          <a:p>
            <a:endParaRPr lang="en-GB" sz="1400" dirty="0"/>
          </a:p>
          <a:p>
            <a:r>
              <a:rPr lang="en-GB" sz="1400" dirty="0"/>
              <a:t>Is it sensible to grow long haul further or even continue to rely heavily on long haul markets?</a:t>
            </a:r>
          </a:p>
          <a:p>
            <a:endParaRPr lang="en-GB" dirty="0"/>
          </a:p>
          <a:p>
            <a:pPr marL="285750" indent="-285750">
              <a:buFont typeface="Arial" panose="020B0604020202020204" pitchFamily="34" charset="0"/>
              <a:buChar char="•"/>
            </a:pPr>
            <a:r>
              <a:rPr lang="en-GB" dirty="0"/>
              <a:t>Long haul the most polluting and least likely to become “green” in the coming decades.</a:t>
            </a:r>
          </a:p>
          <a:p>
            <a:pPr marL="285750" indent="-285750">
              <a:buFont typeface="Arial" panose="020B0604020202020204" pitchFamily="34" charset="0"/>
              <a:buChar char="•"/>
            </a:pPr>
            <a:r>
              <a:rPr lang="en-GB" dirty="0"/>
              <a:t>Promoting to markets such as North America, Europe, China, Japan could soon become a legal issue.</a:t>
            </a:r>
          </a:p>
          <a:p>
            <a:pPr marL="285750" indent="-285750">
              <a:buFont typeface="Arial" panose="020B0604020202020204" pitchFamily="34" charset="0"/>
              <a:buChar char="•"/>
            </a:pPr>
            <a:r>
              <a:rPr lang="en-GB" dirty="0"/>
              <a:t>Undermines resilience, as regulation and prices are set to soar – e.g. SAF, frequent flyer levy.</a:t>
            </a:r>
          </a:p>
          <a:p>
            <a:pPr marL="285750" indent="-285750">
              <a:buFont typeface="Arial" panose="020B0604020202020204" pitchFamily="34" charset="0"/>
              <a:buChar char="•"/>
            </a:pPr>
            <a:r>
              <a:rPr lang="en-GB" dirty="0"/>
              <a:t>Becomes increasingly unpalatable, as travel to and between wealthier continues to impact on low-income countries.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B1E4-72EB-4740-86E3-DD32DB705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33663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 have an issue here.</a:t>
            </a:r>
          </a:p>
          <a:p>
            <a:endParaRPr lang="en-US" dirty="0"/>
          </a:p>
          <a:p>
            <a:r>
              <a:rPr lang="en-US" dirty="0"/>
              <a:t>As a relatively remote island nation, New Zealand does not have the option to invest in easier-to-</a:t>
            </a:r>
            <a:r>
              <a:rPr lang="en-US" dirty="0" err="1"/>
              <a:t>decarbonise</a:t>
            </a:r>
            <a:r>
              <a:rPr lang="en-US" dirty="0"/>
              <a:t> international transport options (in particular, international rail and road transport). Therefore it might be argued that other countries should be required to </a:t>
            </a:r>
            <a:r>
              <a:rPr lang="en-US" dirty="0" err="1"/>
              <a:t>decarbonise</a:t>
            </a:r>
            <a:r>
              <a:rPr lang="en-US" dirty="0"/>
              <a:t> international transport at a faster rate than New Zealand. However, island destinations with less developed visitor economies and a desire to grow might use a similar argument against New Zealand! Such a discussion on what is fair, and how we plan to </a:t>
            </a:r>
            <a:r>
              <a:rPr lang="en-US" dirty="0" err="1"/>
              <a:t>decarbonise</a:t>
            </a:r>
            <a:r>
              <a:rPr lang="en-US" dirty="0"/>
              <a:t> international Travel &amp; Tourism country by country, is not currently happening on the global stage. And, ultimately, everyone must reduce emissions as quickly as possible.</a:t>
            </a:r>
          </a:p>
          <a:p>
            <a:endParaRPr lang="en-US" dirty="0"/>
          </a:p>
          <a:p>
            <a:r>
              <a:rPr lang="en-US" dirty="0"/>
              <a:t>So what can be done?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1610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island destinations with less developed visitor economies and a desire to grow might use a similar argument against New Zealand! Such a discussion on what is fair, and how we plan to </a:t>
            </a:r>
            <a:r>
              <a:rPr lang="en-US" dirty="0" err="1"/>
              <a:t>decarbonise</a:t>
            </a:r>
            <a:r>
              <a:rPr lang="en-US" dirty="0"/>
              <a:t> international Travel &amp; Tourism country by country, is not currently happening on the global stage. And, ultimately, everyone must reduce emissions as quickly as possible.</a:t>
            </a:r>
          </a:p>
          <a:p>
            <a:endParaRPr lang="en-US" dirty="0"/>
          </a:p>
          <a:p>
            <a:r>
              <a:rPr lang="en-US" dirty="0"/>
              <a:t>This map shows the tourism destinations that are most at risk from climate change (based on indicators linked to tourism assets, operating costs, market demand, capacity to adapt). The division is striking.</a:t>
            </a:r>
          </a:p>
          <a:p>
            <a:endParaRPr lang="en-US" dirty="0"/>
          </a:p>
          <a:p>
            <a:r>
              <a:rPr lang="en-US" dirty="0"/>
              <a:t>Small Island Nations are particularly vulnerable and also economically dependent on tourism. Pacific islands such as Vanuatu, Fiji and </a:t>
            </a:r>
            <a:r>
              <a:rPr lang="en-US" dirty="0" err="1"/>
              <a:t>Kiribatu</a:t>
            </a:r>
            <a:r>
              <a:rPr lang="en-US" dirty="0"/>
              <a:t> are on the most at-risk list. I’ll come back to climate justice shortly…</a:t>
            </a:r>
          </a:p>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2649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333333"/>
                </a:solidFill>
                <a:effectLst/>
                <a:highlight>
                  <a:srgbClr val="FFFFFF"/>
                </a:highlight>
                <a:latin typeface="Open Sans" panose="020B0606030504020204" pitchFamily="34" charset="0"/>
              </a:rPr>
              <a:t>Guix</a:t>
            </a:r>
            <a:r>
              <a:rPr lang="en-US" b="0" i="0" dirty="0">
                <a:solidFill>
                  <a:srgbClr val="333333"/>
                </a:solidFill>
                <a:effectLst/>
                <a:highlight>
                  <a:srgbClr val="FFFFFF"/>
                </a:highlight>
                <a:latin typeface="Open Sans" panose="020B0606030504020204" pitchFamily="34" charset="0"/>
              </a:rPr>
              <a:t>, M., </a:t>
            </a:r>
            <a:r>
              <a:rPr lang="en-US" b="0" i="0" dirty="0" err="1">
                <a:solidFill>
                  <a:srgbClr val="333333"/>
                </a:solidFill>
                <a:effectLst/>
                <a:highlight>
                  <a:srgbClr val="FFFFFF"/>
                </a:highlight>
                <a:latin typeface="Open Sans" panose="020B0606030504020204" pitchFamily="34" charset="0"/>
              </a:rPr>
              <a:t>Babakhani</a:t>
            </a:r>
            <a:r>
              <a:rPr lang="en-US" b="0" i="0" dirty="0">
                <a:solidFill>
                  <a:srgbClr val="333333"/>
                </a:solidFill>
                <a:effectLst/>
                <a:highlight>
                  <a:srgbClr val="FFFFFF"/>
                </a:highlight>
                <a:latin typeface="Open Sans" panose="020B0606030504020204" pitchFamily="34" charset="0"/>
              </a:rPr>
              <a:t>, N., &amp; Sun, Y. Y. (2024). Doing all we can? Destination management organizations’ net-zero pledges and their decarbonization plans. </a:t>
            </a:r>
            <a:r>
              <a:rPr lang="en-US" b="0" i="1" dirty="0">
                <a:solidFill>
                  <a:srgbClr val="333333"/>
                </a:solidFill>
                <a:effectLst/>
                <a:highlight>
                  <a:srgbClr val="FFFFFF"/>
                </a:highlight>
                <a:latin typeface="Open Sans" panose="020B0606030504020204" pitchFamily="34" charset="0"/>
              </a:rPr>
              <a:t>Journal of Sustainable Tourism</a:t>
            </a:r>
            <a:r>
              <a:rPr lang="en-US" b="0" i="0" dirty="0">
                <a:solidFill>
                  <a:srgbClr val="333333"/>
                </a:solidFill>
                <a:effectLst/>
                <a:highlight>
                  <a:srgbClr val="FFFFFF"/>
                </a:highlight>
                <a:latin typeface="Open Sans" panose="020B0606030504020204" pitchFamily="34" charset="0"/>
              </a:rPr>
              <a:t>, 1–21. https://doi.org/10.1080/09669582.2024.2357377</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B1E4-72EB-4740-86E3-DD32DB705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979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ea typeface="Calibri"/>
                <a:cs typeface="Calibri"/>
              </a:rPr>
              <a:t>International tourism is about 29% of all tourism value in New Zealand. (www.tia.org.nz/the-industry/quick-facts-and-figures)</a:t>
            </a:r>
            <a:endParaRPr lang="en-US"/>
          </a:p>
          <a:p>
            <a:endParaRPr lang="en-GB" dirty="0">
              <a:ea typeface="Calibri"/>
              <a:cs typeface="Calibri"/>
            </a:endParaRPr>
          </a:p>
          <a:p>
            <a:r>
              <a:rPr lang="en-GB" dirty="0">
                <a:ea typeface="Calibri"/>
                <a:cs typeface="Calibri"/>
              </a:rPr>
              <a:t>For each kg of CO2 emitted, how much did NZ earn from international visitors vs domestic? We know it will be considerably higher for domestic.</a:t>
            </a:r>
            <a:endParaRPr lang="en-GB"/>
          </a:p>
          <a:p>
            <a:endParaRPr lang="en-GB" dirty="0">
              <a:ea typeface="Calibri"/>
              <a:cs typeface="Calibri"/>
            </a:endParaRPr>
          </a:p>
          <a:p>
            <a:r>
              <a:rPr lang="en-GB" dirty="0">
                <a:ea typeface="Calibri"/>
                <a:cs typeface="Calibri"/>
              </a:rPr>
              <a:t>Need to start factoring in costs to understand true value – as is happening elsewhere. </a:t>
            </a:r>
            <a:endParaRPr lang="en-GB"/>
          </a:p>
          <a:p>
            <a:endParaRPr lang="en-GB" dirty="0">
              <a:ea typeface="Calibri"/>
              <a:cs typeface="Calibri"/>
            </a:endParaRPr>
          </a:p>
          <a:p>
            <a:r>
              <a:rPr lang="en-US" dirty="0">
                <a:ea typeface="Calibri"/>
                <a:cs typeface="Calibri"/>
              </a:rPr>
              <a:t>Norway has </a:t>
            </a:r>
            <a:r>
              <a:rPr lang="en-US" err="1">
                <a:ea typeface="Calibri"/>
                <a:cs typeface="Calibri"/>
              </a:rPr>
              <a:t>analysed</a:t>
            </a:r>
            <a:r>
              <a:rPr lang="en-US" dirty="0">
                <a:ea typeface="Calibri"/>
                <a:cs typeface="Calibri"/>
              </a:rPr>
              <a:t> the carbon intensity of its tourism sector, and found that business travel was the most carbon intensive segment, producing 44.3 t CO2 per million Norwegian Krone (NOK) revenue, two times higher than both domestic and international leisure tourism</a:t>
            </a:r>
            <a:endParaRPr lang="en-GB"/>
          </a:p>
          <a:p>
            <a:endParaRPr lang="en-US" dirty="0">
              <a:ea typeface="Calibri"/>
              <a:cs typeface="Calibri"/>
            </a:endParaRPr>
          </a:p>
          <a:p>
            <a:r>
              <a:rPr lang="en-US" dirty="0">
                <a:ea typeface="Calibri"/>
                <a:cs typeface="Calibri"/>
              </a:rPr>
              <a:t>Furthermore, one study of US visitors to Barcelona found US visitors spend 70% more than Europeans, but they have a bigger carbon footprint. They would need to spend 3x as much to match the average "income-to-carbon" ratio, or stay an extra 3 weeks to have the same daily footprint as Europeans. Of course duration of stay is a significant factor which affects overall carbon intensity of a market segment – the longer a visitor stays in a destination, the lower their “per day” average emissions. </a:t>
            </a: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B1E4-72EB-4740-86E3-DD32DB705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36604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lvl="0" indent="0">
              <a:buFont typeface="+mj-lt"/>
              <a:buNone/>
            </a:pPr>
            <a:r>
              <a:rPr lang="en-GB" sz="1800" dirty="0">
                <a:solidFill>
                  <a:srgbClr val="000000"/>
                </a:solidFill>
                <a:effectLst/>
                <a:latin typeface="Calibri" panose="020F0502020204030204" pitchFamily="34" charset="0"/>
                <a:ea typeface="Times New Roman" panose="02020603050405020304" pitchFamily="18" charset="0"/>
              </a:rPr>
              <a:t>Want to focus specifically on this idea of focusing too narrowly on value. why is it problematic?</a:t>
            </a:r>
            <a:endParaRPr lang="en-GB"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dirty="0">
                <a:solidFill>
                  <a:srgbClr val="000000"/>
                </a:solidFill>
                <a:effectLst/>
                <a:latin typeface="Calibri" panose="020F0502020204030204" pitchFamily="34" charset="0"/>
                <a:ea typeface="Times New Roman" panose="02020603050405020304" pitchFamily="18" charset="0"/>
              </a:rPr>
              <a:t>conflation with high spending individuals – visions of 5*, yachts, golf…</a:t>
            </a:r>
            <a:endParaRPr lang="en-GB" sz="1800" dirty="0">
              <a:effectLst/>
              <a:latin typeface="Calibri" panose="020F0502020204030204" pitchFamily="34" charset="0"/>
              <a:ea typeface="Times New Roman" panose="02020603050405020304" pitchFamily="18" charset="0"/>
            </a:endParaRPr>
          </a:p>
          <a:p>
            <a:pPr marL="342900" lvl="0" indent="-342900">
              <a:buFont typeface="Calibri" panose="020F0502020204030204" pitchFamily="34" charset="0"/>
              <a:buChar char="-"/>
            </a:pPr>
            <a:r>
              <a:rPr lang="en-GB" sz="1800" dirty="0">
                <a:solidFill>
                  <a:srgbClr val="000000"/>
                </a:solidFill>
                <a:effectLst/>
                <a:latin typeface="Calibri" panose="020F0502020204030204" pitchFamily="34" charset="0"/>
                <a:ea typeface="Times New Roman" panose="02020603050405020304" pitchFamily="18" charset="0"/>
              </a:rPr>
              <a:t>need to see the whole picture (net-value) including costs.</a:t>
            </a:r>
            <a:endParaRPr lang="en-GB" sz="1800" dirty="0">
              <a:effectLst/>
              <a:latin typeface="Calibri" panose="020F0502020204030204" pitchFamily="34" charset="0"/>
              <a:ea typeface="Times New Roman" panose="02020603050405020304" pitchFamily="18" charset="0"/>
            </a:endParaRPr>
          </a:p>
          <a:p>
            <a:pPr marL="342900" lvl="0" indent="-342900">
              <a:buFont typeface="Calibri" panose="020F0502020204030204" pitchFamily="34" charset="0"/>
              <a:buChar char="-"/>
            </a:pPr>
            <a:r>
              <a:rPr lang="en-GB" sz="1800" dirty="0">
                <a:solidFill>
                  <a:srgbClr val="000000"/>
                </a:solidFill>
                <a:effectLst/>
                <a:latin typeface="Calibri" panose="020F0502020204030204" pitchFamily="34" charset="0"/>
                <a:ea typeface="Times New Roman" panose="02020603050405020304" pitchFamily="18" charset="0"/>
              </a:rPr>
              <a:t>“value” can come from more than spend, and is subjective.</a:t>
            </a:r>
            <a:endParaRPr lang="en-GB" sz="1800" dirty="0">
              <a:effectLst/>
              <a:latin typeface="Calibri" panose="020F0502020204030204" pitchFamily="34" charset="0"/>
              <a:ea typeface="Times New Roman" panose="02020603050405020304" pitchFamily="18" charset="0"/>
            </a:endParaRPr>
          </a:p>
          <a:p>
            <a:endParaRPr lang="en-GB" dirty="0"/>
          </a:p>
          <a:p>
            <a:r>
              <a:rPr lang="en-US" dirty="0"/>
              <a:t>While a visitor impact analysis should be encouraged, we caution against overly focusing on quality tour</a:t>
            </a:r>
            <a:r>
              <a:rPr lang="en-US" b="1" dirty="0"/>
              <a:t>ists</a:t>
            </a:r>
            <a:r>
              <a:rPr lang="en-US" dirty="0"/>
              <a:t>, and instead recommend a focus on quality tour</a:t>
            </a:r>
            <a:r>
              <a:rPr lang="en-US" b="1" dirty="0"/>
              <a:t>ism</a:t>
            </a:r>
            <a:r>
              <a:rPr lang="en-US" dirty="0"/>
              <a:t>. “By default”, some types of tourism product and experience will bring more of the desired value to New Zealand than others, regardless of visitor origin, attitude, intention or knowledge. This may be, for example, through the way that hotels procure their goods and services, or how well-developed the infrastructure is for visitors.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1D38-B8E5-40CE-8024-7D612A6A84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33300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days we have published our latest report with the University of Waterloo and other NGO partners whose logos you can see on the report cover here, to begin an overdue conversation about climate justice in tourism. </a:t>
            </a:r>
          </a:p>
          <a:p>
            <a:endParaRPr lang="en-US" dirty="0"/>
          </a:p>
          <a:p>
            <a:r>
              <a:rPr lang="en-US" dirty="0"/>
              <a:t>So we’ve already described how the world is unequal (and unfair) when it comes to:</a:t>
            </a:r>
          </a:p>
          <a:p>
            <a:pPr marL="742950" lvl="1" indent="-285750">
              <a:buFont typeface="Arial" panose="020B0604020202020204" pitchFamily="34" charset="0"/>
              <a:buChar char="•"/>
            </a:pPr>
            <a:r>
              <a:rPr lang="en-US" dirty="0"/>
              <a:t>tourism emissions</a:t>
            </a:r>
          </a:p>
          <a:p>
            <a:pPr marL="742950" lvl="1" indent="-285750">
              <a:buFont typeface="Arial" panose="020B0604020202020204" pitchFamily="34" charset="0"/>
              <a:buChar char="•"/>
            </a:pPr>
            <a:r>
              <a:rPr lang="en-US" dirty="0"/>
              <a:t>impacts from climate change</a:t>
            </a:r>
          </a:p>
          <a:p>
            <a:pPr marL="742950" lvl="1" indent="-285750">
              <a:buFont typeface="Arial" panose="020B0604020202020204" pitchFamily="34" charset="0"/>
              <a:buChar char="•"/>
            </a:pPr>
            <a:r>
              <a:rPr lang="en-US" dirty="0"/>
              <a:t>capacity or resources to adapt and decarbonize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Added to this, tourism operations can further exacerbate problems:</a:t>
            </a:r>
          </a:p>
          <a:p>
            <a:endParaRPr lang="en-US" dirty="0"/>
          </a:p>
          <a:p>
            <a:pPr marL="742950" lvl="1" indent="-285750">
              <a:buFont typeface="Arial" panose="020B0604020202020204" pitchFamily="34" charset="0"/>
              <a:buChar char="•"/>
            </a:pPr>
            <a:r>
              <a:rPr lang="en-US" dirty="0"/>
              <a:t>Heightens risks/costs for tourism-dependent communities with increased disruption &amp; uncertainty.</a:t>
            </a:r>
          </a:p>
          <a:p>
            <a:pPr marL="742950" lvl="1" indent="-285750">
              <a:buFont typeface="Arial" panose="020B0604020202020204" pitchFamily="34" charset="0"/>
              <a:buChar char="•"/>
            </a:pPr>
            <a:r>
              <a:rPr lang="en-US" dirty="0"/>
              <a:t>Further undermines destination resilience if visitor needs (e.g. food, water) are prioritized over local.</a:t>
            </a:r>
          </a:p>
          <a:p>
            <a:pPr marL="742950" lvl="1" indent="-285750">
              <a:buFont typeface="Arial" panose="020B0604020202020204" pitchFamily="34" charset="0"/>
              <a:buChar char="•"/>
            </a:pPr>
            <a:r>
              <a:rPr lang="en-US" dirty="0"/>
              <a:t>global companies can push climate action demands down the supply chain – to local businesses without sufficient capacity.</a:t>
            </a:r>
          </a:p>
          <a:p>
            <a:pPr marL="742950" lvl="1" indent="-285750">
              <a:buFont typeface="Arial" panose="020B0604020202020204" pitchFamily="34" charset="0"/>
              <a:buChar char="•"/>
            </a:pPr>
            <a:r>
              <a:rPr lang="en-US" dirty="0"/>
              <a:t>Some businesses and some destinations might be abandoned by investors if considered at risk from climate change, affecting local livelihoods. </a:t>
            </a:r>
          </a:p>
          <a:p>
            <a:br>
              <a:rPr lang="en-US" dirty="0"/>
            </a:br>
            <a:r>
              <a:rPr lang="en-US" dirty="0"/>
              <a:t>So how should the tourism industry respond?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0836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600"/>
              </a:spcAft>
            </a:pPr>
            <a:r>
              <a:rPr lang="en-US" sz="1800" b="0" i="0" u="none" strike="noStrike" dirty="0">
                <a:solidFill>
                  <a:srgbClr val="000000"/>
                </a:solidFill>
                <a:effectLst/>
                <a:latin typeface="Arial" panose="020B0604020202020204" pitchFamily="34" charset="0"/>
              </a:rPr>
              <a:t>A greater focus on climate justice can deliver a whole range of business benefits, including managing risk, strengthening supply chains and enhancing reputation. </a:t>
            </a:r>
          </a:p>
          <a:p>
            <a:pPr rtl="0">
              <a:spcBef>
                <a:spcPts val="1200"/>
              </a:spcBef>
              <a:spcAft>
                <a:spcPts val="600"/>
              </a:spcAft>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While more travel companies are significantly increasing investment in climate action, our report finds that published plans show little evidence of action to address climate risks, either to businesses or the communities where they operate, nor are they taking account of the perspectives of those communities. Yet businesses working with their suppliers and the wider community in vulnerable destinations are likely to emerge stronger, with resilient supply chains and enhanced reputations.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solidFill>
                <a:srgbClr val="000000"/>
              </a:solidFill>
              <a:effectLst/>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Aptos" panose="020B0004020202020204" pitchFamily="34" charset="0"/>
                <a:cs typeface="Arial" panose="020B0604020202020204" pitchFamily="34" charset="0"/>
              </a:rPr>
              <a:t>Our report sets out how businesses can take a climate lens to their climate action efforts – working with communities to respond better to the challenges of decarbonisation and adaptation, so that no destinations are left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solidFill>
                <a:srgbClr val="000000"/>
              </a:solidFill>
              <a:effectLst/>
              <a:latin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6037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0000"/>
                </a:solidFill>
                <a:effectLst/>
                <a:latin typeface="Aptos" panose="020B0004020202020204" pitchFamily="34" charset="0"/>
                <a:ea typeface="Yu Gothic" panose="020B0400000000000000" pitchFamily="34" charset="-128"/>
                <a:cs typeface="Arial" panose="020B0604020202020204" pitchFamily="34" charset="0"/>
              </a:rPr>
              <a:t>The report concludes with 10 ideas “that could be rapidly brought to life” to scale collaborative action for climate justice in tourism. For example:</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200" dirty="0">
                <a:solidFill>
                  <a:srgbClr val="000000"/>
                </a:solidFill>
                <a:effectLst/>
                <a:latin typeface="Aptos" panose="020B0004020202020204" pitchFamily="34" charset="0"/>
                <a:ea typeface="Yu Gothic" panose="020B0400000000000000" pitchFamily="34" charset="-128"/>
                <a:cs typeface="Arial" panose="020B0604020202020204" pitchFamily="34" charset="0"/>
              </a:rPr>
              <a:t>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Aptos" panose="020B0004020202020204" pitchFamily="34" charset="0"/>
              <a:buChar char="-"/>
            </a:pPr>
            <a:r>
              <a:rPr lang="en-GB" sz="1800" kern="1200" dirty="0">
                <a:solidFill>
                  <a:srgbClr val="000000"/>
                </a:solidFill>
                <a:effectLst/>
                <a:latin typeface="Aptos" panose="020B0004020202020204" pitchFamily="34" charset="0"/>
                <a:ea typeface="Yu Gothic" panose="020B0400000000000000" pitchFamily="34" charset="-128"/>
                <a:cs typeface="Arial" panose="020B0604020202020204" pitchFamily="34" charset="0"/>
              </a:rPr>
              <a:t>A new global climate fund to direct for travel and tourism to support green transitions and resilience-building in vulnerable destinations.</a:t>
            </a:r>
            <a:endParaRPr lang="en-GB" sz="1800" kern="100" dirty="0">
              <a:effectLst/>
              <a:latin typeface="Aptos" panose="020B0004020202020204" pitchFamily="34" charset="0"/>
              <a:ea typeface="Yu Gothic" panose="020B0400000000000000" pitchFamily="34" charset="-128"/>
              <a:cs typeface="Arial" panose="020B0604020202020204" pitchFamily="34" charset="0"/>
            </a:endParaRPr>
          </a:p>
          <a:p>
            <a:pPr marL="342900" lvl="0" indent="-342900">
              <a:lnSpc>
                <a:spcPct val="107000"/>
              </a:lnSpc>
              <a:buFont typeface="Aptos" panose="020B0004020202020204" pitchFamily="34" charset="0"/>
              <a:buChar char="-"/>
            </a:pPr>
            <a:r>
              <a:rPr lang="en-GB" sz="1800" kern="1200" dirty="0">
                <a:solidFill>
                  <a:srgbClr val="000000"/>
                </a:solidFill>
                <a:effectLst/>
                <a:latin typeface="Aptos" panose="020B0004020202020204" pitchFamily="34" charset="0"/>
                <a:ea typeface="Yu Gothic" panose="020B0400000000000000" pitchFamily="34" charset="-128"/>
                <a:cs typeface="Arial" panose="020B0604020202020204" pitchFamily="34" charset="0"/>
              </a:rPr>
              <a:t>Pilot projects focused on key destinations and their critical climate-related issues, such as heat stress, water security, or catalysing a green energy transition.</a:t>
            </a:r>
            <a:endParaRPr lang="en-GB" sz="1800" kern="100" dirty="0">
              <a:effectLst/>
              <a:latin typeface="Aptos" panose="020B0004020202020204" pitchFamily="34" charset="0"/>
              <a:ea typeface="Yu Gothic" panose="020B0400000000000000" pitchFamily="34" charset="-128"/>
              <a:cs typeface="Arial" panose="020B0604020202020204" pitchFamily="34" charset="0"/>
            </a:endParaRPr>
          </a:p>
          <a:p>
            <a:pPr marL="342900" lvl="0" indent="-342900">
              <a:lnSpc>
                <a:spcPct val="107000"/>
              </a:lnSpc>
              <a:spcAft>
                <a:spcPts val="800"/>
              </a:spcAft>
              <a:buFont typeface="Aptos" panose="020B0004020202020204" pitchFamily="34" charset="0"/>
              <a:buChar char="-"/>
            </a:pPr>
            <a:r>
              <a:rPr lang="en-GB" sz="1800" kern="1200" dirty="0">
                <a:solidFill>
                  <a:srgbClr val="000000"/>
                </a:solidFill>
                <a:effectLst/>
                <a:latin typeface="Aptos" panose="020B0004020202020204" pitchFamily="34" charset="0"/>
                <a:ea typeface="Yu Gothic" panose="020B0400000000000000" pitchFamily="34" charset="-128"/>
                <a:cs typeface="Arial" panose="020B0604020202020204" pitchFamily="34" charset="0"/>
              </a:rPr>
              <a:t>Mobilising the travel industry as a first responder in times of crisis, supporting humanitarian agencies and local leaders by repurposing hotels, kitchens, resources and logistical expertise.</a:t>
            </a:r>
            <a:endParaRPr lang="en-GB" sz="1800" kern="100" dirty="0">
              <a:effectLst/>
              <a:latin typeface="Aptos" panose="020B0004020202020204" pitchFamily="34" charset="0"/>
              <a:ea typeface="Yu Gothic" panose="020B0400000000000000"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94032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defRPr/>
            </a:pPr>
            <a:endParaRPr lang="en-GB" kern="10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143486"/>
                </a:solidFill>
                <a:latin typeface="Gotham Rounded Medium"/>
                <a:ea typeface="+mn-ea"/>
                <a:cs typeface="+mn-cs"/>
              </a:rPr>
              <a:t>Collaborations that break traditional formats don’t look at climate separate from marketing, cross border, thinking as a living system, thinking out of the tourism system.</a:t>
            </a:r>
          </a:p>
          <a:p>
            <a:endParaRPr lang="en-GB" kern="100">
              <a:solidFill>
                <a:srgbClr val="000000"/>
              </a:solidFill>
            </a:endParaRPr>
          </a:p>
          <a:p>
            <a:r>
              <a:rPr lang="en-GB" kern="100">
                <a:solidFill>
                  <a:srgbClr val="000000"/>
                </a:solidFill>
              </a:rPr>
              <a:t>Through collaboration, leadership and action, each one of you can have an impact not just on your organisation, but on this industry that must adapt to the realities we face. We are currently building partnerships with tech innovators, behaviour change specialists, capacity building specialists, tour operators, destination authorities and others to bring about action at scale. </a:t>
            </a:r>
          </a:p>
          <a:p>
            <a:endParaRPr lang="en-GB" kern="100">
              <a:solidFill>
                <a:srgbClr val="000000"/>
              </a:solidFill>
            </a:endParaRPr>
          </a:p>
          <a:p>
            <a:r>
              <a:rPr lang="en-GB" kern="100">
                <a:solidFill>
                  <a:srgbClr val="000000"/>
                </a:solidFill>
              </a:rPr>
              <a:t>For instance, we are working with we are working with several tour operators to align their Environment, Social and Governance ESG reporting, to reduce the burden and maximise the usefulness for everyone involved but particularly the supply chain which is everyone’s business. And we are working with the Organisation of Eastern Caribbean States (OECS) to help define the role of destination managers in adapting to mitigate climate change risk and impacts.</a:t>
            </a:r>
          </a:p>
          <a:p>
            <a:endParaRPr lang="en-GB" b="0" i="0" kern="100">
              <a:solidFill>
                <a:srgbClr val="000000"/>
              </a:solidFill>
              <a:effectLst/>
              <a:cs typeface="Calibri"/>
            </a:endParaRPr>
          </a:p>
          <a:p>
            <a:r>
              <a:rPr lang="en-GB" b="0" i="0" kern="100">
                <a:solidFill>
                  <a:srgbClr val="000000"/>
                </a:solidFill>
                <a:effectLst/>
                <a:cs typeface="Calibri"/>
              </a:rPr>
              <a:t>Glasgow Dec.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0911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GB" sz="1800" b="0" i="0">
                <a:solidFill>
                  <a:srgbClr val="000000"/>
                </a:solidFill>
                <a:effectLst/>
                <a:latin typeface="Calibri" panose="020F0502020204030204" pitchFamily="34" charset="0"/>
              </a:rPr>
              <a:t>Why did we start this project? Context of Glasgow Declaration (for which we are an implementation partner for UNWTO) and Paris Agreement. Targets to halve emissions by 2030 and reach net zero by 2050 at the latest. But what does that actually look like – can we envision a decarbonised and thriving travel and tourism economy? </a:t>
            </a:r>
            <a:endParaRPr lang="en-US" sz="18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a:solidFill>
                  <a:srgbClr val="000000"/>
                </a:solidFill>
                <a:effectLst/>
                <a:latin typeface="Arial" panose="020B0604020202020204" pitchFamily="34" charset="0"/>
                <a:ea typeface="Arial" panose="020B0604020202020204" pitchFamily="34" charset="0"/>
              </a:rPr>
              <a:t>How the industry is responding – Glasgow Declaration </a:t>
            </a:r>
          </a:p>
          <a:p>
            <a:pPr marL="0" marR="0">
              <a:lnSpc>
                <a:spcPct val="115000"/>
              </a:lnSpc>
              <a:spcBef>
                <a:spcPts val="0"/>
              </a:spcBef>
              <a:spcAft>
                <a:spcPts val="0"/>
              </a:spcAft>
            </a:pPr>
            <a:endParaRPr lang="en-US" sz="1800">
              <a:solidFill>
                <a:srgbClr val="000000"/>
              </a:solidFill>
              <a:effectLst/>
              <a:latin typeface="Arial" panose="020B0604020202020204" pitchFamily="34" charset="0"/>
              <a:ea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6BDD3-C4B5-4EFE-BF7E-711E8B39A4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05908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a:t>As a lighthouse example: The Travel Corporation and Visit Scotland have both committed to achieve net zero emissions as soon as possible before 2050. With support from The Travel Foundation, they joined forces in 2022 to explore public and private collaboration towards operationalising low, or zero carbon travel and tourism products and services.  They are now collaborating in identifying ways to decarbonize existing travel itineraries, explore what policies, investments and infrastructure and other enablers are needed to develop new low or zero emissions itineraries and bring these to market. They will use the collaboration as a way of demonstrating global leadership to inspire net zero transformation of tourism more broadly, in Scotland and beyond.</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036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Ask for this to be kept on screen for the panel debate?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1382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https://unsplash.com/s/photos/Rosewill-Valley-Road%2C-Rosewill%2C-New-Zealand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B1E4-72EB-4740-86E3-DD32DB705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445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You can see from the model of BAU the scale of the task ahead! Emissions set to rise steeply, not fall. By 2050, tourism related emissions will increase by 73% from 2019 levels. In such a scenario, tourism will use a staggering 66% of the world’s remaining climate budget between 2023 and 2100.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Of course, this is completely incompatible with reaching 50% emission reduction by 2030 and net zero in 2050. The challenges are enormous.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DD3AE-6294-4C7A-8377-88AFCC6813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2112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Calibri" panose="020F0502020204030204" pitchFamily="34" charset="0"/>
              </a:rPr>
              <a:t>Our approach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Within the model, there are 40 different interventions you can “dial up” or “dial down” based around 6 categories: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Carbon offsetting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Electrification and efficiencies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Infrastructure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Sustainable aviation fuel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Taxes and subsidies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Travel behaviour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We sought scenarios which could retain the anticipated future growth in revenue and trips while still meeting decarbonisation targets.  The reason for seeking to retain growth in trips was because this is forecast to happen (to double by 2050) based on factors such as population growth and increase in income/affordability of travel -  particularly outside western economies. Of course it would be possible to cut emissions by cutting travel, but this would require some Covid-like measures that curtail freedoms. Whilst this should not be out of the question, we were looking for scenarios that avoid this and support travel and tourism – and in particular the destinations which rely on tourism.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DD3AE-6294-4C7A-8377-88AFCC6813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3103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Calibri" panose="020B0604020202020204" pitchFamily="34" charset="0"/>
              <a:buChar char="•"/>
              <a:defRPr/>
            </a:pPr>
            <a:r>
              <a:rPr lang="en-GB">
                <a:solidFill>
                  <a:srgbClr val="000000"/>
                </a:solidFill>
              </a:rPr>
              <a:t>Our aim was to identify a few different scenarios for net zero pathways. However we soon realised every aspect of travel would have to throw all it has got behind climate action without delay to make a dent in emissions. And so we found just one scenario. </a:t>
            </a:r>
            <a:r>
              <a:rPr lang="en-GB" u="sng">
                <a:solidFill>
                  <a:srgbClr val="000000"/>
                </a:solidFill>
              </a:rPr>
              <a:t>Inaction means our options have narrowed and we must now do “everything, everywhere all at once” as </a:t>
            </a:r>
            <a:r>
              <a:rPr lang="en-GB" u="sng">
                <a:solidFill>
                  <a:srgbClr val="000000"/>
                </a:solidFill>
                <a:hlinkClick r:id="rId3"/>
              </a:rPr>
              <a:t>UN secretary general António Guterres put it</a:t>
            </a:r>
            <a:r>
              <a:rPr lang="en-GB" u="sng">
                <a:solidFill>
                  <a:srgbClr val="000000"/>
                </a:solidFill>
              </a:rPr>
              <a:t>.</a:t>
            </a:r>
            <a:endParaRPr lang="en-GB">
              <a:solidFill>
                <a:srgbClr val="000000"/>
              </a:solidFill>
            </a:endParaRPr>
          </a:p>
          <a:p>
            <a:pPr>
              <a:buFont typeface="Calibri" panose="020B0604020202020204" pitchFamily="34" charset="0"/>
              <a:buChar char="•"/>
              <a:defRPr/>
            </a:pPr>
            <a:r>
              <a:rPr lang="en-GB">
                <a:solidFill>
                  <a:srgbClr val="000000"/>
                </a:solidFill>
              </a:rPr>
              <a:t>By combining all of the measures and adding a policy of reducing the rate of growth of aviation, keeping total distance travelled by air to about 2019 levels, we did get close to net zero by 2050 (while still not reaching 50% reduction by 2030 – we get there in Spring 2036 – dotted red line in the graph. The fact that we cannot hit the 2030 target demonstrates the urgency of the task ahead and the problems created by not acting soon enough.</a:t>
            </a:r>
          </a:p>
          <a:p>
            <a:pPr marL="0" marR="0" lvl="0" indent="0" algn="l" defTabSz="914400">
              <a:lnSpc>
                <a:spcPct val="100000"/>
              </a:lnSpc>
              <a:spcBef>
                <a:spcPts val="0"/>
              </a:spcBef>
              <a:spcAft>
                <a:spcPts val="0"/>
              </a:spcAft>
              <a:buClrTx/>
              <a:buSzTx/>
              <a:buFont typeface="Arial" panose="020B0604020202020204" pitchFamily="34" charset="0"/>
              <a:buChar char="•"/>
              <a:tabLst/>
              <a:defRPr/>
            </a:pPr>
            <a:endParaRPr lang="en-GB" sz="1800"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2893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But there is good news. We find it is possible for the world to travel, and tourism to thrive in 2050 a net-zero world.  In our decarbonisation scenario:</a:t>
            </a:r>
            <a:endParaRPr lang="en-US"/>
          </a:p>
          <a:p>
            <a:pPr marL="285750" indent="-285750">
              <a:buFont typeface="Courier New"/>
              <a:buChar char="○"/>
            </a:pPr>
            <a:r>
              <a:rPr lang="en-GB"/>
              <a:t>Overall number of trips increases in line with BAU scenario.</a:t>
            </a:r>
            <a:endParaRPr lang="en-GB">
              <a:cs typeface="Calibri"/>
            </a:endParaRPr>
          </a:p>
          <a:p>
            <a:pPr marL="285750" indent="-285750">
              <a:buFont typeface="Courier New"/>
              <a:buChar char="○"/>
            </a:pPr>
            <a:r>
              <a:rPr lang="en-GB"/>
              <a:t>Total revenue also increased in line with the BAU scenario.</a:t>
            </a:r>
            <a:endParaRPr lang="en-GB">
              <a:cs typeface="Calibri"/>
            </a:endParaRPr>
          </a:p>
          <a:p>
            <a:pPr marL="285750" indent="-285750">
              <a:buFont typeface="Courier New"/>
              <a:buChar char="○"/>
            </a:pPr>
            <a:r>
              <a:rPr lang="en-GB"/>
              <a:t>Overall guest nights increase </a:t>
            </a:r>
            <a:r>
              <a:rPr lang="en-GB" i="1"/>
              <a:t>at a greater rate</a:t>
            </a:r>
            <a:r>
              <a:rPr lang="en-GB"/>
              <a:t> than BAU.</a:t>
            </a:r>
            <a:endParaRPr lang="en-GB">
              <a:cs typeface="Calibri"/>
            </a:endParaRPr>
          </a:p>
          <a:p>
            <a:pPr marL="285750" indent="-285750">
              <a:buFont typeface="Courier New"/>
              <a:buChar char="○"/>
            </a:pPr>
            <a:r>
              <a:rPr lang="en-GB"/>
              <a:t>Overall distance travelled grows but at half the rate of the BAU scenario. </a:t>
            </a:r>
            <a:endParaRPr lang="en-GB">
              <a:cs typeface="Calibri"/>
            </a:endParaRPr>
          </a:p>
          <a:p>
            <a:pPr>
              <a:lnSpc>
                <a:spcPct val="107000"/>
              </a:lnSpc>
              <a:spcAft>
                <a:spcPts val="800"/>
              </a:spcAft>
            </a:pPr>
            <a:endParaRPr lang="en-GB" sz="1800" b="1">
              <a:cs typeface="Calibri"/>
            </a:endParaRPr>
          </a:p>
          <a:p>
            <a:endParaRPr lang="en-GB"/>
          </a:p>
          <a:p>
            <a:pPr marL="0" lvl="0" indent="0">
              <a:lnSpc>
                <a:spcPct val="107000"/>
              </a:lnSpc>
              <a:spcAft>
                <a:spcPts val="800"/>
              </a:spcAft>
              <a:buFont typeface="Calibri" panose="020F0502020204030204" pitchFamily="34" charset="0"/>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8E2D9-B7DF-4BFC-8A3A-41F36B146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889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Put simply, </a:t>
            </a:r>
            <a:r>
              <a:rPr lang="en-GB" sz="1800" b="1" i="0">
                <a:solidFill>
                  <a:srgbClr val="000000"/>
                </a:solidFill>
                <a:effectLst/>
                <a:latin typeface="Calibri" panose="020F0502020204030204" pitchFamily="34" charset="0"/>
              </a:rPr>
              <a:t>we must only grow the areas of tourism that are most ready to decarbonise</a:t>
            </a:r>
            <a:r>
              <a:rPr lang="en-GB" sz="1800" b="0" i="0">
                <a:solidFill>
                  <a:srgbClr val="000000"/>
                </a:solidFill>
                <a:effectLst/>
                <a:latin typeface="Calibri" panose="020F0502020204030204" pitchFamily="34" charset="0"/>
              </a:rPr>
              <a:t>, and stop growing those that are hardest to decarbonise, if we are to have any chance of reaching net zero by 2050. Electrification coupled with 100% renewable energy will be the route to net zero for most accommodation and transportation modalities over the coming decades.  </a:t>
            </a:r>
          </a:p>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Of course, that is a huge task ahead, but with the right policies and investments, it can happen. The difficulty comes with aviation. </a:t>
            </a:r>
          </a:p>
          <a:p>
            <a:pPr algn="l" rtl="0" fontAlgn="base">
              <a:buFont typeface="Arial" panose="020B0604020202020204" pitchFamily="34" charset="0"/>
              <a:buChar char="•"/>
            </a:pPr>
            <a:endParaRPr lang="en-GB" sz="18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865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Aviation is particularly polluting: So we know that flying was responsible for 55% of all tourism’s emissions in 2019 - but was only 23% of all trips taken. And long haul flights are particularly polluting. Longest distance trips (over 16,000kms return trip, equivalent to flying from Auckland to Singapore- or further - and back), were responsible for 19% of all tourism’s global carbon emission, yet accounted for just 1.9% of all trips. So clearly, any plan for decarbonising travel and tourism needs to grasp this nettle.</a:t>
            </a:r>
            <a:endParaRPr lang="en-GB"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0335-D90A-440C-BF3F-22324C6745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0588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008624924"/>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176712411"/>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userDrawn="1"/>
        </p:nvSpPr>
        <p:spPr>
          <a:xfrm>
            <a:off x="-12700" y="4277360"/>
            <a:ext cx="5628640" cy="125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2"/>
          <p:cNvSpPr>
            <a:spLocks noGrp="1"/>
          </p:cNvSpPr>
          <p:nvPr>
            <p:ph type="body" sz="quarter" idx="13" hasCustomPrompt="1"/>
          </p:nvPr>
        </p:nvSpPr>
        <p:spPr>
          <a:xfrm>
            <a:off x="640714" y="4504373"/>
            <a:ext cx="4443414" cy="609495"/>
          </a:xfrm>
          <a:prstGeom prst="rect">
            <a:avLst/>
          </a:prstGeom>
        </p:spPr>
        <p:txBody>
          <a:bodyPr/>
          <a:lstStyle>
            <a:lvl1pPr marL="0" indent="0">
              <a:buFontTx/>
              <a:buNone/>
              <a:defRPr sz="4000" b="1" i="0" spc="-150">
                <a:solidFill>
                  <a:schemeClr val="tx1"/>
                </a:solidFill>
                <a:latin typeface="Gotham Rounded Medium" charset="0"/>
                <a:ea typeface="Gotham Rounded Medium" charset="0"/>
                <a:cs typeface="Gotham Rounded Medium" charset="0"/>
              </a:defRPr>
            </a:lvl1pPr>
          </a:lstStyle>
          <a:p>
            <a:pPr lvl="0"/>
            <a:r>
              <a:rPr lang="en-US"/>
              <a:t>Presentation title</a:t>
            </a:r>
          </a:p>
        </p:txBody>
      </p:sp>
      <p:sp>
        <p:nvSpPr>
          <p:cNvPr id="13" name="Text Placeholder 2"/>
          <p:cNvSpPr>
            <a:spLocks noGrp="1"/>
          </p:cNvSpPr>
          <p:nvPr>
            <p:ph type="body" sz="quarter" idx="18" hasCustomPrompt="1"/>
          </p:nvPr>
        </p:nvSpPr>
        <p:spPr>
          <a:xfrm>
            <a:off x="669924" y="5199382"/>
            <a:ext cx="4443414" cy="236219"/>
          </a:xfrm>
          <a:prstGeom prst="rect">
            <a:avLst/>
          </a:prstGeom>
        </p:spPr>
        <p:txBody>
          <a:bodyPr/>
          <a:lstStyle>
            <a:lvl1pPr marL="0" indent="0">
              <a:buFontTx/>
              <a:buNone/>
              <a:defRPr sz="1100" b="1" i="0" spc="0">
                <a:solidFill>
                  <a:schemeClr val="tx1"/>
                </a:solidFill>
                <a:latin typeface="Calibri" charset="0"/>
                <a:ea typeface="Calibri" charset="0"/>
                <a:cs typeface="Calibri" charset="0"/>
              </a:defRPr>
            </a:lvl1pPr>
          </a:lstStyle>
          <a:p>
            <a:pPr lvl="0"/>
            <a:r>
              <a:rPr lang="en-US"/>
              <a:t>PROJECT SUB HEADER</a:t>
            </a:r>
          </a:p>
        </p:txBody>
      </p:sp>
    </p:spTree>
    <p:extLst>
      <p:ext uri="{BB962C8B-B14F-4D97-AF65-F5344CB8AC3E}">
        <p14:creationId xmlns:p14="http://schemas.microsoft.com/office/powerpoint/2010/main" val="2202352219"/>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375863869"/>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userDrawn="1"/>
        </p:nvSpPr>
        <p:spPr>
          <a:xfrm>
            <a:off x="-12700" y="4277360"/>
            <a:ext cx="5628640" cy="125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2"/>
          <p:cNvSpPr>
            <a:spLocks noGrp="1"/>
          </p:cNvSpPr>
          <p:nvPr>
            <p:ph type="body" sz="quarter" idx="13" hasCustomPrompt="1"/>
          </p:nvPr>
        </p:nvSpPr>
        <p:spPr>
          <a:xfrm>
            <a:off x="640714" y="4504373"/>
            <a:ext cx="4443414" cy="609495"/>
          </a:xfrm>
          <a:prstGeom prst="rect">
            <a:avLst/>
          </a:prstGeom>
        </p:spPr>
        <p:txBody>
          <a:bodyPr/>
          <a:lstStyle>
            <a:lvl1pPr marL="0" indent="0">
              <a:buFontTx/>
              <a:buNone/>
              <a:defRPr sz="4000" b="1" i="0" spc="-150">
                <a:solidFill>
                  <a:schemeClr val="tx1"/>
                </a:solidFill>
                <a:latin typeface="Gotham Rounded Medium" charset="0"/>
                <a:ea typeface="Gotham Rounded Medium" charset="0"/>
                <a:cs typeface="Gotham Rounded Medium" charset="0"/>
              </a:defRPr>
            </a:lvl1pPr>
          </a:lstStyle>
          <a:p>
            <a:pPr lvl="0"/>
            <a:r>
              <a:rPr lang="en-US"/>
              <a:t>Presentation title</a:t>
            </a:r>
          </a:p>
        </p:txBody>
      </p:sp>
      <p:sp>
        <p:nvSpPr>
          <p:cNvPr id="13" name="Text Placeholder 2"/>
          <p:cNvSpPr>
            <a:spLocks noGrp="1"/>
          </p:cNvSpPr>
          <p:nvPr>
            <p:ph type="body" sz="quarter" idx="18" hasCustomPrompt="1"/>
          </p:nvPr>
        </p:nvSpPr>
        <p:spPr>
          <a:xfrm>
            <a:off x="669924" y="5199382"/>
            <a:ext cx="4443414" cy="236219"/>
          </a:xfrm>
          <a:prstGeom prst="rect">
            <a:avLst/>
          </a:prstGeom>
        </p:spPr>
        <p:txBody>
          <a:bodyPr/>
          <a:lstStyle>
            <a:lvl1pPr marL="0" indent="0">
              <a:buFontTx/>
              <a:buNone/>
              <a:defRPr sz="1100" b="1" i="0" spc="0">
                <a:solidFill>
                  <a:schemeClr val="tx1"/>
                </a:solidFill>
                <a:latin typeface="Calibri" charset="0"/>
                <a:ea typeface="Calibri" charset="0"/>
                <a:cs typeface="Calibri" charset="0"/>
              </a:defRPr>
            </a:lvl1pPr>
          </a:lstStyle>
          <a:p>
            <a:pPr lvl="0"/>
            <a:r>
              <a:rPr lang="en-US"/>
              <a:t>PROJECT SUB HEADER</a:t>
            </a:r>
          </a:p>
        </p:txBody>
      </p:sp>
    </p:spTree>
    <p:extLst>
      <p:ext uri="{BB962C8B-B14F-4D97-AF65-F5344CB8AC3E}">
        <p14:creationId xmlns:p14="http://schemas.microsoft.com/office/powerpoint/2010/main" val="3958433169"/>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9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zentrie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07518-2304-9EDE-E1E0-2FAEB97F4422}"/>
              </a:ext>
            </a:extLst>
          </p:cNvPr>
          <p:cNvSpPr>
            <a:spLocks noGrp="1"/>
          </p:cNvSpPr>
          <p:nvPr>
            <p:ph type="title"/>
          </p:nvPr>
        </p:nvSpPr>
        <p:spPr>
          <a:xfrm>
            <a:off x="752354" y="365126"/>
            <a:ext cx="10601446" cy="1022524"/>
          </a:xfrm>
        </p:spPr>
        <p:txBody>
          <a:bodyPr/>
          <a:lstStyle>
            <a:lvl1pPr algn="ctr">
              <a:defRPr/>
            </a:lvl1pPr>
          </a:lstStyle>
          <a:p>
            <a:r>
              <a:rPr lang="de-DE"/>
              <a:t>Mastertitelformat bearbeiten</a:t>
            </a:r>
          </a:p>
        </p:txBody>
      </p:sp>
      <p:sp>
        <p:nvSpPr>
          <p:cNvPr id="3" name="Inhaltsplatzhalter 2">
            <a:extLst>
              <a:ext uri="{FF2B5EF4-FFF2-40B4-BE49-F238E27FC236}">
                <a16:creationId xmlns:a16="http://schemas.microsoft.com/office/drawing/2014/main" id="{E4AE2B38-9A67-C205-EF30-202449B04A0E}"/>
              </a:ext>
            </a:extLst>
          </p:cNvPr>
          <p:cNvSpPr>
            <a:spLocks noGrp="1"/>
          </p:cNvSpPr>
          <p:nvPr>
            <p:ph idx="1"/>
          </p:nvPr>
        </p:nvSpPr>
        <p:spPr>
          <a:xfrm>
            <a:off x="838200" y="1928191"/>
            <a:ext cx="10515600" cy="4248772"/>
          </a:xfrm>
        </p:spPr>
        <p:txBody>
          <a:bodyPr/>
          <a:lstStyle>
            <a:lvl1pPr marL="400070" indent="-217499">
              <a:lnSpc>
                <a:spcPct val="100000"/>
              </a:lnSpc>
              <a:buClr>
                <a:schemeClr val="accent1"/>
              </a:buClr>
              <a:buFont typeface="Arial" panose="020B0604020202020204" pitchFamily="34" charset="0"/>
              <a:buChar char="•"/>
              <a:tabLst/>
              <a:defRPr/>
            </a:lvl1pPr>
            <a:lvl2pPr marL="765214" indent="-228611">
              <a:lnSpc>
                <a:spcPct val="100000"/>
              </a:lnSpc>
              <a:buClr>
                <a:schemeClr val="accent1"/>
              </a:buClr>
              <a:buFont typeface="Arial" panose="020B0604020202020204" pitchFamily="34" charset="0"/>
              <a:buChar char="•"/>
              <a:tabLst/>
              <a:defRPr/>
            </a:lvl2pPr>
            <a:lvl3pPr marL="1143057" indent="-228611">
              <a:lnSpc>
                <a:spcPct val="100000"/>
              </a:lnSpc>
              <a:buClr>
                <a:schemeClr val="accent1"/>
              </a:buClr>
              <a:buFont typeface="Arial" panose="020B0604020202020204" pitchFamily="34" charset="0"/>
              <a:buChar char="•"/>
              <a:defRPr/>
            </a:lvl3pPr>
            <a:lvl4pPr marL="1600280" indent="-228611">
              <a:lnSpc>
                <a:spcPct val="100000"/>
              </a:lnSpc>
              <a:buClr>
                <a:schemeClr val="accent1"/>
              </a:buClr>
              <a:buFont typeface="Arial" panose="020B0604020202020204" pitchFamily="34" charset="0"/>
              <a:buChar char="•"/>
              <a:defRPr/>
            </a:lvl4pPr>
            <a:lvl5pPr marL="2057503" indent="-228611">
              <a:lnSpc>
                <a:spcPct val="100000"/>
              </a:lnSpc>
              <a:buClr>
                <a:schemeClr val="accent1"/>
              </a:buClr>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5">
            <a:extLst>
              <a:ext uri="{FF2B5EF4-FFF2-40B4-BE49-F238E27FC236}">
                <a16:creationId xmlns:a16="http://schemas.microsoft.com/office/drawing/2014/main" id="{820CA0C9-088D-A99F-36EE-1C2C19C496E3}"/>
              </a:ext>
            </a:extLst>
          </p:cNvPr>
          <p:cNvSpPr>
            <a:spLocks noGrp="1"/>
          </p:cNvSpPr>
          <p:nvPr>
            <p:ph type="sldNum" sz="quarter" idx="4"/>
          </p:nvPr>
        </p:nvSpPr>
        <p:spPr>
          <a:xfrm>
            <a:off x="9134385" y="631190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3584D-5C74-1E46-BB5C-119850D94475}" type="slidenum">
              <a:rPr lang="de-DE" smtClean="0"/>
              <a:t>‹#›</a:t>
            </a:fld>
            <a:endParaRPr lang="de-DE"/>
          </a:p>
        </p:txBody>
      </p:sp>
      <p:pic>
        <p:nvPicPr>
          <p:cNvPr id="6" name="Grafik 5">
            <a:extLst>
              <a:ext uri="{FF2B5EF4-FFF2-40B4-BE49-F238E27FC236}">
                <a16:creationId xmlns:a16="http://schemas.microsoft.com/office/drawing/2014/main" id="{5DF495A7-10C3-8063-9F26-249AE7C947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2769" y="365126"/>
            <a:ext cx="504817" cy="514342"/>
          </a:xfrm>
          <a:prstGeom prst="rect">
            <a:avLst/>
          </a:prstGeom>
        </p:spPr>
      </p:pic>
      <p:sp>
        <p:nvSpPr>
          <p:cNvPr id="5" name="Textplatzhalter 6">
            <a:extLst>
              <a:ext uri="{FF2B5EF4-FFF2-40B4-BE49-F238E27FC236}">
                <a16:creationId xmlns:a16="http://schemas.microsoft.com/office/drawing/2014/main" id="{B3F5D92D-2006-5C8A-469E-3851F75CE457}"/>
              </a:ext>
            </a:extLst>
          </p:cNvPr>
          <p:cNvSpPr>
            <a:spLocks noGrp="1"/>
          </p:cNvSpPr>
          <p:nvPr>
            <p:ph type="body" sz="quarter" idx="10" hasCustomPrompt="1"/>
          </p:nvPr>
        </p:nvSpPr>
        <p:spPr>
          <a:xfrm>
            <a:off x="838200" y="6311901"/>
            <a:ext cx="8170788" cy="365125"/>
          </a:xfrm>
        </p:spPr>
        <p:txBody>
          <a:bodyPr anchor="ctr">
            <a:noAutofit/>
          </a:bodyPr>
          <a:lstStyle>
            <a:lvl1pPr marL="0" indent="0">
              <a:buNone/>
              <a:defRPr sz="1000">
                <a:solidFill>
                  <a:schemeClr val="accent4"/>
                </a:solidFill>
              </a:defRPr>
            </a:lvl1pPr>
            <a:lvl2pPr marL="457223" indent="0">
              <a:buNone/>
              <a:defRPr sz="1000"/>
            </a:lvl2pPr>
            <a:lvl3pPr marL="914446" indent="0">
              <a:buNone/>
              <a:defRPr sz="1000"/>
            </a:lvl3pPr>
            <a:lvl4pPr marL="1371669" indent="0">
              <a:buNone/>
              <a:defRPr sz="1000"/>
            </a:lvl4pPr>
            <a:lvl5pPr marL="1828891" indent="0">
              <a:buNone/>
              <a:defRPr sz="1000"/>
            </a:lvl5pPr>
          </a:lstStyle>
          <a:p>
            <a:pPr lvl="0"/>
            <a:r>
              <a:rPr lang="de-DE"/>
              <a:t>Quellenangabe</a:t>
            </a:r>
          </a:p>
        </p:txBody>
      </p:sp>
    </p:spTree>
    <p:extLst>
      <p:ext uri="{BB962C8B-B14F-4D97-AF65-F5344CB8AC3E}">
        <p14:creationId xmlns:p14="http://schemas.microsoft.com/office/powerpoint/2010/main" val="4082999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927841407"/>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userDrawn="1"/>
        </p:nvSpPr>
        <p:spPr>
          <a:xfrm>
            <a:off x="-12700" y="4277360"/>
            <a:ext cx="5628640" cy="125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2"/>
          <p:cNvSpPr>
            <a:spLocks noGrp="1"/>
          </p:cNvSpPr>
          <p:nvPr>
            <p:ph type="body" sz="quarter" idx="13" hasCustomPrompt="1"/>
          </p:nvPr>
        </p:nvSpPr>
        <p:spPr>
          <a:xfrm>
            <a:off x="640714" y="4504373"/>
            <a:ext cx="4443414" cy="609495"/>
          </a:xfrm>
          <a:prstGeom prst="rect">
            <a:avLst/>
          </a:prstGeom>
        </p:spPr>
        <p:txBody>
          <a:bodyPr/>
          <a:lstStyle>
            <a:lvl1pPr marL="0" indent="0">
              <a:buFontTx/>
              <a:buNone/>
              <a:defRPr sz="4000" b="1" i="0" spc="-150">
                <a:solidFill>
                  <a:schemeClr val="tx1"/>
                </a:solidFill>
                <a:latin typeface="Gotham Rounded Medium" charset="0"/>
                <a:ea typeface="Gotham Rounded Medium" charset="0"/>
                <a:cs typeface="Gotham Rounded Medium" charset="0"/>
              </a:defRPr>
            </a:lvl1pPr>
          </a:lstStyle>
          <a:p>
            <a:pPr lvl="0"/>
            <a:r>
              <a:rPr lang="en-US"/>
              <a:t>Presentation title</a:t>
            </a:r>
          </a:p>
        </p:txBody>
      </p:sp>
      <p:sp>
        <p:nvSpPr>
          <p:cNvPr id="13" name="Text Placeholder 2"/>
          <p:cNvSpPr>
            <a:spLocks noGrp="1"/>
          </p:cNvSpPr>
          <p:nvPr>
            <p:ph type="body" sz="quarter" idx="18" hasCustomPrompt="1"/>
          </p:nvPr>
        </p:nvSpPr>
        <p:spPr>
          <a:xfrm>
            <a:off x="669924" y="5199382"/>
            <a:ext cx="4443414" cy="236219"/>
          </a:xfrm>
          <a:prstGeom prst="rect">
            <a:avLst/>
          </a:prstGeom>
        </p:spPr>
        <p:txBody>
          <a:bodyPr/>
          <a:lstStyle>
            <a:lvl1pPr marL="0" indent="0">
              <a:buFontTx/>
              <a:buNone/>
              <a:defRPr sz="1100" b="1" i="0" spc="0">
                <a:solidFill>
                  <a:schemeClr val="tx1"/>
                </a:solidFill>
                <a:latin typeface="Calibri" charset="0"/>
                <a:ea typeface="Calibri" charset="0"/>
                <a:cs typeface="Calibri" charset="0"/>
              </a:defRPr>
            </a:lvl1pPr>
          </a:lstStyle>
          <a:p>
            <a:pPr lvl="0"/>
            <a:r>
              <a:rPr lang="en-US"/>
              <a:t>PROJECT SUB HEADER</a:t>
            </a:r>
          </a:p>
        </p:txBody>
      </p:sp>
    </p:spTree>
    <p:extLst>
      <p:ext uri="{BB962C8B-B14F-4D97-AF65-F5344CB8AC3E}">
        <p14:creationId xmlns:p14="http://schemas.microsoft.com/office/powerpoint/2010/main" val="3876425448"/>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5" name="Rectangle 4"/>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913801718"/>
      </p:ext>
    </p:extLst>
  </p:cSld>
  <p:clrMapOvr>
    <a:masterClrMapping/>
  </p:clrMapOvr>
  <p:extLst>
    <p:ext uri="{DCECCB84-F9BA-43D5-87BE-67443E8EF086}">
      <p15:sldGuideLst xmlns:p15="http://schemas.microsoft.com/office/powerpoint/2012/main">
        <p15:guide id="1" orient="horz" pos="2624">
          <p15:clr>
            <a:srgbClr val="FBAE40"/>
          </p15:clr>
        </p15:guide>
        <p15:guide id="2" orient="horz" pos="3424">
          <p15:clr>
            <a:srgbClr val="FBAE40"/>
          </p15:clr>
        </p15:guide>
        <p15:guide id="3" pos="483">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 Id="rId4"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5">
            <a:extLst>
              <a:ext uri="{FF2B5EF4-FFF2-40B4-BE49-F238E27FC236}">
                <a16:creationId xmlns:a16="http://schemas.microsoft.com/office/drawing/2014/main" id="{D7D0E31D-DF70-4849-ADEE-E0C0CBAE1A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725882" y="417328"/>
            <a:ext cx="1126662" cy="525776"/>
          </a:xfrm>
          <a:prstGeom prst="rect">
            <a:avLst/>
          </a:prstGeom>
        </p:spPr>
      </p:pic>
    </p:spTree>
    <p:extLst>
      <p:ext uri="{BB962C8B-B14F-4D97-AF65-F5344CB8AC3E}">
        <p14:creationId xmlns:p14="http://schemas.microsoft.com/office/powerpoint/2010/main" val="26667024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46" rtl="0" eaLnBrk="1" latinLnBrk="0" hangingPunct="1">
        <a:lnSpc>
          <a:spcPct val="90000"/>
        </a:lnSpc>
        <a:spcBef>
          <a:spcPct val="0"/>
        </a:spcBef>
        <a:buNone/>
        <a:defRPr sz="4400" b="0" i="0" kern="1200" spc="300">
          <a:solidFill>
            <a:schemeClr val="tx1"/>
          </a:solidFill>
          <a:latin typeface="Gotham Rounded Book" charset="0"/>
          <a:ea typeface="Gotham Rounded Book" charset="0"/>
          <a:cs typeface="Gotham Rounded Book" charset="0"/>
        </a:defRPr>
      </a:lvl1pPr>
    </p:titleStyle>
    <p:bodyStyle>
      <a:lvl1pPr marL="228611" indent="-228611" algn="l" defTabSz="914446"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34" indent="-228611" algn="l" defTabSz="914446"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57" indent="-228611" algn="l" defTabSz="914446"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80"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503"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51">
          <p15:clr>
            <a:srgbClr val="F26B43"/>
          </p15:clr>
        </p15:guide>
        <p15:guide id="2" pos="7423">
          <p15:clr>
            <a:srgbClr val="F26B43"/>
          </p15:clr>
        </p15:guide>
        <p15:guide id="5" pos="4326">
          <p15:clr>
            <a:srgbClr val="F26B43"/>
          </p15:clr>
        </p15:guide>
        <p15:guide id="14" orient="horz" pos="3791">
          <p15:clr>
            <a:srgbClr val="F26B43"/>
          </p15:clr>
        </p15:guide>
        <p15:guide id="16" pos="7061">
          <p15:clr>
            <a:srgbClr val="F26B43"/>
          </p15:clr>
        </p15:guide>
        <p15:guide id="18" pos="1186">
          <p15:clr>
            <a:srgbClr val="F26B43"/>
          </p15:clr>
        </p15:guide>
        <p15:guide id="19" pos="937">
          <p15:clr>
            <a:srgbClr val="F26B43"/>
          </p15:clr>
        </p15:guide>
        <p15:guide id="21" orient="horz" pos="1071">
          <p15:clr>
            <a:srgbClr val="F26B43"/>
          </p15:clr>
        </p15:guide>
        <p15:guide id="23" orient="horz" pos="558">
          <p15:clr>
            <a:srgbClr val="F26B43"/>
          </p15:clr>
        </p15:guide>
        <p15:guide id="24" orient="horz" pos="321">
          <p15:clr>
            <a:srgbClr val="F26B43"/>
          </p15:clr>
        </p15:guide>
        <p15:guide id="25" orient="horz" pos="300">
          <p15:clr>
            <a:srgbClr val="F26B43"/>
          </p15:clr>
        </p15:guide>
        <p15:guide id="26" orient="horz" pos="1525">
          <p15:clr>
            <a:srgbClr val="F26B43"/>
          </p15:clr>
        </p15:guide>
        <p15:guide id="27" orient="horz" pos="3979">
          <p15:clr>
            <a:srgbClr val="F26B43"/>
          </p15:clr>
        </p15:guide>
        <p15:guide id="28"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97826" y="417328"/>
            <a:ext cx="1382777" cy="525776"/>
          </a:xfrm>
          <a:prstGeom prst="rect">
            <a:avLst/>
          </a:prstGeom>
        </p:spPr>
      </p:pic>
    </p:spTree>
    <p:extLst>
      <p:ext uri="{BB962C8B-B14F-4D97-AF65-F5344CB8AC3E}">
        <p14:creationId xmlns:p14="http://schemas.microsoft.com/office/powerpoint/2010/main" val="252348536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46" rtl="0" eaLnBrk="1" latinLnBrk="0" hangingPunct="1">
        <a:lnSpc>
          <a:spcPct val="90000"/>
        </a:lnSpc>
        <a:spcBef>
          <a:spcPct val="0"/>
        </a:spcBef>
        <a:buNone/>
        <a:defRPr sz="4400" b="0" i="0" kern="1200" spc="300">
          <a:solidFill>
            <a:schemeClr val="tx1"/>
          </a:solidFill>
          <a:latin typeface="Gotham Rounded Book" charset="0"/>
          <a:ea typeface="Gotham Rounded Book" charset="0"/>
          <a:cs typeface="Gotham Rounded Book" charset="0"/>
        </a:defRPr>
      </a:lvl1pPr>
    </p:titleStyle>
    <p:bodyStyle>
      <a:lvl1pPr marL="228611" indent="-228611" algn="l" defTabSz="914446"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34" indent="-228611" algn="l" defTabSz="914446"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57" indent="-228611" algn="l" defTabSz="914446"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80"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503"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51">
          <p15:clr>
            <a:srgbClr val="F26B43"/>
          </p15:clr>
        </p15:guide>
        <p15:guide id="2" pos="7423">
          <p15:clr>
            <a:srgbClr val="F26B43"/>
          </p15:clr>
        </p15:guide>
        <p15:guide id="5" pos="4326">
          <p15:clr>
            <a:srgbClr val="F26B43"/>
          </p15:clr>
        </p15:guide>
        <p15:guide id="14" orient="horz" pos="3791">
          <p15:clr>
            <a:srgbClr val="F26B43"/>
          </p15:clr>
        </p15:guide>
        <p15:guide id="16" pos="7061">
          <p15:clr>
            <a:srgbClr val="F26B43"/>
          </p15:clr>
        </p15:guide>
        <p15:guide id="18" pos="1186">
          <p15:clr>
            <a:srgbClr val="F26B43"/>
          </p15:clr>
        </p15:guide>
        <p15:guide id="19" pos="937">
          <p15:clr>
            <a:srgbClr val="F26B43"/>
          </p15:clr>
        </p15:guide>
        <p15:guide id="21" orient="horz" pos="1071">
          <p15:clr>
            <a:srgbClr val="F26B43"/>
          </p15:clr>
        </p15:guide>
        <p15:guide id="23" orient="horz" pos="558">
          <p15:clr>
            <a:srgbClr val="F26B43"/>
          </p15:clr>
        </p15:guide>
        <p15:guide id="24" orient="horz" pos="321">
          <p15:clr>
            <a:srgbClr val="F26B43"/>
          </p15:clr>
        </p15:guide>
        <p15:guide id="25" orient="horz" pos="300">
          <p15:clr>
            <a:srgbClr val="F26B43"/>
          </p15:clr>
        </p15:guide>
        <p15:guide id="26" orient="horz" pos="1525">
          <p15:clr>
            <a:srgbClr val="F26B43"/>
          </p15:clr>
        </p15:guide>
        <p15:guide id="27" orient="horz" pos="3979">
          <p15:clr>
            <a:srgbClr val="F26B43"/>
          </p15:clr>
        </p15:guide>
        <p15:guide id="2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5">
            <a:extLst>
              <a:ext uri="{FF2B5EF4-FFF2-40B4-BE49-F238E27FC236}">
                <a16:creationId xmlns:a16="http://schemas.microsoft.com/office/drawing/2014/main" id="{D7D0E31D-DF70-4849-ADEE-E0C0CBAE1A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25882" y="417328"/>
            <a:ext cx="1126662" cy="525776"/>
          </a:xfrm>
          <a:prstGeom prst="rect">
            <a:avLst/>
          </a:prstGeom>
        </p:spPr>
      </p:pic>
    </p:spTree>
    <p:extLst>
      <p:ext uri="{BB962C8B-B14F-4D97-AF65-F5344CB8AC3E}">
        <p14:creationId xmlns:p14="http://schemas.microsoft.com/office/powerpoint/2010/main" val="353076404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46" rtl="0" eaLnBrk="1" latinLnBrk="0" hangingPunct="1">
        <a:lnSpc>
          <a:spcPct val="90000"/>
        </a:lnSpc>
        <a:spcBef>
          <a:spcPct val="0"/>
        </a:spcBef>
        <a:buNone/>
        <a:defRPr sz="4400" b="0" i="0" kern="1200" spc="300">
          <a:solidFill>
            <a:schemeClr val="tx1"/>
          </a:solidFill>
          <a:latin typeface="Gotham Rounded Book" charset="0"/>
          <a:ea typeface="Gotham Rounded Book" charset="0"/>
          <a:cs typeface="Gotham Rounded Book" charset="0"/>
        </a:defRPr>
      </a:lvl1pPr>
    </p:titleStyle>
    <p:bodyStyle>
      <a:lvl1pPr marL="228611" indent="-228611" algn="l" defTabSz="914446"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34" indent="-228611" algn="l" defTabSz="914446"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57" indent="-228611" algn="l" defTabSz="914446"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80"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503"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51">
          <p15:clr>
            <a:srgbClr val="F26B43"/>
          </p15:clr>
        </p15:guide>
        <p15:guide id="2" pos="7423">
          <p15:clr>
            <a:srgbClr val="F26B43"/>
          </p15:clr>
        </p15:guide>
        <p15:guide id="5" pos="4326">
          <p15:clr>
            <a:srgbClr val="F26B43"/>
          </p15:clr>
        </p15:guide>
        <p15:guide id="14" orient="horz" pos="3791">
          <p15:clr>
            <a:srgbClr val="F26B43"/>
          </p15:clr>
        </p15:guide>
        <p15:guide id="16" pos="7061">
          <p15:clr>
            <a:srgbClr val="F26B43"/>
          </p15:clr>
        </p15:guide>
        <p15:guide id="18" pos="1186">
          <p15:clr>
            <a:srgbClr val="F26B43"/>
          </p15:clr>
        </p15:guide>
        <p15:guide id="19" pos="937">
          <p15:clr>
            <a:srgbClr val="F26B43"/>
          </p15:clr>
        </p15:guide>
        <p15:guide id="21" orient="horz" pos="1071">
          <p15:clr>
            <a:srgbClr val="F26B43"/>
          </p15:clr>
        </p15:guide>
        <p15:guide id="23" orient="horz" pos="558">
          <p15:clr>
            <a:srgbClr val="F26B43"/>
          </p15:clr>
        </p15:guide>
        <p15:guide id="24" orient="horz" pos="321">
          <p15:clr>
            <a:srgbClr val="F26B43"/>
          </p15:clr>
        </p15:guide>
        <p15:guide id="25" orient="horz" pos="300">
          <p15:clr>
            <a:srgbClr val="F26B43"/>
          </p15:clr>
        </p15:guide>
        <p15:guide id="26" orient="horz" pos="1525">
          <p15:clr>
            <a:srgbClr val="F26B43"/>
          </p15:clr>
        </p15:guide>
        <p15:guide id="27" orient="horz" pos="3979">
          <p15:clr>
            <a:srgbClr val="F26B43"/>
          </p15:clr>
        </p15:guide>
        <p15:guide id="28"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597826" y="417328"/>
            <a:ext cx="1382777" cy="525776"/>
          </a:xfrm>
          <a:prstGeom prst="rect">
            <a:avLst/>
          </a:prstGeom>
        </p:spPr>
      </p:pic>
    </p:spTree>
    <p:extLst>
      <p:ext uri="{BB962C8B-B14F-4D97-AF65-F5344CB8AC3E}">
        <p14:creationId xmlns:p14="http://schemas.microsoft.com/office/powerpoint/2010/main" val="1509853849"/>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l" defTabSz="914446" rtl="0" eaLnBrk="1" latinLnBrk="0" hangingPunct="1">
        <a:lnSpc>
          <a:spcPct val="90000"/>
        </a:lnSpc>
        <a:spcBef>
          <a:spcPct val="0"/>
        </a:spcBef>
        <a:buNone/>
        <a:defRPr sz="4400" b="0" i="0" kern="1200" spc="300">
          <a:solidFill>
            <a:schemeClr val="tx1"/>
          </a:solidFill>
          <a:latin typeface="Gotham Rounded Book" charset="0"/>
          <a:ea typeface="Gotham Rounded Book" charset="0"/>
          <a:cs typeface="Gotham Rounded Book" charset="0"/>
        </a:defRPr>
      </a:lvl1pPr>
    </p:titleStyle>
    <p:bodyStyle>
      <a:lvl1pPr marL="228611" indent="-228611" algn="l" defTabSz="914446"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34" indent="-228611" algn="l" defTabSz="914446"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57" indent="-228611" algn="l" defTabSz="914446"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80"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503"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51">
          <p15:clr>
            <a:srgbClr val="F26B43"/>
          </p15:clr>
        </p15:guide>
        <p15:guide id="2" pos="7423">
          <p15:clr>
            <a:srgbClr val="F26B43"/>
          </p15:clr>
        </p15:guide>
        <p15:guide id="5" pos="4326">
          <p15:clr>
            <a:srgbClr val="F26B43"/>
          </p15:clr>
        </p15:guide>
        <p15:guide id="14" orient="horz" pos="3791">
          <p15:clr>
            <a:srgbClr val="F26B43"/>
          </p15:clr>
        </p15:guide>
        <p15:guide id="16" pos="7061">
          <p15:clr>
            <a:srgbClr val="F26B43"/>
          </p15:clr>
        </p15:guide>
        <p15:guide id="18" pos="1186">
          <p15:clr>
            <a:srgbClr val="F26B43"/>
          </p15:clr>
        </p15:guide>
        <p15:guide id="19" pos="937">
          <p15:clr>
            <a:srgbClr val="F26B43"/>
          </p15:clr>
        </p15:guide>
        <p15:guide id="21" orient="horz" pos="1071">
          <p15:clr>
            <a:srgbClr val="F26B43"/>
          </p15:clr>
        </p15:guide>
        <p15:guide id="23" orient="horz" pos="558">
          <p15:clr>
            <a:srgbClr val="F26B43"/>
          </p15:clr>
        </p15:guide>
        <p15:guide id="24" orient="horz" pos="321">
          <p15:clr>
            <a:srgbClr val="F26B43"/>
          </p15:clr>
        </p15:guide>
        <p15:guide id="25" orient="horz" pos="300">
          <p15:clr>
            <a:srgbClr val="F26B43"/>
          </p15:clr>
        </p15:guide>
        <p15:guide id="26" orient="horz" pos="1525">
          <p15:clr>
            <a:srgbClr val="F26B43"/>
          </p15:clr>
        </p15:guide>
        <p15:guide id="27" orient="horz" pos="3979">
          <p15:clr>
            <a:srgbClr val="F26B43"/>
          </p15:clr>
        </p15:guide>
        <p15:guide id="28"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0" y="6748464"/>
            <a:ext cx="12192000" cy="109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25882" y="417328"/>
            <a:ext cx="1126662" cy="525776"/>
          </a:xfrm>
          <a:prstGeom prst="rect">
            <a:avLst/>
          </a:prstGeom>
        </p:spPr>
      </p:pic>
    </p:spTree>
    <p:extLst>
      <p:ext uri="{BB962C8B-B14F-4D97-AF65-F5344CB8AC3E}">
        <p14:creationId xmlns:p14="http://schemas.microsoft.com/office/powerpoint/2010/main" val="126425093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46" rtl="0" eaLnBrk="1" latinLnBrk="0" hangingPunct="1">
        <a:lnSpc>
          <a:spcPct val="90000"/>
        </a:lnSpc>
        <a:spcBef>
          <a:spcPct val="0"/>
        </a:spcBef>
        <a:buNone/>
        <a:defRPr sz="4400" b="0" i="0" kern="1200" spc="300">
          <a:solidFill>
            <a:schemeClr val="tx1"/>
          </a:solidFill>
          <a:latin typeface="Gotham Rounded Book" charset="0"/>
          <a:ea typeface="Gotham Rounded Book" charset="0"/>
          <a:cs typeface="Gotham Rounded Book" charset="0"/>
        </a:defRPr>
      </a:lvl1pPr>
    </p:titleStyle>
    <p:bodyStyle>
      <a:lvl1pPr marL="228611" indent="-228611" algn="l" defTabSz="914446"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34" indent="-228611" algn="l" defTabSz="914446"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57" indent="-228611" algn="l" defTabSz="914446"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80"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503" indent="-228611" algn="l" defTabSz="914446"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51">
          <p15:clr>
            <a:srgbClr val="F26B43"/>
          </p15:clr>
        </p15:guide>
        <p15:guide id="2" pos="7423">
          <p15:clr>
            <a:srgbClr val="F26B43"/>
          </p15:clr>
        </p15:guide>
        <p15:guide id="5" pos="4326">
          <p15:clr>
            <a:srgbClr val="F26B43"/>
          </p15:clr>
        </p15:guide>
        <p15:guide id="14" orient="horz" pos="3791">
          <p15:clr>
            <a:srgbClr val="F26B43"/>
          </p15:clr>
        </p15:guide>
        <p15:guide id="16" pos="7061">
          <p15:clr>
            <a:srgbClr val="F26B43"/>
          </p15:clr>
        </p15:guide>
        <p15:guide id="18" pos="1186">
          <p15:clr>
            <a:srgbClr val="F26B43"/>
          </p15:clr>
        </p15:guide>
        <p15:guide id="19" pos="937">
          <p15:clr>
            <a:srgbClr val="F26B43"/>
          </p15:clr>
        </p15:guide>
        <p15:guide id="21" orient="horz" pos="1071">
          <p15:clr>
            <a:srgbClr val="F26B43"/>
          </p15:clr>
        </p15:guide>
        <p15:guide id="23" orient="horz" pos="558">
          <p15:clr>
            <a:srgbClr val="F26B43"/>
          </p15:clr>
        </p15:guide>
        <p15:guide id="24" orient="horz" pos="321">
          <p15:clr>
            <a:srgbClr val="F26B43"/>
          </p15:clr>
        </p15:guide>
        <p15:guide id="25" orient="horz" pos="300">
          <p15:clr>
            <a:srgbClr val="F26B43"/>
          </p15:clr>
        </p15:guide>
        <p15:guide id="26" orient="horz" pos="1525">
          <p15:clr>
            <a:srgbClr val="F26B43"/>
          </p15:clr>
        </p15:guide>
        <p15:guide id="27" orient="horz" pos="3979">
          <p15:clr>
            <a:srgbClr val="F26B43"/>
          </p15:clr>
        </p15:guide>
        <p15:guide id="2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notesSlide" Target="../notesSlides/notesSlide26.xml"/><Relationship Id="rId16" Type="http://schemas.openxmlformats.org/officeDocument/2006/relationships/image" Target="../media/image85.png"/><Relationship Id="rId1" Type="http://schemas.openxmlformats.org/officeDocument/2006/relationships/slideLayout" Target="../slideLayouts/slideLayout9.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2.jpe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1.xml"/><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D1EA71-6F2E-2FDB-C726-202CC9E5311F}"/>
              </a:ext>
            </a:extLst>
          </p:cNvPr>
          <p:cNvSpPr/>
          <p:nvPr/>
        </p:nvSpPr>
        <p:spPr>
          <a:xfrm>
            <a:off x="-5428" y="4286879"/>
            <a:ext cx="6364941" cy="18937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sp>
        <p:nvSpPr>
          <p:cNvPr id="2" name="Text Placeholder 1"/>
          <p:cNvSpPr>
            <a:spLocks noGrp="1"/>
          </p:cNvSpPr>
          <p:nvPr>
            <p:ph type="body" sz="quarter" idx="13"/>
          </p:nvPr>
        </p:nvSpPr>
        <p:spPr>
          <a:xfrm>
            <a:off x="160712" y="4488368"/>
            <a:ext cx="5939729" cy="556237"/>
          </a:xfrm>
        </p:spPr>
        <p:txBody>
          <a:bodyPr lIns="91440" tIns="45720" rIns="91440" bIns="45720" anchor="t"/>
          <a:lstStyle/>
          <a:p>
            <a:r>
              <a:rPr lang="en-US" sz="2400" dirty="0">
                <a:latin typeface="Gotham Rounded Medium"/>
              </a:rPr>
              <a:t>Envisioning 2030</a:t>
            </a:r>
          </a:p>
          <a:p>
            <a:r>
              <a:rPr lang="en-NZ" sz="2400" dirty="0">
                <a:latin typeface="Gotham Rounded Medium"/>
              </a:rPr>
              <a:t>What will a decarbonised &amp; thriving tourism </a:t>
            </a:r>
            <a:r>
              <a:rPr lang="en-NZ" sz="2400">
                <a:latin typeface="Gotham Rounded Medium"/>
              </a:rPr>
              <a:t>economy look like in New Zealand?</a:t>
            </a:r>
            <a:endParaRPr lang="en-US" sz="2400" dirty="0">
              <a:latin typeface="Gotham Rounded Medium"/>
            </a:endParaRPr>
          </a:p>
          <a:p>
            <a:endParaRPr lang="en-US" sz="2400" dirty="0">
              <a:latin typeface="Gotham Rounded Medium"/>
            </a:endParaRPr>
          </a:p>
          <a:p>
            <a:endParaRPr lang="en-US" sz="2400" dirty="0"/>
          </a:p>
        </p:txBody>
      </p:sp>
      <p:sp>
        <p:nvSpPr>
          <p:cNvPr id="3" name="TextBox 2">
            <a:extLst>
              <a:ext uri="{FF2B5EF4-FFF2-40B4-BE49-F238E27FC236}">
                <a16:creationId xmlns:a16="http://schemas.microsoft.com/office/drawing/2014/main" id="{159B2342-AB0A-5AD9-959C-4520C01DCA73}"/>
              </a:ext>
            </a:extLst>
          </p:cNvPr>
          <p:cNvSpPr txBox="1"/>
          <p:nvPr/>
        </p:nvSpPr>
        <p:spPr>
          <a:xfrm>
            <a:off x="162454" y="5808508"/>
            <a:ext cx="4476052" cy="369332"/>
          </a:xfrm>
          <a:prstGeom prst="rect">
            <a:avLst/>
          </a:prstGeom>
          <a:noFill/>
        </p:spPr>
        <p:txBody>
          <a:bodyPr wrap="square" rtlCol="0">
            <a:spAutoFit/>
          </a:bodyPr>
          <a:lstStyle/>
          <a:p>
            <a:pPr defTabSz="914446"/>
            <a:r>
              <a:rPr lang="en-GB">
                <a:solidFill>
                  <a:srgbClr val="143486"/>
                </a:solidFill>
                <a:latin typeface="Calibri"/>
                <a:cs typeface="Arial"/>
                <a:sym typeface="Arial"/>
              </a:rPr>
              <a:t>Jeremy Sampson, CEO, </a:t>
            </a:r>
            <a:r>
              <a:rPr lang="en-GB" b="1">
                <a:solidFill>
                  <a:srgbClr val="143486"/>
                </a:solidFill>
                <a:latin typeface="Calibri"/>
                <a:cs typeface="Arial"/>
                <a:sym typeface="Arial"/>
              </a:rPr>
              <a:t>the Travel Foundation</a:t>
            </a:r>
          </a:p>
        </p:txBody>
      </p:sp>
      <p:sp>
        <p:nvSpPr>
          <p:cNvPr id="5" name="TextBox 4">
            <a:extLst>
              <a:ext uri="{FF2B5EF4-FFF2-40B4-BE49-F238E27FC236}">
                <a16:creationId xmlns:a16="http://schemas.microsoft.com/office/drawing/2014/main" id="{D5B297C8-C8FA-63EE-C174-9D8AD7C9708E}"/>
              </a:ext>
            </a:extLst>
          </p:cNvPr>
          <p:cNvSpPr txBox="1"/>
          <p:nvPr/>
        </p:nvSpPr>
        <p:spPr>
          <a:xfrm>
            <a:off x="9909448" y="6395628"/>
            <a:ext cx="3317358" cy="276999"/>
          </a:xfrm>
          <a:prstGeom prst="rect">
            <a:avLst/>
          </a:prstGeom>
          <a:noFill/>
        </p:spPr>
        <p:txBody>
          <a:bodyPr wrap="square" rtlCol="0">
            <a:spAutoFit/>
          </a:bodyPr>
          <a:lstStyle/>
          <a:p>
            <a:pPr defTabSz="914446"/>
            <a:r>
              <a:rPr lang="en-US" sz="1200">
                <a:solidFill>
                  <a:srgbClr val="FFFFFF"/>
                </a:solidFill>
                <a:latin typeface="Calibri"/>
                <a:cs typeface="Arial"/>
                <a:sym typeface="Arial"/>
              </a:rPr>
              <a:t>Picture: Timon </a:t>
            </a:r>
            <a:r>
              <a:rPr lang="en-US" sz="1200" err="1">
                <a:solidFill>
                  <a:srgbClr val="FFFFFF"/>
                </a:solidFill>
                <a:latin typeface="Calibri"/>
                <a:cs typeface="Arial"/>
                <a:sym typeface="Arial"/>
              </a:rPr>
              <a:t>Studler</a:t>
            </a:r>
            <a:r>
              <a:rPr lang="en-US" sz="1200">
                <a:solidFill>
                  <a:srgbClr val="FFFFFF"/>
                </a:solidFill>
                <a:latin typeface="Calibri"/>
                <a:cs typeface="Arial"/>
                <a:sym typeface="Arial"/>
              </a:rPr>
              <a:t>, </a:t>
            </a:r>
            <a:r>
              <a:rPr lang="en-US" sz="1200" err="1">
                <a:solidFill>
                  <a:srgbClr val="FFFFFF"/>
                </a:solidFill>
                <a:latin typeface="Calibri"/>
                <a:cs typeface="Arial"/>
                <a:sym typeface="Arial"/>
              </a:rPr>
              <a:t>Unsplash</a:t>
            </a:r>
            <a:endParaRPr lang="en-US" sz="1200">
              <a:solidFill>
                <a:srgbClr val="FFFFFF"/>
              </a:solidFill>
              <a:latin typeface="Calibri"/>
              <a:cs typeface="Arial"/>
              <a:sym typeface="Arial"/>
            </a:endParaRPr>
          </a:p>
        </p:txBody>
      </p:sp>
    </p:spTree>
    <p:extLst>
      <p:ext uri="{BB962C8B-B14F-4D97-AF65-F5344CB8AC3E}">
        <p14:creationId xmlns:p14="http://schemas.microsoft.com/office/powerpoint/2010/main" val="260173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39B10-FA78-987E-5FA3-E6E364AC3AB8}"/>
              </a:ext>
            </a:extLst>
          </p:cNvPr>
          <p:cNvSpPr txBox="1">
            <a:spLocks/>
          </p:cNvSpPr>
          <p:nvPr/>
        </p:nvSpPr>
        <p:spPr>
          <a:xfrm>
            <a:off x="683271" y="2086573"/>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FFFFFF"/>
                </a:solidFill>
                <a:latin typeface="Gotham Rounded Medium"/>
                <a:sym typeface="Arial"/>
              </a:rPr>
              <a:t>Electrification</a:t>
            </a:r>
            <a:endParaRPr lang="en-US">
              <a:solidFill>
                <a:srgbClr val="FFFFFF"/>
              </a:solidFill>
              <a:sym typeface="Arial"/>
            </a:endParaRPr>
          </a:p>
        </p:txBody>
      </p:sp>
    </p:spTree>
    <p:extLst>
      <p:ext uri="{BB962C8B-B14F-4D97-AF65-F5344CB8AC3E}">
        <p14:creationId xmlns:p14="http://schemas.microsoft.com/office/powerpoint/2010/main" val="233367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39B10-FA78-987E-5FA3-E6E364AC3AB8}"/>
              </a:ext>
            </a:extLst>
          </p:cNvPr>
          <p:cNvSpPr txBox="1">
            <a:spLocks/>
          </p:cNvSpPr>
          <p:nvPr/>
        </p:nvSpPr>
        <p:spPr>
          <a:xfrm rot="-720000">
            <a:off x="1503780" y="3811555"/>
            <a:ext cx="2885890" cy="106684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FFFFFF"/>
                </a:solidFill>
                <a:latin typeface="Gotham Rounded Medium"/>
                <a:sym typeface="Arial"/>
              </a:rPr>
              <a:t>Offsetting</a:t>
            </a:r>
            <a:endParaRPr lang="en-US">
              <a:solidFill>
                <a:srgbClr val="FFFFFF"/>
              </a:solidFill>
              <a:sym typeface="Arial"/>
            </a:endParaRPr>
          </a:p>
        </p:txBody>
      </p:sp>
    </p:spTree>
    <p:extLst>
      <p:ext uri="{BB962C8B-B14F-4D97-AF65-F5344CB8AC3E}">
        <p14:creationId xmlns:p14="http://schemas.microsoft.com/office/powerpoint/2010/main" val="339574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21866F-8E70-4388-AF27-EF11BA794B9B}"/>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143486"/>
                </a:solidFill>
                <a:latin typeface="Gotham Rounded Medium"/>
                <a:sym typeface="Arial"/>
              </a:rPr>
              <a:t>It’s not easy to fly green</a:t>
            </a:r>
          </a:p>
        </p:txBody>
      </p:sp>
      <p:pic>
        <p:nvPicPr>
          <p:cNvPr id="2" name="Picture 2" descr="white tower under blue sky">
            <a:extLst>
              <a:ext uri="{FF2B5EF4-FFF2-40B4-BE49-F238E27FC236}">
                <a16:creationId xmlns:a16="http://schemas.microsoft.com/office/drawing/2014/main" id="{3F93C587-E310-2F8D-A45B-33FFB1943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93" r="35532"/>
          <a:stretch/>
        </p:blipFill>
        <p:spPr bwMode="auto">
          <a:xfrm rot="5400000">
            <a:off x="4679844" y="-3003036"/>
            <a:ext cx="2832315"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112EFB5-3B4A-6FB7-2E44-B698BC4E0ED5}"/>
              </a:ext>
            </a:extLst>
          </p:cNvPr>
          <p:cNvSpPr txBox="1">
            <a:spLocks/>
          </p:cNvSpPr>
          <p:nvPr/>
        </p:nvSpPr>
        <p:spPr>
          <a:xfrm>
            <a:off x="636938" y="1772817"/>
            <a:ext cx="10972800" cy="2736303"/>
          </a:xfrm>
        </p:spPr>
        <p:txBody>
          <a:bodyPr/>
          <a:lstStyle>
            <a:lvl1pPr marL="228600" indent="-228600" algn="l" defTabSz="914400"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00" indent="-228600" algn="l" defTabSz="914400"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00" indent="-228600" algn="l" defTabSz="914400"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00" indent="-228600" algn="l" defTabSz="914400"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400" indent="-228600" algn="l" defTabSz="914400"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446">
              <a:buNone/>
            </a:pPr>
            <a:r>
              <a:rPr lang="en-GB">
                <a:solidFill>
                  <a:srgbClr val="FFFFFF"/>
                </a:solidFill>
                <a:sym typeface="Arial"/>
              </a:rPr>
              <a:t>In 2019 the total amount of SAF produced globally would only be enough to power commercial aviation </a:t>
            </a:r>
            <a:r>
              <a:rPr lang="en-GB" b="1">
                <a:solidFill>
                  <a:srgbClr val="FFFFFF"/>
                </a:solidFill>
                <a:sym typeface="Arial"/>
              </a:rPr>
              <a:t>for less than 9 hours </a:t>
            </a:r>
          </a:p>
          <a:p>
            <a:pPr marL="0" indent="0" algn="ctr" defTabSz="914446">
              <a:buNone/>
            </a:pPr>
            <a:endParaRPr lang="en-GB">
              <a:solidFill>
                <a:srgbClr val="143486"/>
              </a:solidFill>
              <a:sym typeface="Arial"/>
            </a:endParaRPr>
          </a:p>
          <a:p>
            <a:pPr marL="0" indent="0" algn="ctr" defTabSz="914446">
              <a:buNone/>
            </a:pPr>
            <a:endParaRPr lang="en-GB" sz="2000">
              <a:solidFill>
                <a:srgbClr val="FFFFFF"/>
              </a:solidFill>
              <a:sym typeface="Arial"/>
            </a:endParaRPr>
          </a:p>
          <a:p>
            <a:pPr marL="0" indent="0" algn="ctr" defTabSz="914446">
              <a:buNone/>
            </a:pPr>
            <a:endParaRPr lang="en-GB" sz="2000">
              <a:solidFill>
                <a:srgbClr val="FFFFFF"/>
              </a:solidFill>
              <a:sym typeface="Arial"/>
            </a:endParaRPr>
          </a:p>
          <a:p>
            <a:pPr marL="0" indent="0" algn="ctr" defTabSz="914446">
              <a:buNone/>
            </a:pPr>
            <a:r>
              <a:rPr lang="en-GB" sz="2000">
                <a:solidFill>
                  <a:srgbClr val="FFFFFF"/>
                </a:solidFill>
                <a:sym typeface="Arial"/>
              </a:rPr>
              <a:t>(0.1% of fuel was SAF)</a:t>
            </a:r>
          </a:p>
        </p:txBody>
      </p:sp>
    </p:spTree>
    <p:extLst>
      <p:ext uri="{BB962C8B-B14F-4D97-AF65-F5344CB8AC3E}">
        <p14:creationId xmlns:p14="http://schemas.microsoft.com/office/powerpoint/2010/main" val="76669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2504-A8A3-CD0B-F251-B2D39B0D8594}"/>
            </a:ext>
          </a:extLst>
        </p:cNvPr>
        <p:cNvGrpSpPr/>
        <p:nvPr/>
      </p:nvGrpSpPr>
      <p:grpSpPr>
        <a:xfrm>
          <a:off x="0" y="0"/>
          <a:ext cx="0" cy="0"/>
          <a:chOff x="0" y="0"/>
          <a:chExt cx="0" cy="0"/>
        </a:xfrm>
      </p:grpSpPr>
      <p:pic>
        <p:nvPicPr>
          <p:cNvPr id="9" name="Picture 2" descr="1,800+ Fuel Truck Stock Illustrations, Royalty-Free Vector Graphics &amp; Clip  Art - iStock | Fuel truck delivery, Fuel truck icon, Diesel fuel truck">
            <a:extLst>
              <a:ext uri="{FF2B5EF4-FFF2-40B4-BE49-F238E27FC236}">
                <a16:creationId xmlns:a16="http://schemas.microsoft.com/office/drawing/2014/main" id="{E9DFAE56-E036-5ABC-52B6-824C8F0BD454}"/>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5" y="5681021"/>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800+ Fuel Truck Stock Illustrations, Royalty-Free Vector Graphics &amp; Clip  Art - iStock | Fuel truck delivery, Fuel truck icon, Diesel fuel truck">
            <a:extLst>
              <a:ext uri="{FF2B5EF4-FFF2-40B4-BE49-F238E27FC236}">
                <a16:creationId xmlns:a16="http://schemas.microsoft.com/office/drawing/2014/main" id="{263E941C-CCB6-3212-A1E8-84814AF26ED6}"/>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3" y="4090449"/>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800+ Fuel Truck Stock Illustrations, Royalty-Free Vector Graphics &amp; Clip  Art - iStock | Fuel truck delivery, Fuel truck icon, Diesel fuel truck">
            <a:extLst>
              <a:ext uri="{FF2B5EF4-FFF2-40B4-BE49-F238E27FC236}">
                <a16:creationId xmlns:a16="http://schemas.microsoft.com/office/drawing/2014/main" id="{00063560-87E9-E01D-7E3C-C19660A17B0B}"/>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4" y="4885735"/>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800+ Fuel Truck Stock Illustrations, Royalty-Free Vector Graphics &amp; Clip  Art - iStock | Fuel truck delivery, Fuel truck icon, Diesel fuel truck">
            <a:extLst>
              <a:ext uri="{FF2B5EF4-FFF2-40B4-BE49-F238E27FC236}">
                <a16:creationId xmlns:a16="http://schemas.microsoft.com/office/drawing/2014/main" id="{4796DE85-EA21-48DE-E6E0-0BB8DD931650}"/>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8" y="3280875"/>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800+ Fuel Truck Stock Illustrations, Royalty-Free Vector Graphics &amp; Clip  Art - iStock | Fuel truck delivery, Fuel truck icon, Diesel fuel truck">
            <a:extLst>
              <a:ext uri="{FF2B5EF4-FFF2-40B4-BE49-F238E27FC236}">
                <a16:creationId xmlns:a16="http://schemas.microsoft.com/office/drawing/2014/main" id="{0268CF79-3527-5637-7292-A5C7942F0988}"/>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6" y="1690303"/>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800+ Fuel Truck Stock Illustrations, Royalty-Free Vector Graphics &amp; Clip  Art - iStock | Fuel truck delivery, Fuel truck icon, Diesel fuel truck">
            <a:extLst>
              <a:ext uri="{FF2B5EF4-FFF2-40B4-BE49-F238E27FC236}">
                <a16:creationId xmlns:a16="http://schemas.microsoft.com/office/drawing/2014/main" id="{98A146A4-2250-414B-6862-186DBA22121C}"/>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7" y="2485589"/>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800+ Fuel Truck Stock Illustrations, Royalty-Free Vector Graphics &amp; Clip  Art - iStock | Fuel truck delivery, Fuel truck icon, Diesel fuel truck">
            <a:extLst>
              <a:ext uri="{FF2B5EF4-FFF2-40B4-BE49-F238E27FC236}">
                <a16:creationId xmlns:a16="http://schemas.microsoft.com/office/drawing/2014/main" id="{8F4D1996-9484-52C1-883F-D528093F7265}"/>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5" y="3280875"/>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800+ Fuel Truck Stock Illustrations, Royalty-Free Vector Graphics &amp; Clip  Art - iStock | Fuel truck delivery, Fuel truck icon, Diesel fuel truck">
            <a:extLst>
              <a:ext uri="{FF2B5EF4-FFF2-40B4-BE49-F238E27FC236}">
                <a16:creationId xmlns:a16="http://schemas.microsoft.com/office/drawing/2014/main" id="{C6340082-FAC3-4A9E-8238-F2791DB8DA57}"/>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3" y="1690303"/>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800+ Fuel Truck Stock Illustrations, Royalty-Free Vector Graphics &amp; Clip  Art - iStock | Fuel truck delivery, Fuel truck icon, Diesel fuel truck">
            <a:extLst>
              <a:ext uri="{FF2B5EF4-FFF2-40B4-BE49-F238E27FC236}">
                <a16:creationId xmlns:a16="http://schemas.microsoft.com/office/drawing/2014/main" id="{420EA41B-43A9-B6C1-1215-A4A8B0423860}"/>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4" y="2485589"/>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1,800+ Fuel Truck Stock Illustrations, Royalty-Free Vector Graphics &amp; Clip  Art - iStock | Fuel truck delivery, Fuel truck icon, Diesel fuel truck">
            <a:extLst>
              <a:ext uri="{FF2B5EF4-FFF2-40B4-BE49-F238E27FC236}">
                <a16:creationId xmlns:a16="http://schemas.microsoft.com/office/drawing/2014/main" id="{F2523AF3-5CD0-4F5F-9122-AE3B8E440343}"/>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832" y="5681021"/>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800+ Fuel Truck Stock Illustrations, Royalty-Free Vector Graphics &amp; Clip  Art - iStock | Fuel truck delivery, Fuel truck icon, Diesel fuel truck">
            <a:extLst>
              <a:ext uri="{FF2B5EF4-FFF2-40B4-BE49-F238E27FC236}">
                <a16:creationId xmlns:a16="http://schemas.microsoft.com/office/drawing/2014/main" id="{EAC36C6E-1C78-8F9F-AF1B-065D6F221C44}"/>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830" y="4090449"/>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1,800+ Fuel Truck Stock Illustrations, Royalty-Free Vector Graphics &amp; Clip  Art - iStock | Fuel truck delivery, Fuel truck icon, Diesel fuel truck">
            <a:extLst>
              <a:ext uri="{FF2B5EF4-FFF2-40B4-BE49-F238E27FC236}">
                <a16:creationId xmlns:a16="http://schemas.microsoft.com/office/drawing/2014/main" id="{DED7DA3E-C4FE-2AFE-CCD9-B5B9D9DBB4F8}"/>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831" y="4885735"/>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1,800+ Fuel Truck Stock Illustrations, Royalty-Free Vector Graphics &amp; Clip  Art - iStock | Fuel truck delivery, Fuel truck icon, Diesel fuel truck">
            <a:extLst>
              <a:ext uri="{FF2B5EF4-FFF2-40B4-BE49-F238E27FC236}">
                <a16:creationId xmlns:a16="http://schemas.microsoft.com/office/drawing/2014/main" id="{50A7CCD7-51CE-5734-7E9E-7963800B033D}"/>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832" y="3280875"/>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1,800+ Fuel Truck Stock Illustrations, Royalty-Free Vector Graphics &amp; Clip  Art - iStock | Fuel truck delivery, Fuel truck icon, Diesel fuel truck">
            <a:extLst>
              <a:ext uri="{FF2B5EF4-FFF2-40B4-BE49-F238E27FC236}">
                <a16:creationId xmlns:a16="http://schemas.microsoft.com/office/drawing/2014/main" id="{CB2EE912-3C5A-E663-036A-3AC532FE0BFE}"/>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831" y="2485589"/>
            <a:ext cx="1633537" cy="652615"/>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A6830F6F-1CD3-93F7-82BA-29CC6BB78ED3}"/>
              </a:ext>
            </a:extLst>
          </p:cNvPr>
          <p:cNvSpPr txBox="1">
            <a:spLocks/>
          </p:cNvSpPr>
          <p:nvPr/>
        </p:nvSpPr>
        <p:spPr>
          <a:xfrm>
            <a:off x="533400" y="438332"/>
            <a:ext cx="8996363" cy="7190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143486"/>
                </a:solidFill>
                <a:latin typeface="Gotham Rounded Medium"/>
                <a:sym typeface="Arial"/>
              </a:rPr>
              <a:t>If this is how much dirty jet fuel we are set to burn between now and 2050 under BAU…</a:t>
            </a:r>
          </a:p>
        </p:txBody>
      </p:sp>
      <p:sp>
        <p:nvSpPr>
          <p:cNvPr id="30" name="TextBox 29">
            <a:extLst>
              <a:ext uri="{FF2B5EF4-FFF2-40B4-BE49-F238E27FC236}">
                <a16:creationId xmlns:a16="http://schemas.microsoft.com/office/drawing/2014/main" id="{9849B159-507E-780E-9CE7-751821CD27D9}"/>
              </a:ext>
            </a:extLst>
          </p:cNvPr>
          <p:cNvSpPr txBox="1"/>
          <p:nvPr/>
        </p:nvSpPr>
        <p:spPr>
          <a:xfrm>
            <a:off x="7006626" y="1724424"/>
            <a:ext cx="3223207" cy="369332"/>
          </a:xfrm>
          <a:prstGeom prst="rect">
            <a:avLst/>
          </a:prstGeom>
          <a:noFill/>
        </p:spPr>
        <p:txBody>
          <a:bodyPr wrap="square" rtlCol="0">
            <a:spAutoFit/>
          </a:bodyPr>
          <a:lstStyle/>
          <a:p>
            <a:pPr defTabSz="914446"/>
            <a:r>
              <a:rPr lang="en-GB" b="1">
                <a:solidFill>
                  <a:srgbClr val="143486"/>
                </a:solidFill>
                <a:latin typeface="Calibri"/>
                <a:cs typeface="Arial"/>
                <a:sym typeface="Arial"/>
              </a:rPr>
              <a:t>(1 tanker = 1,000 billion gallons)</a:t>
            </a:r>
          </a:p>
        </p:txBody>
      </p:sp>
      <p:pic>
        <p:nvPicPr>
          <p:cNvPr id="31" name="Picture 2" descr="1,800+ Fuel Truck Stock Illustrations, Royalty-Free Vector Graphics &amp; Clip  Art - iStock | Fuel truck delivery, Fuel truck icon, Diesel fuel truck">
            <a:extLst>
              <a:ext uri="{FF2B5EF4-FFF2-40B4-BE49-F238E27FC236}">
                <a16:creationId xmlns:a16="http://schemas.microsoft.com/office/drawing/2014/main" id="{867BF6BF-D676-C851-982C-3DBB1A8313C3}"/>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7" y="5681021"/>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1,800+ Fuel Truck Stock Illustrations, Royalty-Free Vector Graphics &amp; Clip  Art - iStock | Fuel truck delivery, Fuel truck icon, Diesel fuel truck">
            <a:extLst>
              <a:ext uri="{FF2B5EF4-FFF2-40B4-BE49-F238E27FC236}">
                <a16:creationId xmlns:a16="http://schemas.microsoft.com/office/drawing/2014/main" id="{5EC29AE3-6448-78A1-E330-74CFAE7B6C06}"/>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5" y="4090449"/>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1,800+ Fuel Truck Stock Illustrations, Royalty-Free Vector Graphics &amp; Clip  Art - iStock | Fuel truck delivery, Fuel truck icon, Diesel fuel truck">
            <a:extLst>
              <a:ext uri="{FF2B5EF4-FFF2-40B4-BE49-F238E27FC236}">
                <a16:creationId xmlns:a16="http://schemas.microsoft.com/office/drawing/2014/main" id="{F8DAFC0A-BF27-B7AB-C26C-9F96C8010584}"/>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56" y="4885735"/>
            <a:ext cx="1633537" cy="65261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6FCAA7E-3739-10E9-FC83-0E887BB3ED27}"/>
              </a:ext>
            </a:extLst>
          </p:cNvPr>
          <p:cNvGrpSpPr/>
          <p:nvPr/>
        </p:nvGrpSpPr>
        <p:grpSpPr>
          <a:xfrm>
            <a:off x="557212" y="3947932"/>
            <a:ext cx="4681535" cy="2471738"/>
            <a:chOff x="557211" y="3947931"/>
            <a:chExt cx="4681535" cy="2471738"/>
          </a:xfrm>
        </p:grpSpPr>
        <p:sp>
          <p:nvSpPr>
            <p:cNvPr id="25" name="Rectangle: Rounded Corners 24">
              <a:extLst>
                <a:ext uri="{FF2B5EF4-FFF2-40B4-BE49-F238E27FC236}">
                  <a16:creationId xmlns:a16="http://schemas.microsoft.com/office/drawing/2014/main" id="{B3E4D18C-1A7C-B89F-285A-EB26BBDB1AC3}"/>
                </a:ext>
              </a:extLst>
            </p:cNvPr>
            <p:cNvSpPr/>
            <p:nvPr/>
          </p:nvSpPr>
          <p:spPr>
            <a:xfrm>
              <a:off x="557211" y="3947931"/>
              <a:ext cx="4681535" cy="24717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r>
                <a:rPr lang="en-GB">
                  <a:solidFill>
                    <a:srgbClr val="143486"/>
                  </a:solidFill>
                  <a:latin typeface="Calibri"/>
                  <a:sym typeface="Arial"/>
                </a:rPr>
                <a:t>This is how much </a:t>
              </a:r>
            </a:p>
            <a:p>
              <a:pPr defTabSz="914446"/>
              <a:r>
                <a:rPr lang="en-GB">
                  <a:solidFill>
                    <a:srgbClr val="143486"/>
                  </a:solidFill>
                  <a:latin typeface="Calibri"/>
                  <a:sym typeface="Arial"/>
                </a:rPr>
                <a:t>dirty jet fuel we can </a:t>
              </a:r>
              <a:r>
                <a:rPr lang="en-GB" b="1">
                  <a:solidFill>
                    <a:srgbClr val="143486"/>
                  </a:solidFill>
                  <a:latin typeface="Calibri"/>
                  <a:sym typeface="Arial"/>
                </a:rPr>
                <a:t>actually</a:t>
              </a:r>
              <a:r>
                <a:rPr lang="en-GB">
                  <a:solidFill>
                    <a:srgbClr val="143486"/>
                  </a:solidFill>
                  <a:latin typeface="Calibri"/>
                  <a:sym typeface="Arial"/>
                </a:rPr>
                <a:t>  </a:t>
              </a:r>
            </a:p>
            <a:p>
              <a:pPr defTabSz="914446"/>
              <a:r>
                <a:rPr lang="en-GB">
                  <a:solidFill>
                    <a:srgbClr val="143486"/>
                  </a:solidFill>
                  <a:latin typeface="Calibri"/>
                  <a:sym typeface="Arial"/>
                </a:rPr>
                <a:t>burn to stay within 1.5°C </a:t>
              </a:r>
            </a:p>
          </p:txBody>
        </p:sp>
        <p:pic>
          <p:nvPicPr>
            <p:cNvPr id="6" name="Picture 2" descr="1,800+ Fuel Truck Stock Illustrations, Royalty-Free Vector Graphics &amp; Clip  Art - iStock | Fuel truck delivery, Fuel truck icon, Diesel fuel truck">
              <a:extLst>
                <a:ext uri="{FF2B5EF4-FFF2-40B4-BE49-F238E27FC236}">
                  <a16:creationId xmlns:a16="http://schemas.microsoft.com/office/drawing/2014/main" id="{AB36C3D6-2E19-D5E0-D488-83C1C9466DFC}"/>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72" y="5681174"/>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00+ Fuel Truck Stock Illustrations, Royalty-Free Vector Graphics &amp; Clip  Art - iStock | Fuel truck delivery, Fuel truck icon, Diesel fuel truck">
              <a:extLst>
                <a:ext uri="{FF2B5EF4-FFF2-40B4-BE49-F238E27FC236}">
                  <a16:creationId xmlns:a16="http://schemas.microsoft.com/office/drawing/2014/main" id="{6269F6CB-880B-899F-B697-34B2193707BB}"/>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70" y="4090602"/>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800+ Fuel Truck Stock Illustrations, Royalty-Free Vector Graphics &amp; Clip  Art - iStock | Fuel truck delivery, Fuel truck icon, Diesel fuel truck">
              <a:extLst>
                <a:ext uri="{FF2B5EF4-FFF2-40B4-BE49-F238E27FC236}">
                  <a16:creationId xmlns:a16="http://schemas.microsoft.com/office/drawing/2014/main" id="{0062D7E7-1BB5-CFE4-5A96-9317EECDB04B}"/>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3533771" y="4885888"/>
              <a:ext cx="1633537" cy="6526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C658F39B-8732-0368-35BD-5B1290D8C39E}"/>
              </a:ext>
            </a:extLst>
          </p:cNvPr>
          <p:cNvGrpSpPr/>
          <p:nvPr/>
        </p:nvGrpSpPr>
        <p:grpSpPr>
          <a:xfrm>
            <a:off x="5167289" y="3931830"/>
            <a:ext cx="6467501" cy="2471738"/>
            <a:chOff x="5167288" y="3931829"/>
            <a:chExt cx="6467501" cy="2471738"/>
          </a:xfrm>
        </p:grpSpPr>
        <p:pic>
          <p:nvPicPr>
            <p:cNvPr id="34" name="Picture 2" descr="1,800+ Fuel Truck Stock Illustrations, Royalty-Free Vector Graphics &amp; Clip  Art - iStock | Fuel truck delivery, Fuel truck icon, Diesel fuel truck">
              <a:extLst>
                <a:ext uri="{FF2B5EF4-FFF2-40B4-BE49-F238E27FC236}">
                  <a16:creationId xmlns:a16="http://schemas.microsoft.com/office/drawing/2014/main" id="{061965AE-C056-931A-E5B9-8D42292CA72A}"/>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90" y="5681020"/>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1,800+ Fuel Truck Stock Illustrations, Royalty-Free Vector Graphics &amp; Clip  Art - iStock | Fuel truck delivery, Fuel truck icon, Diesel fuel truck">
              <a:extLst>
                <a:ext uri="{FF2B5EF4-FFF2-40B4-BE49-F238E27FC236}">
                  <a16:creationId xmlns:a16="http://schemas.microsoft.com/office/drawing/2014/main" id="{A943E2F1-DEB3-DC9E-995A-900E41561D99}"/>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88" y="4090448"/>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1,800+ Fuel Truck Stock Illustrations, Royalty-Free Vector Graphics &amp; Clip  Art - iStock | Fuel truck delivery, Fuel truck icon, Diesel fuel truck">
              <a:extLst>
                <a:ext uri="{FF2B5EF4-FFF2-40B4-BE49-F238E27FC236}">
                  <a16:creationId xmlns:a16="http://schemas.microsoft.com/office/drawing/2014/main" id="{D10F53E3-4887-7CD5-B2AA-230463285536}"/>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5167289" y="4885734"/>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1,800+ Fuel Truck Stock Illustrations, Royalty-Free Vector Graphics &amp; Clip  Art - iStock | Fuel truck delivery, Fuel truck icon, Diesel fuel truck">
              <a:extLst>
                <a:ext uri="{FF2B5EF4-FFF2-40B4-BE49-F238E27FC236}">
                  <a16:creationId xmlns:a16="http://schemas.microsoft.com/office/drawing/2014/main" id="{CA71A177-7CD1-C866-39CD-5C88B89B84D0}"/>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400" y="5680866"/>
              <a:ext cx="1633537" cy="652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1,800+ Fuel Truck Stock Illustrations, Royalty-Free Vector Graphics &amp; Clip  Art - iStock | Fuel truck delivery, Fuel truck icon, Diesel fuel truck">
              <a:extLst>
                <a:ext uri="{FF2B5EF4-FFF2-40B4-BE49-F238E27FC236}">
                  <a16:creationId xmlns:a16="http://schemas.microsoft.com/office/drawing/2014/main" id="{5DE13767-CB98-7D54-8242-0BC650F7DF5D}"/>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r="41835" b="30147"/>
            <a:stretch/>
          </p:blipFill>
          <p:spPr bwMode="auto">
            <a:xfrm>
              <a:off x="6800400" y="4090294"/>
              <a:ext cx="950139" cy="6526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1,800+ Fuel Truck Stock Illustrations, Royalty-Free Vector Graphics &amp; Clip  Art - iStock | Fuel truck delivery, Fuel truck icon, Diesel fuel truck">
              <a:extLst>
                <a:ext uri="{FF2B5EF4-FFF2-40B4-BE49-F238E27FC236}">
                  <a16:creationId xmlns:a16="http://schemas.microsoft.com/office/drawing/2014/main" id="{E2AB0511-6930-2127-1083-2A1640829EDF}"/>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9902" b="30147"/>
            <a:stretch/>
          </p:blipFill>
          <p:spPr bwMode="auto">
            <a:xfrm>
              <a:off x="6800400" y="4885580"/>
              <a:ext cx="1633537" cy="65261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0CACE7D9-5425-5986-796E-E95FF2343725}"/>
                </a:ext>
              </a:extLst>
            </p:cNvPr>
            <p:cNvSpPr/>
            <p:nvPr/>
          </p:nvSpPr>
          <p:spPr>
            <a:xfrm>
              <a:off x="5238746" y="3931829"/>
              <a:ext cx="6396043" cy="24717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46"/>
              <a:r>
                <a:rPr lang="en-GB">
                  <a:solidFill>
                    <a:srgbClr val="143486"/>
                  </a:solidFill>
                  <a:latin typeface="Calibri"/>
                  <a:sym typeface="Arial"/>
                </a:rPr>
                <a:t>And this is how much</a:t>
              </a:r>
            </a:p>
            <a:p>
              <a:pPr algn="r" defTabSz="914446"/>
              <a:r>
                <a:rPr lang="en-GB">
                  <a:solidFill>
                    <a:srgbClr val="143486"/>
                  </a:solidFill>
                  <a:latin typeface="Calibri"/>
                  <a:sym typeface="Arial"/>
                </a:rPr>
                <a:t>synthetic </a:t>
              </a:r>
              <a:r>
                <a:rPr lang="en-GB" err="1">
                  <a:solidFill>
                    <a:srgbClr val="143486"/>
                  </a:solidFill>
                  <a:latin typeface="Calibri"/>
                  <a:sym typeface="Arial"/>
                </a:rPr>
                <a:t>efuel</a:t>
              </a:r>
              <a:r>
                <a:rPr lang="en-GB">
                  <a:solidFill>
                    <a:srgbClr val="143486"/>
                  </a:solidFill>
                  <a:latin typeface="Calibri"/>
                  <a:sym typeface="Arial"/>
                </a:rPr>
                <a:t> (SAF) </a:t>
              </a:r>
            </a:p>
            <a:p>
              <a:pPr algn="r" defTabSz="914446"/>
              <a:r>
                <a:rPr lang="en-GB">
                  <a:solidFill>
                    <a:srgbClr val="143486"/>
                  </a:solidFill>
                  <a:latin typeface="Calibri"/>
                  <a:sym typeface="Arial"/>
                </a:rPr>
                <a:t>we could produce,</a:t>
              </a:r>
            </a:p>
            <a:p>
              <a:pPr algn="r" defTabSz="914446"/>
              <a:r>
                <a:rPr lang="en-GB" b="1">
                  <a:solidFill>
                    <a:srgbClr val="143486"/>
                  </a:solidFill>
                  <a:latin typeface="Calibri"/>
                  <a:sym typeface="Arial"/>
                </a:rPr>
                <a:t>with significant investment</a:t>
              </a:r>
            </a:p>
          </p:txBody>
        </p:sp>
      </p:grpSp>
    </p:spTree>
    <p:extLst>
      <p:ext uri="{BB962C8B-B14F-4D97-AF65-F5344CB8AC3E}">
        <p14:creationId xmlns:p14="http://schemas.microsoft.com/office/powerpoint/2010/main" val="1051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AE298-2ED1-FF97-DDDB-970485D890A9}"/>
              </a:ext>
            </a:extLst>
          </p:cNvPr>
          <p:cNvSpPr/>
          <p:nvPr/>
        </p:nvSpPr>
        <p:spPr>
          <a:xfrm>
            <a:off x="-129396" y="2755394"/>
            <a:ext cx="12192000" cy="2039815"/>
          </a:xfrm>
          <a:prstGeom prst="rect">
            <a:avLst/>
          </a:prstGeom>
          <a:solidFill>
            <a:srgbClr val="FFBD0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srgbClr val="FFFFFF"/>
              </a:solidFill>
              <a:latin typeface="Calibri"/>
              <a:sym typeface="Arial"/>
            </a:endParaRPr>
          </a:p>
        </p:txBody>
      </p:sp>
      <p:sp>
        <p:nvSpPr>
          <p:cNvPr id="3" name="TextBox 2">
            <a:extLst>
              <a:ext uri="{FF2B5EF4-FFF2-40B4-BE49-F238E27FC236}">
                <a16:creationId xmlns:a16="http://schemas.microsoft.com/office/drawing/2014/main" id="{AFC0B108-A3D7-D571-BFEA-C53AF60EE78E}"/>
              </a:ext>
            </a:extLst>
          </p:cNvPr>
          <p:cNvSpPr txBox="1"/>
          <p:nvPr/>
        </p:nvSpPr>
        <p:spPr>
          <a:xfrm>
            <a:off x="0" y="1911719"/>
            <a:ext cx="6088502" cy="584775"/>
          </a:xfrm>
          <a:prstGeom prst="rect">
            <a:avLst/>
          </a:prstGeom>
          <a:solidFill>
            <a:schemeClr val="accent1">
              <a:alpha val="90000"/>
            </a:schemeClr>
          </a:solidFill>
          <a:effectLst/>
        </p:spPr>
        <p:txBody>
          <a:bodyPr wrap="square" lIns="91440" tIns="45720" rIns="91440" bIns="45720" rtlCol="0" anchor="t">
            <a:spAutoFit/>
          </a:bodyPr>
          <a:lstStyle/>
          <a:p>
            <a:pPr algn="ctr" defTabSz="914446"/>
            <a:r>
              <a:rPr lang="en-GB" sz="3200" b="1">
                <a:solidFill>
                  <a:srgbClr val="143486"/>
                </a:solidFill>
                <a:latin typeface="Gotham Rounded Medium"/>
                <a:cs typeface="Arial"/>
                <a:sym typeface="Arial"/>
              </a:rPr>
              <a:t>An Evolved Paradigm</a:t>
            </a:r>
            <a:endParaRPr lang="en-US" sz="3200">
              <a:solidFill>
                <a:srgbClr val="143486"/>
              </a:solidFill>
              <a:latin typeface="Calibri"/>
              <a:cs typeface="Arial"/>
              <a:sym typeface="Arial"/>
            </a:endParaRPr>
          </a:p>
        </p:txBody>
      </p:sp>
      <p:sp>
        <p:nvSpPr>
          <p:cNvPr id="5" name="TextBox 4">
            <a:extLst>
              <a:ext uri="{FF2B5EF4-FFF2-40B4-BE49-F238E27FC236}">
                <a16:creationId xmlns:a16="http://schemas.microsoft.com/office/drawing/2014/main" id="{AF484A06-8461-B6ED-84F9-43BA2A8C426E}"/>
              </a:ext>
            </a:extLst>
          </p:cNvPr>
          <p:cNvSpPr txBox="1"/>
          <p:nvPr/>
        </p:nvSpPr>
        <p:spPr>
          <a:xfrm>
            <a:off x="511713" y="2873084"/>
            <a:ext cx="11282849" cy="1938992"/>
          </a:xfrm>
          <a:prstGeom prst="rect">
            <a:avLst/>
          </a:prstGeom>
          <a:noFill/>
        </p:spPr>
        <p:txBody>
          <a:bodyPr wrap="square" lIns="91440" tIns="45720" rIns="91440" bIns="45720" rtlCol="0" anchor="t">
            <a:spAutoFit/>
          </a:bodyPr>
          <a:lstStyle/>
          <a:p>
            <a:pPr marL="342917" indent="-342917" defTabSz="914446">
              <a:buFont typeface="Arial"/>
              <a:buChar char="•"/>
            </a:pPr>
            <a:r>
              <a:rPr lang="en-GB" sz="2400">
                <a:solidFill>
                  <a:srgbClr val="143486"/>
                </a:solidFill>
                <a:latin typeface="Calibri"/>
                <a:cs typeface="Arial"/>
                <a:sym typeface="Arial"/>
              </a:rPr>
              <a:t>Huge investments are not just an expense – they deliver ROI</a:t>
            </a:r>
            <a:endParaRPr lang="en-GB" sz="2400">
              <a:solidFill>
                <a:srgbClr val="143486"/>
              </a:solidFill>
              <a:latin typeface="Calibri"/>
              <a:ea typeface="Calibri"/>
              <a:cs typeface="Calibri"/>
              <a:sym typeface="Arial"/>
            </a:endParaRPr>
          </a:p>
          <a:p>
            <a:pPr marL="342917" indent="-342917" defTabSz="914446">
              <a:buFont typeface="Arial" panose="020B0604020202020204" pitchFamily="34" charset="0"/>
              <a:buChar char="•"/>
            </a:pPr>
            <a:r>
              <a:rPr lang="en-GB" sz="2400">
                <a:solidFill>
                  <a:srgbClr val="143486"/>
                </a:solidFill>
                <a:latin typeface="Calibri"/>
                <a:cs typeface="Arial"/>
                <a:sym typeface="Arial"/>
              </a:rPr>
              <a:t>Travel and tourism thrives when it grows without polluting.</a:t>
            </a:r>
            <a:endParaRPr lang="en-GB" sz="2400">
              <a:solidFill>
                <a:srgbClr val="143486"/>
              </a:solidFill>
              <a:latin typeface="Calibri"/>
              <a:ea typeface="Calibri"/>
              <a:cs typeface="Calibri"/>
              <a:sym typeface="Arial"/>
            </a:endParaRPr>
          </a:p>
          <a:p>
            <a:pPr marL="342917" indent="-342917" defTabSz="914446">
              <a:buFont typeface="Arial" panose="020B0604020202020204" pitchFamily="34" charset="0"/>
              <a:buChar char="•"/>
            </a:pPr>
            <a:r>
              <a:rPr lang="en-GB" sz="2400">
                <a:solidFill>
                  <a:srgbClr val="143486"/>
                </a:solidFill>
                <a:latin typeface="Calibri"/>
                <a:cs typeface="Arial"/>
                <a:sym typeface="Arial"/>
              </a:rPr>
              <a:t>We discover new adventures closer to home, and we only fly sometimes</a:t>
            </a:r>
            <a:endParaRPr lang="en-GB" sz="2400">
              <a:solidFill>
                <a:srgbClr val="143486"/>
              </a:solidFill>
              <a:latin typeface="Calibri"/>
              <a:ea typeface="Calibri"/>
              <a:cs typeface="Calibri"/>
              <a:sym typeface="Arial"/>
            </a:endParaRPr>
          </a:p>
          <a:p>
            <a:pPr marL="342917" indent="-342917" defTabSz="914446">
              <a:buFont typeface="Arial" panose="020B0604020202020204" pitchFamily="34" charset="0"/>
              <a:buChar char="•"/>
            </a:pPr>
            <a:r>
              <a:rPr lang="en-GB" sz="2400">
                <a:solidFill>
                  <a:srgbClr val="143486"/>
                </a:solidFill>
                <a:latin typeface="Calibri"/>
                <a:cs typeface="Arial"/>
                <a:sym typeface="Arial"/>
              </a:rPr>
              <a:t>We spend more time and money deep diving into destinations</a:t>
            </a:r>
            <a:endParaRPr lang="en-GB" sz="2400">
              <a:solidFill>
                <a:srgbClr val="143486"/>
              </a:solidFill>
              <a:latin typeface="Calibri"/>
              <a:ea typeface="Calibri"/>
              <a:cs typeface="Calibri"/>
              <a:sym typeface="Arial"/>
            </a:endParaRPr>
          </a:p>
          <a:p>
            <a:pPr marL="342917" indent="-342917" defTabSz="914446">
              <a:buFont typeface="Arial" panose="020B0604020202020204" pitchFamily="34" charset="0"/>
              <a:buChar char="•"/>
            </a:pPr>
            <a:r>
              <a:rPr lang="en-GB" sz="2400">
                <a:solidFill>
                  <a:srgbClr val="143486"/>
                </a:solidFill>
                <a:latin typeface="Calibri"/>
                <a:cs typeface="Arial"/>
                <a:sym typeface="Arial"/>
              </a:rPr>
              <a:t>Multi-modal, multi-stop travel is easy, </a:t>
            </a:r>
            <a:r>
              <a:rPr lang="en-GB" sz="2400" err="1">
                <a:solidFill>
                  <a:srgbClr val="143486"/>
                </a:solidFill>
                <a:latin typeface="Calibri"/>
                <a:cs typeface="Arial"/>
                <a:sym typeface="Arial"/>
              </a:rPr>
              <a:t>fun,and</a:t>
            </a:r>
            <a:r>
              <a:rPr lang="en-GB" sz="2400">
                <a:solidFill>
                  <a:srgbClr val="143486"/>
                </a:solidFill>
                <a:latin typeface="Calibri"/>
                <a:cs typeface="Arial"/>
                <a:sym typeface="Arial"/>
              </a:rPr>
              <a:t> even luxurious…!</a:t>
            </a:r>
            <a:endParaRPr lang="en-GB" sz="2400">
              <a:solidFill>
                <a:srgbClr val="143486"/>
              </a:solidFill>
              <a:latin typeface="Calibri"/>
              <a:ea typeface="Calibri"/>
              <a:cs typeface="Calibri"/>
              <a:sym typeface="Arial"/>
            </a:endParaRPr>
          </a:p>
        </p:txBody>
      </p:sp>
      <p:sp>
        <p:nvSpPr>
          <p:cNvPr id="4" name="TextBox 3">
            <a:extLst>
              <a:ext uri="{FF2B5EF4-FFF2-40B4-BE49-F238E27FC236}">
                <a16:creationId xmlns:a16="http://schemas.microsoft.com/office/drawing/2014/main" id="{365FD11A-E497-CF5C-1FEF-FA36CB91DD37}"/>
              </a:ext>
            </a:extLst>
          </p:cNvPr>
          <p:cNvSpPr txBox="1"/>
          <p:nvPr/>
        </p:nvSpPr>
        <p:spPr>
          <a:xfrm>
            <a:off x="10374378" y="2951181"/>
            <a:ext cx="1476686" cy="1631216"/>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rtlCol="0" anchor="t">
            <a:spAutoFit/>
          </a:bodyPr>
          <a:lstStyle/>
          <a:p>
            <a:pPr defTabSz="914446"/>
            <a:r>
              <a:rPr lang="en-GB" sz="2000">
                <a:solidFill>
                  <a:srgbClr val="FFFFFF"/>
                </a:solidFill>
                <a:latin typeface="Calibri"/>
                <a:sym typeface="Arial"/>
              </a:rPr>
              <a:t>NEW!</a:t>
            </a:r>
            <a:endParaRPr lang="en-US">
              <a:solidFill>
                <a:srgbClr val="FFFFFF"/>
              </a:solidFill>
              <a:latin typeface="Calibri"/>
              <a:sym typeface="Arial"/>
            </a:endParaRPr>
          </a:p>
          <a:p>
            <a:pPr marL="342917" indent="-342917" defTabSz="914446">
              <a:buFont typeface="Arial"/>
              <a:buChar char="•"/>
            </a:pPr>
            <a:r>
              <a:rPr lang="en-GB" sz="2000">
                <a:solidFill>
                  <a:srgbClr val="FFFFFF"/>
                </a:solidFill>
                <a:latin typeface="Calibri"/>
                <a:sym typeface="Arial"/>
              </a:rPr>
              <a:t>products</a:t>
            </a:r>
            <a:endParaRPr lang="en-US">
              <a:solidFill>
                <a:srgbClr val="FFFFFF"/>
              </a:solidFill>
              <a:latin typeface="Calibri"/>
              <a:ea typeface="Calibri"/>
              <a:cs typeface="Calibri"/>
              <a:sym typeface="Arial"/>
            </a:endParaRPr>
          </a:p>
          <a:p>
            <a:pPr marL="342917" indent="-342917" defTabSz="914446">
              <a:buFont typeface="Arial"/>
              <a:buChar char="•"/>
            </a:pPr>
            <a:r>
              <a:rPr lang="en-GB" sz="2000">
                <a:solidFill>
                  <a:srgbClr val="FFFFFF"/>
                </a:solidFill>
                <a:latin typeface="Calibri"/>
                <a:sym typeface="Arial"/>
              </a:rPr>
              <a:t>markets</a:t>
            </a:r>
            <a:endParaRPr lang="en-GB" sz="2000">
              <a:solidFill>
                <a:srgbClr val="FFFFFF"/>
              </a:solidFill>
              <a:latin typeface="Calibri"/>
              <a:ea typeface="Calibri"/>
              <a:cs typeface="Calibri"/>
              <a:sym typeface="Arial"/>
            </a:endParaRPr>
          </a:p>
          <a:p>
            <a:pPr marL="342917" indent="-342917" defTabSz="914446">
              <a:buFont typeface="Arial"/>
              <a:buChar char="•"/>
            </a:pPr>
            <a:r>
              <a:rPr lang="en-GB" sz="2000">
                <a:solidFill>
                  <a:srgbClr val="FFFFFF"/>
                </a:solidFill>
                <a:latin typeface="Calibri"/>
                <a:sym typeface="Arial"/>
              </a:rPr>
              <a:t>places</a:t>
            </a:r>
            <a:endParaRPr lang="en-GB" sz="2000">
              <a:solidFill>
                <a:srgbClr val="FFFFFF"/>
              </a:solidFill>
              <a:latin typeface="Calibri"/>
              <a:ea typeface="Calibri"/>
              <a:cs typeface="Calibri"/>
              <a:sym typeface="Arial"/>
            </a:endParaRPr>
          </a:p>
          <a:p>
            <a:pPr marL="342917" indent="-342917" defTabSz="914446">
              <a:buFont typeface="Arial"/>
              <a:buChar char="•"/>
            </a:pPr>
            <a:r>
              <a:rPr lang="en-GB" sz="2000">
                <a:solidFill>
                  <a:srgbClr val="FFFFFF"/>
                </a:solidFill>
                <a:latin typeface="Calibri"/>
                <a:sym typeface="Arial"/>
              </a:rPr>
              <a:t>solutions</a:t>
            </a:r>
            <a:endParaRPr lang="en-GB" sz="2000">
              <a:solidFill>
                <a:srgbClr val="FFFFFF"/>
              </a:solidFill>
              <a:latin typeface="Calibri"/>
              <a:ea typeface="Calibri"/>
              <a:cs typeface="Calibri"/>
              <a:sym typeface="Arial"/>
            </a:endParaRPr>
          </a:p>
        </p:txBody>
      </p:sp>
    </p:spTree>
    <p:extLst>
      <p:ext uri="{BB962C8B-B14F-4D97-AF65-F5344CB8AC3E}">
        <p14:creationId xmlns:p14="http://schemas.microsoft.com/office/powerpoint/2010/main" val="74638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21866F-8E70-4388-AF27-EF11BA794B9B}"/>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143486"/>
                </a:solidFill>
                <a:latin typeface="Gotham Rounded Medium"/>
                <a:sym typeface="Arial"/>
              </a:rPr>
              <a:t>So, what’s the catch?</a:t>
            </a:r>
          </a:p>
        </p:txBody>
      </p:sp>
      <p:graphicFrame>
        <p:nvGraphicFramePr>
          <p:cNvPr id="2" name="TextBox 1">
            <a:extLst>
              <a:ext uri="{FF2B5EF4-FFF2-40B4-BE49-F238E27FC236}">
                <a16:creationId xmlns:a16="http://schemas.microsoft.com/office/drawing/2014/main" id="{5D87C1CC-4915-0695-402D-D1C2431BCDD9}"/>
              </a:ext>
            </a:extLst>
          </p:cNvPr>
          <p:cNvGraphicFramePr/>
          <p:nvPr/>
        </p:nvGraphicFramePr>
        <p:xfrm>
          <a:off x="1356360" y="1577341"/>
          <a:ext cx="9479280" cy="4279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066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8ED2-870A-37F1-C1C6-771C8D6CC5A2}"/>
              </a:ext>
            </a:extLst>
          </p:cNvPr>
          <p:cNvSpPr txBox="1">
            <a:spLocks/>
          </p:cNvSpPr>
          <p:nvPr/>
        </p:nvSpPr>
        <p:spPr>
          <a:xfrm>
            <a:off x="705786" y="2707901"/>
            <a:ext cx="4011370" cy="1010899"/>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defRPr/>
            </a:pPr>
            <a:r>
              <a:rPr lang="en-US" sz="3200" b="1">
                <a:solidFill>
                  <a:srgbClr val="143486"/>
                </a:solidFill>
                <a:latin typeface="Gotham Rounded Medium"/>
                <a:sym typeface="Arial"/>
              </a:rPr>
              <a:t>Sustainable growth</a:t>
            </a:r>
          </a:p>
        </p:txBody>
      </p:sp>
      <p:sp>
        <p:nvSpPr>
          <p:cNvPr id="3" name="Title 1">
            <a:extLst>
              <a:ext uri="{FF2B5EF4-FFF2-40B4-BE49-F238E27FC236}">
                <a16:creationId xmlns:a16="http://schemas.microsoft.com/office/drawing/2014/main" id="{46145F5C-B4B7-4429-21C2-AEBEBD8ECA04}"/>
              </a:ext>
            </a:extLst>
          </p:cNvPr>
          <p:cNvSpPr txBox="1">
            <a:spLocks/>
          </p:cNvSpPr>
          <p:nvPr/>
        </p:nvSpPr>
        <p:spPr>
          <a:xfrm>
            <a:off x="1885794" y="524765"/>
            <a:ext cx="3377845" cy="83837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defRPr/>
            </a:pPr>
            <a:r>
              <a:rPr lang="en-US" sz="3600" b="1">
                <a:solidFill>
                  <a:srgbClr val="143486"/>
                </a:solidFill>
                <a:latin typeface="Gotham Rounded Medium"/>
                <a:sym typeface="Arial"/>
              </a:rPr>
              <a:t>Global growth</a:t>
            </a:r>
          </a:p>
        </p:txBody>
      </p:sp>
      <p:sp>
        <p:nvSpPr>
          <p:cNvPr id="4" name="Title 1">
            <a:extLst>
              <a:ext uri="{FF2B5EF4-FFF2-40B4-BE49-F238E27FC236}">
                <a16:creationId xmlns:a16="http://schemas.microsoft.com/office/drawing/2014/main" id="{F1D73DA6-8796-2F83-7D7C-D213A2145604}"/>
              </a:ext>
            </a:extLst>
          </p:cNvPr>
          <p:cNvSpPr txBox="1">
            <a:spLocks/>
          </p:cNvSpPr>
          <p:nvPr/>
        </p:nvSpPr>
        <p:spPr>
          <a:xfrm>
            <a:off x="7218816" y="1569837"/>
            <a:ext cx="3377845" cy="83837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defRPr/>
            </a:pPr>
            <a:r>
              <a:rPr lang="en-US" sz="3600" b="1">
                <a:solidFill>
                  <a:srgbClr val="143486"/>
                </a:solidFill>
                <a:latin typeface="Gotham Rounded Medium"/>
                <a:sym typeface="Arial"/>
              </a:rPr>
              <a:t>Green growth</a:t>
            </a:r>
          </a:p>
        </p:txBody>
      </p:sp>
      <p:sp>
        <p:nvSpPr>
          <p:cNvPr id="5" name="Title 1">
            <a:extLst>
              <a:ext uri="{FF2B5EF4-FFF2-40B4-BE49-F238E27FC236}">
                <a16:creationId xmlns:a16="http://schemas.microsoft.com/office/drawing/2014/main" id="{E3E493C3-8A9A-E956-DDF7-7FD97D48B212}"/>
              </a:ext>
            </a:extLst>
          </p:cNvPr>
          <p:cNvSpPr txBox="1">
            <a:spLocks/>
          </p:cNvSpPr>
          <p:nvPr/>
        </p:nvSpPr>
        <p:spPr>
          <a:xfrm>
            <a:off x="8413114" y="4190991"/>
            <a:ext cx="3377845" cy="953389"/>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defRPr/>
            </a:pPr>
            <a:r>
              <a:rPr lang="en-US" sz="3600" b="1">
                <a:solidFill>
                  <a:srgbClr val="143486"/>
                </a:solidFill>
                <a:latin typeface="Gotham Rounded Medium"/>
                <a:sym typeface="Arial"/>
              </a:rPr>
              <a:t>Better Growth?</a:t>
            </a:r>
          </a:p>
        </p:txBody>
      </p:sp>
      <p:sp>
        <p:nvSpPr>
          <p:cNvPr id="6" name="Title 1">
            <a:extLst>
              <a:ext uri="{FF2B5EF4-FFF2-40B4-BE49-F238E27FC236}">
                <a16:creationId xmlns:a16="http://schemas.microsoft.com/office/drawing/2014/main" id="{F4AC9488-393E-1186-37FA-811E6B6082EA}"/>
              </a:ext>
            </a:extLst>
          </p:cNvPr>
          <p:cNvSpPr txBox="1">
            <a:spLocks/>
          </p:cNvSpPr>
          <p:nvPr/>
        </p:nvSpPr>
        <p:spPr>
          <a:xfrm>
            <a:off x="1022174" y="5221686"/>
            <a:ext cx="3377845" cy="83837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defRPr/>
            </a:pPr>
            <a:r>
              <a:rPr lang="en-US" sz="3600" b="1">
                <a:solidFill>
                  <a:srgbClr val="143486"/>
                </a:solidFill>
                <a:latin typeface="Gotham Rounded Medium"/>
                <a:sym typeface="Arial"/>
              </a:rPr>
              <a:t>Degrowth</a:t>
            </a:r>
          </a:p>
        </p:txBody>
      </p:sp>
    </p:spTree>
    <p:extLst>
      <p:ext uri="{BB962C8B-B14F-4D97-AF65-F5344CB8AC3E}">
        <p14:creationId xmlns:p14="http://schemas.microsoft.com/office/powerpoint/2010/main" val="387410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8000" b="-10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1B34B-1D23-A8EA-C7BE-CFCA9BC14B3B}"/>
              </a:ext>
            </a:extLst>
          </p:cNvPr>
          <p:cNvSpPr txBox="1">
            <a:spLocks/>
          </p:cNvSpPr>
          <p:nvPr/>
        </p:nvSpPr>
        <p:spPr>
          <a:xfrm>
            <a:off x="7702380" y="5155257"/>
            <a:ext cx="3164094" cy="682573"/>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200" b="1">
                <a:solidFill>
                  <a:srgbClr val="143486"/>
                </a:solidFill>
                <a:latin typeface="Gotham Rounded Medium"/>
                <a:sym typeface="Arial"/>
              </a:rPr>
              <a:t>or without you</a:t>
            </a:r>
          </a:p>
        </p:txBody>
      </p:sp>
      <p:sp>
        <p:nvSpPr>
          <p:cNvPr id="3" name="Title 1">
            <a:extLst>
              <a:ext uri="{FF2B5EF4-FFF2-40B4-BE49-F238E27FC236}">
                <a16:creationId xmlns:a16="http://schemas.microsoft.com/office/drawing/2014/main" id="{8E7D037F-1B28-AFE9-E93A-906F05AB6CF6}"/>
              </a:ext>
            </a:extLst>
          </p:cNvPr>
          <p:cNvSpPr txBox="1">
            <a:spLocks/>
          </p:cNvSpPr>
          <p:nvPr/>
        </p:nvSpPr>
        <p:spPr>
          <a:xfrm>
            <a:off x="628721" y="1287747"/>
            <a:ext cx="3581773" cy="1228913"/>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200" b="1">
                <a:solidFill>
                  <a:srgbClr val="143486"/>
                </a:solidFill>
                <a:latin typeface="Gotham Rounded Medium"/>
                <a:sym typeface="Arial"/>
              </a:rPr>
              <a:t>The world will </a:t>
            </a:r>
            <a:r>
              <a:rPr lang="en-US" sz="3200" b="1" err="1">
                <a:solidFill>
                  <a:srgbClr val="143486"/>
                </a:solidFill>
                <a:latin typeface="Gotham Rounded Medium"/>
                <a:sym typeface="Arial"/>
              </a:rPr>
              <a:t>decarbonise</a:t>
            </a:r>
            <a:r>
              <a:rPr lang="en-US" sz="3200" b="1">
                <a:solidFill>
                  <a:srgbClr val="143486"/>
                </a:solidFill>
                <a:latin typeface="Gotham Rounded Medium"/>
                <a:sym typeface="Arial"/>
              </a:rPr>
              <a:t> with</a:t>
            </a:r>
            <a:endParaRPr lang="en-US" sz="3200">
              <a:sym typeface="Arial"/>
            </a:endParaRPr>
          </a:p>
        </p:txBody>
      </p:sp>
    </p:spTree>
    <p:extLst>
      <p:ext uri="{BB962C8B-B14F-4D97-AF65-F5344CB8AC3E}">
        <p14:creationId xmlns:p14="http://schemas.microsoft.com/office/powerpoint/2010/main" val="79267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39B10-FA78-987E-5FA3-E6E364AC3AB8}"/>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Emerging Policies (Europe)</a:t>
            </a:r>
            <a:endParaRPr lang="en-US" dirty="0">
              <a:sym typeface="Arial"/>
            </a:endParaRPr>
          </a:p>
        </p:txBody>
      </p:sp>
      <p:pic>
        <p:nvPicPr>
          <p:cNvPr id="2" name="Picture 1" descr="A black text on a white background&#10;&#10;Description automatically generated">
            <a:extLst>
              <a:ext uri="{FF2B5EF4-FFF2-40B4-BE49-F238E27FC236}">
                <a16:creationId xmlns:a16="http://schemas.microsoft.com/office/drawing/2014/main" id="{D25AF605-8430-517C-4E87-C408256534C5}"/>
              </a:ext>
            </a:extLst>
          </p:cNvPr>
          <p:cNvPicPr>
            <a:picLocks noChangeAspect="1"/>
          </p:cNvPicPr>
          <p:nvPr/>
        </p:nvPicPr>
        <p:blipFill rotWithShape="1">
          <a:blip r:embed="rId3"/>
          <a:srcRect b="23984"/>
          <a:stretch/>
        </p:blipFill>
        <p:spPr>
          <a:xfrm>
            <a:off x="396815" y="1841302"/>
            <a:ext cx="4013200" cy="1326552"/>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EDF90B68-1DD8-6A9D-0501-38A098470FAC}"/>
              </a:ext>
            </a:extLst>
          </p:cNvPr>
          <p:cNvPicPr>
            <a:picLocks noChangeAspect="1"/>
          </p:cNvPicPr>
          <p:nvPr/>
        </p:nvPicPr>
        <p:blipFill rotWithShape="1">
          <a:blip r:embed="rId4"/>
          <a:srcRect b="38687"/>
          <a:stretch/>
        </p:blipFill>
        <p:spPr>
          <a:xfrm>
            <a:off x="4978492" y="1283115"/>
            <a:ext cx="6434985" cy="1326552"/>
          </a:xfrm>
          <a:prstGeom prst="rect">
            <a:avLst/>
          </a:prstGeom>
        </p:spPr>
      </p:pic>
      <p:pic>
        <p:nvPicPr>
          <p:cNvPr id="4" name="Picture 3" descr="A close-up of a text&#10;&#10;Description automatically generated">
            <a:extLst>
              <a:ext uri="{FF2B5EF4-FFF2-40B4-BE49-F238E27FC236}">
                <a16:creationId xmlns:a16="http://schemas.microsoft.com/office/drawing/2014/main" id="{FB0A6CCB-64C5-0CF0-AD52-58F07EBFA800}"/>
              </a:ext>
            </a:extLst>
          </p:cNvPr>
          <p:cNvPicPr>
            <a:picLocks noChangeAspect="1"/>
          </p:cNvPicPr>
          <p:nvPr/>
        </p:nvPicPr>
        <p:blipFill>
          <a:blip r:embed="rId5"/>
          <a:stretch>
            <a:fillRect/>
          </a:stretch>
        </p:blipFill>
        <p:spPr>
          <a:xfrm>
            <a:off x="5548484" y="4387369"/>
            <a:ext cx="5992483" cy="1821032"/>
          </a:xfrm>
          <a:prstGeom prst="rect">
            <a:avLst/>
          </a:prstGeom>
        </p:spPr>
      </p:pic>
      <p:pic>
        <p:nvPicPr>
          <p:cNvPr id="6" name="Picture 5" descr="A group of people standing in a train station&#10;&#10;Description automatically generated">
            <a:extLst>
              <a:ext uri="{FF2B5EF4-FFF2-40B4-BE49-F238E27FC236}">
                <a16:creationId xmlns:a16="http://schemas.microsoft.com/office/drawing/2014/main" id="{C779EB9E-047E-1320-0A09-8940A004A5DD}"/>
              </a:ext>
            </a:extLst>
          </p:cNvPr>
          <p:cNvPicPr>
            <a:picLocks noChangeAspect="1"/>
          </p:cNvPicPr>
          <p:nvPr/>
        </p:nvPicPr>
        <p:blipFill>
          <a:blip r:embed="rId6"/>
          <a:stretch>
            <a:fillRect/>
          </a:stretch>
        </p:blipFill>
        <p:spPr>
          <a:xfrm>
            <a:off x="263465" y="3872954"/>
            <a:ext cx="4581676" cy="1988730"/>
          </a:xfrm>
          <a:prstGeom prst="rect">
            <a:avLst/>
          </a:prstGeom>
        </p:spPr>
      </p:pic>
      <p:pic>
        <p:nvPicPr>
          <p:cNvPr id="7" name="Picture 6" descr="A close-up of a sign&#10;&#10;Description automatically generated">
            <a:extLst>
              <a:ext uri="{FF2B5EF4-FFF2-40B4-BE49-F238E27FC236}">
                <a16:creationId xmlns:a16="http://schemas.microsoft.com/office/drawing/2014/main" id="{D9A822A2-0B21-F396-7BDA-9F1FDE614B18}"/>
              </a:ext>
            </a:extLst>
          </p:cNvPr>
          <p:cNvPicPr>
            <a:picLocks noChangeAspect="1"/>
          </p:cNvPicPr>
          <p:nvPr/>
        </p:nvPicPr>
        <p:blipFill rotWithShape="1">
          <a:blip r:embed="rId7"/>
          <a:srcRect b="27655"/>
          <a:stretch/>
        </p:blipFill>
        <p:spPr>
          <a:xfrm>
            <a:off x="5118101" y="2710405"/>
            <a:ext cx="4714723" cy="1162548"/>
          </a:xfrm>
          <a:prstGeom prst="rect">
            <a:avLst/>
          </a:prstGeom>
        </p:spPr>
      </p:pic>
    </p:spTree>
    <p:extLst>
      <p:ext uri="{BB962C8B-B14F-4D97-AF65-F5344CB8AC3E}">
        <p14:creationId xmlns:p14="http://schemas.microsoft.com/office/powerpoint/2010/main" val="3677293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EB482C2-3637-CF5F-60AC-3991BC651137}"/>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FFFFFF"/>
                </a:solidFill>
                <a:latin typeface="Gotham Rounded Medium"/>
                <a:sym typeface="Arial"/>
              </a:rPr>
              <a:t>Let’s get real</a:t>
            </a:r>
            <a:endParaRPr lang="en-US" dirty="0">
              <a:solidFill>
                <a:srgbClr val="FFFFFF"/>
              </a:solidFill>
              <a:sym typeface="Arial"/>
            </a:endParaRPr>
          </a:p>
        </p:txBody>
      </p:sp>
      <p:pic>
        <p:nvPicPr>
          <p:cNvPr id="4" name="Picture 3" descr="Planet Earth from space">
            <a:extLst>
              <a:ext uri="{FF2B5EF4-FFF2-40B4-BE49-F238E27FC236}">
                <a16:creationId xmlns:a16="http://schemas.microsoft.com/office/drawing/2014/main" id="{7B01BBF0-0EFD-2CDB-27A8-2B4C00B847AB}"/>
              </a:ext>
            </a:extLst>
          </p:cNvPr>
          <p:cNvPicPr>
            <a:picLocks noChangeAspect="1"/>
          </p:cNvPicPr>
          <p:nvPr/>
        </p:nvPicPr>
        <p:blipFill rotWithShape="1">
          <a:blip r:embed="rId3">
            <a:extLst>
              <a:ext uri="{28A0092B-C50C-407E-A947-70E740481C1C}">
                <a14:useLocalDpi xmlns:a14="http://schemas.microsoft.com/office/drawing/2010/main" val="0"/>
              </a:ext>
            </a:extLst>
          </a:blip>
          <a:srcRect l="26094" t="17074" r="25950" b="19999"/>
          <a:stretch/>
        </p:blipFill>
        <p:spPr>
          <a:xfrm>
            <a:off x="8775290" y="1554400"/>
            <a:ext cx="3288890" cy="4315459"/>
          </a:xfrm>
          <a:prstGeom prst="rect">
            <a:avLst/>
          </a:prstGeom>
        </p:spPr>
      </p:pic>
      <p:sp>
        <p:nvSpPr>
          <p:cNvPr id="8" name="TextBox 7">
            <a:extLst>
              <a:ext uri="{FF2B5EF4-FFF2-40B4-BE49-F238E27FC236}">
                <a16:creationId xmlns:a16="http://schemas.microsoft.com/office/drawing/2014/main" id="{AD3E0058-E9CC-C338-6EFC-BA9203A042EE}"/>
              </a:ext>
            </a:extLst>
          </p:cNvPr>
          <p:cNvSpPr txBox="1"/>
          <p:nvPr/>
        </p:nvSpPr>
        <p:spPr>
          <a:xfrm>
            <a:off x="574416" y="1315516"/>
            <a:ext cx="6903018" cy="4770537"/>
          </a:xfrm>
          <a:prstGeom prst="rect">
            <a:avLst/>
          </a:prstGeom>
          <a:noFill/>
        </p:spPr>
        <p:txBody>
          <a:bodyPr wrap="square">
            <a:spAutoFit/>
          </a:bodyPr>
          <a:lstStyle/>
          <a:p>
            <a:pPr defTabSz="914446"/>
            <a:r>
              <a:rPr lang="en-GB" sz="2400" dirty="0">
                <a:solidFill>
                  <a:srgbClr val="FFFFFF"/>
                </a:solidFill>
                <a:latin typeface="Calibri"/>
                <a:cs typeface="Arial"/>
                <a:sym typeface="Arial"/>
              </a:rPr>
              <a:t>Earth doesn’t care about emissions intensity, “decoupling” and whether it’s in your scope 1, 2 or 3. It only cares that emissions are going up.</a:t>
            </a:r>
          </a:p>
          <a:p>
            <a:pPr defTabSz="914446"/>
            <a:endParaRPr lang="en-GB" sz="2400" dirty="0">
              <a:solidFill>
                <a:srgbClr val="FFFFFF"/>
              </a:solidFill>
              <a:latin typeface="Calibri"/>
              <a:cs typeface="Arial"/>
              <a:sym typeface="Arial"/>
            </a:endParaRPr>
          </a:p>
          <a:p>
            <a:pPr defTabSz="914446"/>
            <a:r>
              <a:rPr lang="en-GB" sz="2400" dirty="0">
                <a:solidFill>
                  <a:srgbClr val="FFFFFF"/>
                </a:solidFill>
                <a:latin typeface="Calibri"/>
                <a:cs typeface="Arial"/>
                <a:sym typeface="Arial"/>
              </a:rPr>
              <a:t>Will Aotearoa NZ Tourism emissions go up? </a:t>
            </a:r>
          </a:p>
          <a:p>
            <a:pPr defTabSz="914446"/>
            <a:endParaRPr lang="en-GB" sz="2400" dirty="0">
              <a:solidFill>
                <a:srgbClr val="FFFFFF"/>
              </a:solidFill>
              <a:latin typeface="Calibri"/>
              <a:cs typeface="Arial"/>
              <a:sym typeface="Arial"/>
            </a:endParaRPr>
          </a:p>
          <a:p>
            <a:pPr defTabSz="914446"/>
            <a:endParaRPr lang="en-GB" sz="2800" b="1" dirty="0">
              <a:solidFill>
                <a:srgbClr val="FFFFFF"/>
              </a:solidFill>
              <a:latin typeface="Calibri"/>
              <a:cs typeface="Arial"/>
              <a:sym typeface="Arial"/>
            </a:endParaRPr>
          </a:p>
          <a:p>
            <a:pPr defTabSz="914446"/>
            <a:endParaRPr lang="en-GB" sz="2800" b="1" dirty="0">
              <a:solidFill>
                <a:srgbClr val="FFFFFF"/>
              </a:solidFill>
              <a:latin typeface="Calibri"/>
              <a:cs typeface="Arial"/>
              <a:sym typeface="Arial"/>
            </a:endParaRPr>
          </a:p>
          <a:p>
            <a:pPr defTabSz="914446"/>
            <a:endParaRPr lang="en-GB" sz="2800" b="1" dirty="0">
              <a:solidFill>
                <a:srgbClr val="FFFFFF"/>
              </a:solidFill>
              <a:latin typeface="Calibri"/>
              <a:cs typeface="Arial"/>
              <a:sym typeface="Arial"/>
            </a:endParaRPr>
          </a:p>
          <a:p>
            <a:pPr defTabSz="914446"/>
            <a:r>
              <a:rPr lang="en-GB" sz="2800" b="1" dirty="0">
                <a:solidFill>
                  <a:srgbClr val="FFFFFF"/>
                </a:solidFill>
                <a:latin typeface="Calibri"/>
                <a:cs typeface="Arial"/>
                <a:sym typeface="Arial"/>
              </a:rPr>
              <a:t>Time for leadership.</a:t>
            </a:r>
          </a:p>
          <a:p>
            <a:pPr defTabSz="914446"/>
            <a:endParaRPr lang="en-GB" sz="2400" dirty="0">
              <a:solidFill>
                <a:srgbClr val="FFFFFF"/>
              </a:solidFill>
              <a:latin typeface="Calibri"/>
              <a:cs typeface="Arial"/>
              <a:sym typeface="Arial"/>
            </a:endParaRPr>
          </a:p>
          <a:p>
            <a:pPr defTabSz="914446"/>
            <a:endParaRPr lang="en-GB" sz="2400" dirty="0">
              <a:solidFill>
                <a:srgbClr val="FFFFFF"/>
              </a:solidFill>
              <a:latin typeface="Calibri"/>
              <a:cs typeface="Arial"/>
              <a:sym typeface="Arial"/>
            </a:endParaRPr>
          </a:p>
        </p:txBody>
      </p:sp>
    </p:spTree>
    <p:extLst>
      <p:ext uri="{BB962C8B-B14F-4D97-AF65-F5344CB8AC3E}">
        <p14:creationId xmlns:p14="http://schemas.microsoft.com/office/powerpoint/2010/main" val="91502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278DC7-48AF-F1BF-F8CD-345D5FB0C47C}"/>
              </a:ext>
            </a:extLst>
          </p:cNvPr>
          <p:cNvSpPr>
            <a:spLocks noGrp="1"/>
          </p:cNvSpPr>
          <p:nvPr>
            <p:ph type="body" sz="quarter" idx="13"/>
          </p:nvPr>
        </p:nvSpPr>
        <p:spPr>
          <a:xfrm>
            <a:off x="6096000" y="5362982"/>
            <a:ext cx="5543006" cy="609495"/>
          </a:xfrm>
        </p:spPr>
        <p:txBody>
          <a:bodyPr/>
          <a:lstStyle/>
          <a:p>
            <a:pPr>
              <a:spcBef>
                <a:spcPts val="0"/>
              </a:spcBef>
            </a:pPr>
            <a:r>
              <a:rPr lang="en-GB" sz="1800" b="0"/>
              <a:t>Download the full report from:</a:t>
            </a:r>
          </a:p>
          <a:p>
            <a:pPr>
              <a:spcBef>
                <a:spcPts val="0"/>
              </a:spcBef>
            </a:pPr>
            <a:r>
              <a:rPr lang="en-GB" sz="2400"/>
              <a:t>www.thetravelfoundation.org.uk/envision2030</a:t>
            </a:r>
          </a:p>
        </p:txBody>
      </p:sp>
      <p:pic>
        <p:nvPicPr>
          <p:cNvPr id="6" name="Picture 5">
            <a:extLst>
              <a:ext uri="{FF2B5EF4-FFF2-40B4-BE49-F238E27FC236}">
                <a16:creationId xmlns:a16="http://schemas.microsoft.com/office/drawing/2014/main" id="{DE75BCF4-F898-15E8-876E-D95A882BEAA8}"/>
              </a:ext>
            </a:extLst>
          </p:cNvPr>
          <p:cNvPicPr>
            <a:picLocks noChangeAspect="1"/>
          </p:cNvPicPr>
          <p:nvPr/>
        </p:nvPicPr>
        <p:blipFill>
          <a:blip r:embed="rId3"/>
          <a:stretch>
            <a:fillRect/>
          </a:stretch>
        </p:blipFill>
        <p:spPr>
          <a:xfrm>
            <a:off x="1585306" y="428122"/>
            <a:ext cx="3912108" cy="554435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650A364-169F-6DB7-3E1E-7ED1BFACA92C}"/>
              </a:ext>
            </a:extLst>
          </p:cNvPr>
          <p:cNvPicPr>
            <a:picLocks noChangeAspect="1"/>
          </p:cNvPicPr>
          <p:nvPr/>
        </p:nvPicPr>
        <p:blipFill>
          <a:blip r:embed="rId4"/>
          <a:stretch>
            <a:fillRect/>
          </a:stretch>
        </p:blipFill>
        <p:spPr>
          <a:xfrm>
            <a:off x="9771878" y="550837"/>
            <a:ext cx="1953738" cy="33795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94786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EB482C2-3637-CF5F-60AC-3991BC651137}"/>
              </a:ext>
            </a:extLst>
          </p:cNvPr>
          <p:cNvSpPr txBox="1">
            <a:spLocks/>
          </p:cNvSpPr>
          <p:nvPr/>
        </p:nvSpPr>
        <p:spPr>
          <a:xfrm>
            <a:off x="574414" y="453716"/>
            <a:ext cx="9383625"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(at least) 89% of emissions come from transport</a:t>
            </a:r>
            <a:endParaRPr lang="en-US" dirty="0">
              <a:sym typeface="Arial"/>
            </a:endParaRPr>
          </a:p>
        </p:txBody>
      </p:sp>
      <p:sp>
        <p:nvSpPr>
          <p:cNvPr id="4" name="TextBox 3">
            <a:extLst>
              <a:ext uri="{FF2B5EF4-FFF2-40B4-BE49-F238E27FC236}">
                <a16:creationId xmlns:a16="http://schemas.microsoft.com/office/drawing/2014/main" id="{38CE8B30-7577-04AE-D388-BA44EF1E9E99}"/>
              </a:ext>
            </a:extLst>
          </p:cNvPr>
          <p:cNvSpPr txBox="1"/>
          <p:nvPr/>
        </p:nvSpPr>
        <p:spPr>
          <a:xfrm>
            <a:off x="6445045" y="4441224"/>
            <a:ext cx="5319253" cy="1569660"/>
          </a:xfrm>
          <a:prstGeom prst="rect">
            <a:avLst/>
          </a:prstGeom>
          <a:noFill/>
        </p:spPr>
        <p:txBody>
          <a:bodyPr wrap="square">
            <a:spAutoFit/>
          </a:bodyPr>
          <a:lstStyle/>
          <a:p>
            <a:pPr defTabSz="914446"/>
            <a:r>
              <a:rPr lang="en-GB" sz="3200" dirty="0">
                <a:solidFill>
                  <a:srgbClr val="143486"/>
                </a:solidFill>
                <a:latin typeface="Calibri"/>
                <a:cs typeface="Arial"/>
                <a:sym typeface="Arial"/>
              </a:rPr>
              <a:t>Not accounting for aviation’s emissions in tourism strategies sounds like greenwash…</a:t>
            </a:r>
            <a:endParaRPr lang="en-GB" sz="3600" dirty="0">
              <a:solidFill>
                <a:srgbClr val="143486"/>
              </a:solidFill>
              <a:latin typeface="Calibri"/>
              <a:cs typeface="Arial"/>
              <a:sym typeface="Arial"/>
            </a:endParaRPr>
          </a:p>
        </p:txBody>
      </p:sp>
      <p:sp>
        <p:nvSpPr>
          <p:cNvPr id="14" name="TextBox 13">
            <a:extLst>
              <a:ext uri="{FF2B5EF4-FFF2-40B4-BE49-F238E27FC236}">
                <a16:creationId xmlns:a16="http://schemas.microsoft.com/office/drawing/2014/main" id="{B63D6BAE-E47A-682E-F7F9-D04125E5BC1D}"/>
              </a:ext>
            </a:extLst>
          </p:cNvPr>
          <p:cNvSpPr txBox="1"/>
          <p:nvPr/>
        </p:nvSpPr>
        <p:spPr>
          <a:xfrm>
            <a:off x="574414" y="1494217"/>
            <a:ext cx="3306210" cy="2062103"/>
          </a:xfrm>
          <a:prstGeom prst="rect">
            <a:avLst/>
          </a:prstGeom>
          <a:noFill/>
        </p:spPr>
        <p:txBody>
          <a:bodyPr wrap="square">
            <a:spAutoFit/>
          </a:bodyPr>
          <a:lstStyle>
            <a:defPPr>
              <a:defRPr lang="en-US"/>
            </a:defPPr>
            <a:lvl1pPr>
              <a:defRPr sz="3200"/>
            </a:lvl1pPr>
          </a:lstStyle>
          <a:p>
            <a:pPr defTabSz="914446"/>
            <a:r>
              <a:rPr lang="en-GB" dirty="0">
                <a:solidFill>
                  <a:srgbClr val="143486"/>
                </a:solidFill>
                <a:latin typeface="Calibri"/>
                <a:cs typeface="Arial"/>
                <a:sym typeface="Arial"/>
              </a:rPr>
              <a:t>Is it sensible to grow long haul further?</a:t>
            </a:r>
          </a:p>
          <a:p>
            <a:pPr defTabSz="914446"/>
            <a:endParaRPr lang="en-GB" dirty="0">
              <a:solidFill>
                <a:srgbClr val="143486"/>
              </a:solidFill>
              <a:latin typeface="Calibri"/>
              <a:cs typeface="Arial"/>
              <a:sym typeface="Arial"/>
            </a:endParaRPr>
          </a:p>
        </p:txBody>
      </p:sp>
    </p:spTree>
    <p:extLst>
      <p:ext uri="{BB962C8B-B14F-4D97-AF65-F5344CB8AC3E}">
        <p14:creationId xmlns:p14="http://schemas.microsoft.com/office/powerpoint/2010/main" val="723341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022119B-2438-E17D-9A06-10251624D047}"/>
              </a:ext>
            </a:extLst>
          </p:cNvPr>
          <p:cNvCxnSpPr/>
          <p:nvPr/>
        </p:nvCxnSpPr>
        <p:spPr>
          <a:xfrm flipH="1" flipV="1">
            <a:off x="8486078" y="3657601"/>
            <a:ext cx="657922" cy="1583473"/>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7CCF9C34-8CE7-921E-A87D-EB283C848B34}"/>
              </a:ext>
            </a:extLst>
          </p:cNvPr>
          <p:cNvCxnSpPr>
            <a:cxnSpLocks/>
          </p:cNvCxnSpPr>
          <p:nvPr/>
        </p:nvCxnSpPr>
        <p:spPr>
          <a:xfrm flipH="1" flipV="1">
            <a:off x="8259338" y="2326889"/>
            <a:ext cx="315951" cy="1598341"/>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819E07D5-0AEB-303C-7160-170A740F492E}"/>
              </a:ext>
            </a:extLst>
          </p:cNvPr>
          <p:cNvCxnSpPr>
            <a:cxnSpLocks/>
          </p:cNvCxnSpPr>
          <p:nvPr/>
        </p:nvCxnSpPr>
        <p:spPr>
          <a:xfrm flipH="1" flipV="1">
            <a:off x="7486187" y="115230"/>
            <a:ext cx="773151" cy="2211658"/>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A340CA79-BFA0-21CB-F1DE-55DC123DDAE8}"/>
              </a:ext>
            </a:extLst>
          </p:cNvPr>
          <p:cNvCxnSpPr>
            <a:cxnSpLocks/>
          </p:cNvCxnSpPr>
          <p:nvPr/>
        </p:nvCxnSpPr>
        <p:spPr>
          <a:xfrm flipH="1">
            <a:off x="5266226" y="115230"/>
            <a:ext cx="2219961" cy="0"/>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443B7872-D20B-C57A-09DF-62E2EEB8C06D}"/>
              </a:ext>
            </a:extLst>
          </p:cNvPr>
          <p:cNvCxnSpPr>
            <a:cxnSpLocks/>
          </p:cNvCxnSpPr>
          <p:nvPr/>
        </p:nvCxnSpPr>
        <p:spPr>
          <a:xfrm flipV="1">
            <a:off x="9088244" y="5369313"/>
            <a:ext cx="89210" cy="696951"/>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E5AEBB3D-2A3B-6760-5EDB-DA6CCF3D1FD2}"/>
              </a:ext>
            </a:extLst>
          </p:cNvPr>
          <p:cNvCxnSpPr>
            <a:cxnSpLocks/>
          </p:cNvCxnSpPr>
          <p:nvPr/>
        </p:nvCxnSpPr>
        <p:spPr>
          <a:xfrm flipV="1">
            <a:off x="8170127" y="6066264"/>
            <a:ext cx="918116" cy="676507"/>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B660AC13-E69E-0626-E6B9-631D83563272}"/>
              </a:ext>
            </a:extLst>
          </p:cNvPr>
          <p:cNvCxnSpPr>
            <a:cxnSpLocks/>
          </p:cNvCxnSpPr>
          <p:nvPr/>
        </p:nvCxnSpPr>
        <p:spPr>
          <a:xfrm flipV="1">
            <a:off x="9177454" y="2981094"/>
            <a:ext cx="1873406" cy="2324099"/>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342E8680-CDD7-EA3A-EE8D-477647779935}"/>
              </a:ext>
            </a:extLst>
          </p:cNvPr>
          <p:cNvCxnSpPr>
            <a:cxnSpLocks/>
          </p:cNvCxnSpPr>
          <p:nvPr/>
        </p:nvCxnSpPr>
        <p:spPr>
          <a:xfrm flipH="1" flipV="1">
            <a:off x="10479298" y="1984917"/>
            <a:ext cx="605014" cy="932056"/>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29" name="Straight Connector 28">
            <a:extLst>
              <a:ext uri="{FF2B5EF4-FFF2-40B4-BE49-F238E27FC236}">
                <a16:creationId xmlns:a16="http://schemas.microsoft.com/office/drawing/2014/main" id="{2D0D6069-17D6-FAD2-049B-69FEDADAEB18}"/>
              </a:ext>
            </a:extLst>
          </p:cNvPr>
          <p:cNvCxnSpPr>
            <a:cxnSpLocks/>
          </p:cNvCxnSpPr>
          <p:nvPr/>
        </p:nvCxnSpPr>
        <p:spPr>
          <a:xfrm flipH="1">
            <a:off x="10431689" y="1787680"/>
            <a:ext cx="1238341" cy="110119"/>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0CF3A379-38CE-EA08-63B9-8D8CC2FE7BF9}"/>
              </a:ext>
            </a:extLst>
          </p:cNvPr>
          <p:cNvCxnSpPr>
            <a:cxnSpLocks/>
          </p:cNvCxnSpPr>
          <p:nvPr/>
        </p:nvCxnSpPr>
        <p:spPr>
          <a:xfrm flipH="1">
            <a:off x="11703482" y="744683"/>
            <a:ext cx="488518" cy="1042997"/>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0B61F2C3-134B-1B41-0AB3-B2B54E36422F}"/>
              </a:ext>
            </a:extLst>
          </p:cNvPr>
          <p:cNvCxnSpPr>
            <a:cxnSpLocks/>
          </p:cNvCxnSpPr>
          <p:nvPr/>
        </p:nvCxnSpPr>
        <p:spPr>
          <a:xfrm flipH="1" flipV="1">
            <a:off x="5876694" y="4531114"/>
            <a:ext cx="3256155" cy="774079"/>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5B1967D2-2909-FF94-BDDE-22E9EA6B4670}"/>
              </a:ext>
            </a:extLst>
          </p:cNvPr>
          <p:cNvCxnSpPr>
            <a:cxnSpLocks/>
          </p:cNvCxnSpPr>
          <p:nvPr/>
        </p:nvCxnSpPr>
        <p:spPr>
          <a:xfrm flipH="1">
            <a:off x="5820938" y="3410184"/>
            <a:ext cx="275063" cy="1120930"/>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39" name="Straight Connector 38">
            <a:extLst>
              <a:ext uri="{FF2B5EF4-FFF2-40B4-BE49-F238E27FC236}">
                <a16:creationId xmlns:a16="http://schemas.microsoft.com/office/drawing/2014/main" id="{CE00047C-8991-777E-E24E-0D3564F1AED5}"/>
              </a:ext>
            </a:extLst>
          </p:cNvPr>
          <p:cNvCxnSpPr>
            <a:cxnSpLocks/>
          </p:cNvCxnSpPr>
          <p:nvPr/>
        </p:nvCxnSpPr>
        <p:spPr>
          <a:xfrm>
            <a:off x="4705816" y="1721599"/>
            <a:ext cx="1390185" cy="1644549"/>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861D1B10-6941-07EE-67B7-422DC777E5E0}"/>
              </a:ext>
            </a:extLst>
          </p:cNvPr>
          <p:cNvCxnSpPr>
            <a:cxnSpLocks/>
          </p:cNvCxnSpPr>
          <p:nvPr/>
        </p:nvCxnSpPr>
        <p:spPr>
          <a:xfrm>
            <a:off x="4259767" y="453716"/>
            <a:ext cx="446049" cy="1267882"/>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44" name="Straight Connector 43">
            <a:extLst>
              <a:ext uri="{FF2B5EF4-FFF2-40B4-BE49-F238E27FC236}">
                <a16:creationId xmlns:a16="http://schemas.microsoft.com/office/drawing/2014/main" id="{62A7A64B-A828-823D-36DE-31F058D0EA85}"/>
              </a:ext>
            </a:extLst>
          </p:cNvPr>
          <p:cNvCxnSpPr>
            <a:cxnSpLocks/>
          </p:cNvCxnSpPr>
          <p:nvPr/>
        </p:nvCxnSpPr>
        <p:spPr>
          <a:xfrm>
            <a:off x="4109781" y="0"/>
            <a:ext cx="142984" cy="434200"/>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cxnSp>
        <p:nvCxnSpPr>
          <p:cNvPr id="47" name="Straight Connector 46">
            <a:extLst>
              <a:ext uri="{FF2B5EF4-FFF2-40B4-BE49-F238E27FC236}">
                <a16:creationId xmlns:a16="http://schemas.microsoft.com/office/drawing/2014/main" id="{7D405BD6-E6BB-2CEE-4444-E6F77724DBD2}"/>
              </a:ext>
            </a:extLst>
          </p:cNvPr>
          <p:cNvCxnSpPr>
            <a:cxnSpLocks/>
          </p:cNvCxnSpPr>
          <p:nvPr/>
        </p:nvCxnSpPr>
        <p:spPr>
          <a:xfrm flipH="1">
            <a:off x="4997604" y="4531114"/>
            <a:ext cx="778728" cy="779866"/>
          </a:xfrm>
          <a:prstGeom prst="line">
            <a:avLst/>
          </a:prstGeom>
          <a:ln w="28575">
            <a:prstDash val="lgDashDotDot"/>
          </a:ln>
        </p:spPr>
        <p:style>
          <a:lnRef idx="1">
            <a:schemeClr val="accent4"/>
          </a:lnRef>
          <a:fillRef idx="0">
            <a:schemeClr val="accent4"/>
          </a:fillRef>
          <a:effectRef idx="0">
            <a:schemeClr val="accent4"/>
          </a:effectRef>
          <a:fontRef idx="minor">
            <a:schemeClr val="tx1"/>
          </a:fontRef>
        </p:style>
      </p:cxnSp>
      <p:sp>
        <p:nvSpPr>
          <p:cNvPr id="6" name="Title 1">
            <a:extLst>
              <a:ext uri="{FF2B5EF4-FFF2-40B4-BE49-F238E27FC236}">
                <a16:creationId xmlns:a16="http://schemas.microsoft.com/office/drawing/2014/main" id="{EA49F81B-2D92-D8E9-2188-405D20E5FB53}"/>
              </a:ext>
            </a:extLst>
          </p:cNvPr>
          <p:cNvSpPr txBox="1">
            <a:spLocks/>
          </p:cNvSpPr>
          <p:nvPr/>
        </p:nvSpPr>
        <p:spPr>
          <a:xfrm>
            <a:off x="517907" y="797727"/>
            <a:ext cx="6951553" cy="581932"/>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highlight>
                  <a:srgbClr val="6DD2E7"/>
                </a:highlight>
                <a:latin typeface="Gotham Rounded Medium"/>
                <a:sym typeface="Arial"/>
              </a:rPr>
              <a:t>Proposal for international rail route development…</a:t>
            </a:r>
            <a:endParaRPr lang="en-US" dirty="0">
              <a:highlight>
                <a:srgbClr val="6DD2E7"/>
              </a:highlight>
              <a:sym typeface="Arial"/>
            </a:endParaRPr>
          </a:p>
        </p:txBody>
      </p:sp>
    </p:spTree>
    <p:extLst>
      <p:ext uri="{BB962C8B-B14F-4D97-AF65-F5344CB8AC3E}">
        <p14:creationId xmlns:p14="http://schemas.microsoft.com/office/powerpoint/2010/main" val="398514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9C947AB0-3329-B78D-C3AA-20601B5459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5258" y="1059006"/>
            <a:ext cx="10905066" cy="5288957"/>
          </a:xfrm>
          <a:prstGeom prst="rect">
            <a:avLst/>
          </a:prstGeom>
        </p:spPr>
      </p:pic>
      <p:sp>
        <p:nvSpPr>
          <p:cNvPr id="6" name="Title 1">
            <a:extLst>
              <a:ext uri="{FF2B5EF4-FFF2-40B4-BE49-F238E27FC236}">
                <a16:creationId xmlns:a16="http://schemas.microsoft.com/office/drawing/2014/main" id="{23B2C48D-3A61-3CE1-984C-364857E5071A}"/>
              </a:ext>
            </a:extLst>
          </p:cNvPr>
          <p:cNvSpPr txBox="1">
            <a:spLocks/>
          </p:cNvSpPr>
          <p:nvPr/>
        </p:nvSpPr>
        <p:spPr>
          <a:xfrm>
            <a:off x="574414" y="453716"/>
            <a:ext cx="9383625"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Global climate risk for tourism</a:t>
            </a:r>
            <a:endParaRPr lang="en-US" dirty="0">
              <a:sym typeface="Arial"/>
            </a:endParaRPr>
          </a:p>
        </p:txBody>
      </p:sp>
      <p:sp>
        <p:nvSpPr>
          <p:cNvPr id="7" name="TextBox 6">
            <a:extLst>
              <a:ext uri="{FF2B5EF4-FFF2-40B4-BE49-F238E27FC236}">
                <a16:creationId xmlns:a16="http://schemas.microsoft.com/office/drawing/2014/main" id="{6CCDA411-8163-2273-4235-1E2A3CFC8AE8}"/>
              </a:ext>
            </a:extLst>
          </p:cNvPr>
          <p:cNvSpPr txBox="1"/>
          <p:nvPr/>
        </p:nvSpPr>
        <p:spPr>
          <a:xfrm>
            <a:off x="9415953" y="6347962"/>
            <a:ext cx="2030428" cy="276999"/>
          </a:xfrm>
          <a:prstGeom prst="rect">
            <a:avLst/>
          </a:prstGeom>
          <a:noFill/>
        </p:spPr>
        <p:txBody>
          <a:bodyPr wrap="none" rtlCol="0">
            <a:spAutoFit/>
          </a:bodyPr>
          <a:lstStyle/>
          <a:p>
            <a:pPr defTabSz="914446"/>
            <a:r>
              <a:rPr lang="en-US" sz="1200" dirty="0">
                <a:solidFill>
                  <a:srgbClr val="143486"/>
                </a:solidFill>
                <a:latin typeface="Calibri"/>
                <a:cs typeface="Arial"/>
                <a:sym typeface="Arial"/>
              </a:rPr>
              <a:t>Source: Scott/</a:t>
            </a:r>
            <a:r>
              <a:rPr lang="en-US" sz="1200" dirty="0" err="1">
                <a:solidFill>
                  <a:srgbClr val="143486"/>
                </a:solidFill>
                <a:latin typeface="Calibri"/>
                <a:cs typeface="Arial"/>
                <a:sym typeface="Arial"/>
              </a:rPr>
              <a:t>Gossling</a:t>
            </a:r>
            <a:r>
              <a:rPr lang="en-US" sz="1200" dirty="0">
                <a:solidFill>
                  <a:srgbClr val="143486"/>
                </a:solidFill>
                <a:latin typeface="Calibri"/>
                <a:cs typeface="Arial"/>
                <a:sym typeface="Arial"/>
              </a:rPr>
              <a:t> (2018)</a:t>
            </a:r>
            <a:endParaRPr lang="en-GB" sz="1200" dirty="0">
              <a:solidFill>
                <a:srgbClr val="143486"/>
              </a:solidFill>
              <a:latin typeface="Calibri"/>
              <a:cs typeface="Arial"/>
              <a:sym typeface="Arial"/>
            </a:endParaRPr>
          </a:p>
        </p:txBody>
      </p:sp>
      <p:sp>
        <p:nvSpPr>
          <p:cNvPr id="8" name="Rectangle 7">
            <a:extLst>
              <a:ext uri="{FF2B5EF4-FFF2-40B4-BE49-F238E27FC236}">
                <a16:creationId xmlns:a16="http://schemas.microsoft.com/office/drawing/2014/main" id="{902D7FC1-AF9D-933C-CFB0-FF1C046B6DD3}"/>
              </a:ext>
            </a:extLst>
          </p:cNvPr>
          <p:cNvSpPr/>
          <p:nvPr/>
        </p:nvSpPr>
        <p:spPr>
          <a:xfrm rot="21326823">
            <a:off x="2069015" y="2731356"/>
            <a:ext cx="9566935" cy="2518374"/>
          </a:xfrm>
          <a:prstGeom prst="rect">
            <a:avLst/>
          </a:prstGeom>
          <a:solidFill>
            <a:srgbClr val="FF0000">
              <a:alpha val="20000"/>
            </a:srgb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6600" dirty="0">
                <a:solidFill>
                  <a:srgbClr val="143486"/>
                </a:solidFill>
                <a:latin typeface="Calibri"/>
                <a:sym typeface="Arial"/>
              </a:rPr>
              <a:t>(Global South)</a:t>
            </a:r>
            <a:endParaRPr lang="en-GB" sz="6600" dirty="0">
              <a:solidFill>
                <a:srgbClr val="143486"/>
              </a:solidFill>
              <a:latin typeface="Calibri"/>
              <a:sym typeface="Arial"/>
            </a:endParaRPr>
          </a:p>
        </p:txBody>
      </p:sp>
    </p:spTree>
    <p:extLst>
      <p:ext uri="{BB962C8B-B14F-4D97-AF65-F5344CB8AC3E}">
        <p14:creationId xmlns:p14="http://schemas.microsoft.com/office/powerpoint/2010/main" val="72643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58FB68-08C9-2E5C-86BA-F87A503DB485}"/>
              </a:ext>
            </a:extLst>
          </p:cNvPr>
          <p:cNvSpPr txBox="1"/>
          <p:nvPr/>
        </p:nvSpPr>
        <p:spPr>
          <a:xfrm>
            <a:off x="1652230" y="1538868"/>
            <a:ext cx="9341019" cy="4339906"/>
          </a:xfrm>
          <a:prstGeom prst="rect">
            <a:avLst/>
          </a:prstGeom>
          <a:noFill/>
        </p:spPr>
        <p:txBody>
          <a:bodyPr wrap="none" rtlCol="0">
            <a:spAutoFit/>
          </a:bodyPr>
          <a:lstStyle/>
          <a:p>
            <a:pPr defTabSz="914446"/>
            <a:r>
              <a:rPr lang="en-GB" sz="13801" dirty="0">
                <a:solidFill>
                  <a:srgbClr val="143486"/>
                </a:solidFill>
                <a:latin typeface="Calibri"/>
                <a:cs typeface="Arial"/>
                <a:sym typeface="Arial"/>
              </a:rPr>
              <a:t>“</a:t>
            </a:r>
          </a:p>
          <a:p>
            <a:pPr defTabSz="914446"/>
            <a:r>
              <a:rPr lang="en-GB" sz="13801" dirty="0">
                <a:solidFill>
                  <a:srgbClr val="143486"/>
                </a:solidFill>
                <a:latin typeface="Calibri"/>
                <a:cs typeface="Arial"/>
                <a:sym typeface="Arial"/>
              </a:rPr>
              <a:t>                     ”</a:t>
            </a:r>
          </a:p>
        </p:txBody>
      </p:sp>
      <p:sp>
        <p:nvSpPr>
          <p:cNvPr id="6" name="Title 1">
            <a:extLst>
              <a:ext uri="{FF2B5EF4-FFF2-40B4-BE49-F238E27FC236}">
                <a16:creationId xmlns:a16="http://schemas.microsoft.com/office/drawing/2014/main" id="{D0FA7A2A-8A8E-957A-0233-F93001E1E168}"/>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Doing all we can?</a:t>
            </a:r>
            <a:endParaRPr lang="en-US" dirty="0">
              <a:sym typeface="Arial"/>
            </a:endParaRPr>
          </a:p>
        </p:txBody>
      </p:sp>
      <p:sp>
        <p:nvSpPr>
          <p:cNvPr id="8" name="TextBox 7">
            <a:extLst>
              <a:ext uri="{FF2B5EF4-FFF2-40B4-BE49-F238E27FC236}">
                <a16:creationId xmlns:a16="http://schemas.microsoft.com/office/drawing/2014/main" id="{57F11FC9-3D71-C8D3-8A05-A78771299F98}"/>
              </a:ext>
            </a:extLst>
          </p:cNvPr>
          <p:cNvSpPr txBox="1"/>
          <p:nvPr/>
        </p:nvSpPr>
        <p:spPr>
          <a:xfrm>
            <a:off x="2680937" y="2305616"/>
            <a:ext cx="7677615" cy="2246769"/>
          </a:xfrm>
          <a:prstGeom prst="rect">
            <a:avLst/>
          </a:prstGeom>
          <a:noFill/>
        </p:spPr>
        <p:txBody>
          <a:bodyPr wrap="square">
            <a:spAutoFit/>
          </a:bodyPr>
          <a:lstStyle/>
          <a:p>
            <a:pPr defTabSz="914446"/>
            <a:r>
              <a:rPr lang="en-US" sz="2800" dirty="0">
                <a:solidFill>
                  <a:srgbClr val="6BBACD"/>
                </a:solidFill>
                <a:latin typeface="Open Sans" panose="020B0606030504020204" pitchFamily="34" charset="0"/>
                <a:cs typeface="Arial"/>
                <a:sym typeface="Arial"/>
              </a:rPr>
              <a:t> We identify two key initiatives on which DMOs can have the most influence, yet they are rarely considered: </a:t>
            </a:r>
            <a:r>
              <a:rPr lang="en-US" sz="2800" b="1" dirty="0">
                <a:solidFill>
                  <a:srgbClr val="143486"/>
                </a:solidFill>
                <a:latin typeface="Open Sans" panose="020B0606030504020204" pitchFamily="34" charset="0"/>
                <a:cs typeface="Arial"/>
                <a:sym typeface="Arial"/>
              </a:rPr>
              <a:t>optimizing the marketing mix</a:t>
            </a:r>
            <a:r>
              <a:rPr lang="en-US" sz="2800" b="1" dirty="0">
                <a:solidFill>
                  <a:srgbClr val="6BBACD"/>
                </a:solidFill>
                <a:latin typeface="Open Sans" panose="020B0606030504020204" pitchFamily="34" charset="0"/>
                <a:cs typeface="Arial"/>
                <a:sym typeface="Arial"/>
              </a:rPr>
              <a:t> </a:t>
            </a:r>
            <a:r>
              <a:rPr lang="en-US" sz="2800" dirty="0">
                <a:solidFill>
                  <a:srgbClr val="6BBACD"/>
                </a:solidFill>
                <a:latin typeface="Open Sans" panose="020B0606030504020204" pitchFamily="34" charset="0"/>
                <a:cs typeface="Arial"/>
                <a:sym typeface="Arial"/>
              </a:rPr>
              <a:t>for low-emission groups and setting a </a:t>
            </a:r>
            <a:r>
              <a:rPr lang="en-US" sz="2800" b="1" dirty="0">
                <a:solidFill>
                  <a:srgbClr val="143486"/>
                </a:solidFill>
                <a:latin typeface="Open Sans" panose="020B0606030504020204" pitchFamily="34" charset="0"/>
                <a:cs typeface="Arial"/>
                <a:sym typeface="Arial"/>
              </a:rPr>
              <a:t>growth threshold</a:t>
            </a:r>
            <a:r>
              <a:rPr lang="en-US" sz="2800" dirty="0">
                <a:solidFill>
                  <a:srgbClr val="6BBACD"/>
                </a:solidFill>
                <a:latin typeface="Open Sans" panose="020B0606030504020204" pitchFamily="34" charset="0"/>
                <a:cs typeface="Arial"/>
                <a:sym typeface="Arial"/>
              </a:rPr>
              <a:t>.</a:t>
            </a:r>
            <a:endParaRPr lang="en-GB" sz="2800" dirty="0">
              <a:solidFill>
                <a:srgbClr val="6BBACD"/>
              </a:solidFill>
              <a:latin typeface="Calibri"/>
              <a:cs typeface="Arial"/>
              <a:sym typeface="Arial"/>
            </a:endParaRPr>
          </a:p>
        </p:txBody>
      </p:sp>
      <p:pic>
        <p:nvPicPr>
          <p:cNvPr id="3074" name="Picture 2" descr="Journal of Sustainable Tourism | Taylor &amp; Francis Online">
            <a:extLst>
              <a:ext uri="{FF2B5EF4-FFF2-40B4-BE49-F238E27FC236}">
                <a16:creationId xmlns:a16="http://schemas.microsoft.com/office/drawing/2014/main" id="{21AD7EB5-479E-5770-C691-00E127F88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33746">
            <a:off x="578070" y="3825019"/>
            <a:ext cx="190500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112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EB482C2-3637-CF5F-60AC-3991BC651137}"/>
              </a:ext>
            </a:extLst>
          </p:cNvPr>
          <p:cNvSpPr txBox="1">
            <a:spLocks/>
          </p:cNvSpPr>
          <p:nvPr/>
        </p:nvSpPr>
        <p:spPr>
          <a:xfrm>
            <a:off x="574414" y="453716"/>
            <a:ext cx="7250072"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Optimizing value per </a:t>
            </a:r>
            <a:r>
              <a:rPr lang="en-US" sz="3600" b="1" dirty="0" err="1">
                <a:solidFill>
                  <a:srgbClr val="143486"/>
                </a:solidFill>
                <a:latin typeface="Gotham Rounded Medium"/>
                <a:sym typeface="Arial"/>
              </a:rPr>
              <a:t>tonne</a:t>
            </a:r>
            <a:r>
              <a:rPr lang="en-US" sz="3600" b="1" dirty="0">
                <a:solidFill>
                  <a:srgbClr val="143486"/>
                </a:solidFill>
                <a:latin typeface="Gotham Rounded Medium"/>
                <a:sym typeface="Arial"/>
              </a:rPr>
              <a:t> of CO</a:t>
            </a:r>
            <a:r>
              <a:rPr lang="en-US" sz="3600" b="1" baseline="-25000" dirty="0">
                <a:solidFill>
                  <a:srgbClr val="143486"/>
                </a:solidFill>
                <a:latin typeface="Gotham Rounded Medium"/>
                <a:sym typeface="Arial"/>
              </a:rPr>
              <a:t>2</a:t>
            </a:r>
            <a:endParaRPr lang="en-US" baseline="-25000" dirty="0">
              <a:sym typeface="Arial"/>
            </a:endParaRPr>
          </a:p>
        </p:txBody>
      </p:sp>
      <p:sp>
        <p:nvSpPr>
          <p:cNvPr id="4" name="TextBox 3">
            <a:extLst>
              <a:ext uri="{FF2B5EF4-FFF2-40B4-BE49-F238E27FC236}">
                <a16:creationId xmlns:a16="http://schemas.microsoft.com/office/drawing/2014/main" id="{79C565E0-0E22-B2E2-D5A1-71B38F19244A}"/>
              </a:ext>
            </a:extLst>
          </p:cNvPr>
          <p:cNvSpPr txBox="1"/>
          <p:nvPr/>
        </p:nvSpPr>
        <p:spPr>
          <a:xfrm>
            <a:off x="320776" y="1394455"/>
            <a:ext cx="5457172" cy="4493538"/>
          </a:xfrm>
          <a:prstGeom prst="rect">
            <a:avLst/>
          </a:prstGeom>
          <a:noFill/>
        </p:spPr>
        <p:txBody>
          <a:bodyPr wrap="square">
            <a:spAutoFit/>
          </a:bodyPr>
          <a:lstStyle/>
          <a:p>
            <a:pPr marL="457223" lvl="1" defTabSz="914446"/>
            <a:r>
              <a:rPr lang="en-GB" sz="2800" b="1" dirty="0">
                <a:solidFill>
                  <a:srgbClr val="143486"/>
                </a:solidFill>
                <a:latin typeface="Calibri" panose="020F0502020204030204" pitchFamily="34" charset="0"/>
                <a:ea typeface="Times New Roman" panose="02020603050405020304" pitchFamily="18" charset="0"/>
                <a:cs typeface="Arial"/>
                <a:sym typeface="Arial"/>
              </a:rPr>
              <a:t>Not all spend is equal:</a:t>
            </a:r>
            <a:endParaRPr lang="en-GB" dirty="0">
              <a:solidFill>
                <a:srgbClr val="143486"/>
              </a:solidFill>
              <a:latin typeface="Calibri" panose="020F0502020204030204" pitchFamily="34" charset="0"/>
              <a:ea typeface="Times New Roman" panose="02020603050405020304" pitchFamily="18" charset="0"/>
              <a:cs typeface="Arial"/>
              <a:sym typeface="Arial"/>
            </a:endParaRPr>
          </a:p>
          <a:p>
            <a:pPr marL="742987" lvl="1" indent="-285764" defTabSz="914446">
              <a:buFont typeface="Courier New" panose="02070309020205020404" pitchFamily="49" charset="0"/>
              <a:buChar char="o"/>
            </a:pPr>
            <a:endParaRPr lang="en-GB" dirty="0">
              <a:solidFill>
                <a:srgbClr val="143486"/>
              </a:solidFill>
              <a:latin typeface="Calibri" panose="020F0502020204030204" pitchFamily="34" charset="0"/>
              <a:ea typeface="Times New Roman" panose="02020603050405020304" pitchFamily="18" charset="0"/>
              <a:cs typeface="Arial"/>
              <a:sym typeface="Arial"/>
            </a:endParaRPr>
          </a:p>
          <a:p>
            <a:pPr marL="742987" lvl="1" indent="-285764" defTabSz="914446">
              <a:buFont typeface="Courier New" panose="02070309020205020404" pitchFamily="49" charset="0"/>
              <a:buChar char="o"/>
            </a:pPr>
            <a:r>
              <a:rPr lang="en-GB" sz="2400" dirty="0">
                <a:solidFill>
                  <a:srgbClr val="143486"/>
                </a:solidFill>
                <a:latin typeface="Calibri" panose="020F0502020204030204" pitchFamily="34" charset="0"/>
                <a:ea typeface="Times New Roman" panose="02020603050405020304" pitchFamily="18" charset="0"/>
                <a:cs typeface="Arial"/>
                <a:sym typeface="Arial"/>
              </a:rPr>
              <a:t>Which spend supports small businesses/equity and inclusion/the local economy (vs leakage)?</a:t>
            </a:r>
            <a:endParaRPr lang="en-GB" sz="2000" dirty="0">
              <a:solidFill>
                <a:srgbClr val="143486"/>
              </a:solidFill>
              <a:latin typeface="Calibri" panose="020F0502020204030204" pitchFamily="34" charset="0"/>
              <a:ea typeface="Calibri" panose="020F0502020204030204" pitchFamily="34" charset="0"/>
              <a:cs typeface="Arial"/>
              <a:sym typeface="Arial"/>
            </a:endParaRPr>
          </a:p>
          <a:p>
            <a:pPr marL="742987" lvl="1" indent="-285764" defTabSz="914446">
              <a:buFont typeface="Courier New" panose="02070309020205020404" pitchFamily="49" charset="0"/>
              <a:buChar char="o"/>
            </a:pPr>
            <a:r>
              <a:rPr lang="en-GB" sz="2400" dirty="0">
                <a:solidFill>
                  <a:srgbClr val="143486"/>
                </a:solidFill>
                <a:latin typeface="Calibri" panose="020F0502020204030204" pitchFamily="34" charset="0"/>
                <a:ea typeface="Times New Roman" panose="02020603050405020304" pitchFamily="18" charset="0"/>
                <a:cs typeface="Arial"/>
                <a:sym typeface="Arial"/>
              </a:rPr>
              <a:t>Which spend supports the most jobs?</a:t>
            </a:r>
            <a:endParaRPr lang="en-GB" sz="2000" dirty="0">
              <a:solidFill>
                <a:srgbClr val="143486"/>
              </a:solidFill>
              <a:latin typeface="Calibri" panose="020F0502020204030204" pitchFamily="34" charset="0"/>
              <a:ea typeface="Calibri" panose="020F0502020204030204" pitchFamily="34" charset="0"/>
              <a:cs typeface="Arial"/>
              <a:sym typeface="Arial"/>
            </a:endParaRPr>
          </a:p>
          <a:p>
            <a:pPr marL="742987" lvl="1" indent="-285764" defTabSz="914446">
              <a:buFont typeface="Courier New" panose="02070309020205020404" pitchFamily="49" charset="0"/>
              <a:buChar char="o"/>
            </a:pPr>
            <a:r>
              <a:rPr lang="en-GB" sz="2400" dirty="0">
                <a:solidFill>
                  <a:srgbClr val="143486"/>
                </a:solidFill>
                <a:latin typeface="Calibri" panose="020F0502020204030204" pitchFamily="34" charset="0"/>
                <a:ea typeface="Times New Roman" panose="02020603050405020304" pitchFamily="18" charset="0"/>
                <a:cs typeface="Arial"/>
                <a:sym typeface="Arial"/>
              </a:rPr>
              <a:t>Which spending is most reliable/resilient to shock?</a:t>
            </a:r>
            <a:endParaRPr lang="en-GB" sz="2000" dirty="0">
              <a:solidFill>
                <a:srgbClr val="143486"/>
              </a:solidFill>
              <a:latin typeface="Calibri" panose="020F0502020204030204" pitchFamily="34" charset="0"/>
              <a:ea typeface="Calibri" panose="020F0502020204030204" pitchFamily="34" charset="0"/>
              <a:cs typeface="Arial"/>
              <a:sym typeface="Arial"/>
            </a:endParaRPr>
          </a:p>
          <a:p>
            <a:pPr marL="742987" lvl="1" indent="-285764" defTabSz="914446">
              <a:buFont typeface="Courier New" panose="02070309020205020404" pitchFamily="49" charset="0"/>
              <a:buChar char="o"/>
            </a:pPr>
            <a:r>
              <a:rPr lang="en-GB" sz="2400" dirty="0">
                <a:solidFill>
                  <a:srgbClr val="143486"/>
                </a:solidFill>
                <a:latin typeface="Calibri" panose="020F0502020204030204" pitchFamily="34" charset="0"/>
                <a:ea typeface="Times New Roman" panose="02020603050405020304" pitchFamily="18" charset="0"/>
                <a:cs typeface="Arial"/>
                <a:sym typeface="Arial"/>
              </a:rPr>
              <a:t>Which spending is distributed well across time and place?</a:t>
            </a:r>
          </a:p>
          <a:p>
            <a:pPr marL="742987" lvl="1" indent="-285764" defTabSz="914446">
              <a:buFont typeface="Courier New" panose="02070309020205020404" pitchFamily="49" charset="0"/>
              <a:buChar char="o"/>
            </a:pPr>
            <a:r>
              <a:rPr lang="en-GB" sz="2400" dirty="0">
                <a:solidFill>
                  <a:srgbClr val="143486"/>
                </a:solidFill>
                <a:latin typeface="Calibri" panose="020F0502020204030204" pitchFamily="34" charset="0"/>
                <a:ea typeface="Calibri" panose="020F0502020204030204" pitchFamily="34" charset="0"/>
                <a:cs typeface="Arial"/>
                <a:sym typeface="Arial"/>
              </a:rPr>
              <a:t>What is the cost behind the spend? </a:t>
            </a:r>
            <a:endParaRPr lang="en-GB" sz="2000" dirty="0">
              <a:solidFill>
                <a:srgbClr val="143486"/>
              </a:solidFill>
              <a:latin typeface="Calibri" panose="020F0502020204030204" pitchFamily="34" charset="0"/>
              <a:ea typeface="Calibri" panose="020F0502020204030204" pitchFamily="34" charset="0"/>
              <a:cs typeface="Arial"/>
              <a:sym typeface="Arial"/>
            </a:endParaRPr>
          </a:p>
        </p:txBody>
      </p:sp>
      <p:graphicFrame>
        <p:nvGraphicFramePr>
          <p:cNvPr id="8" name="Chart 7">
            <a:extLst>
              <a:ext uri="{FF2B5EF4-FFF2-40B4-BE49-F238E27FC236}">
                <a16:creationId xmlns:a16="http://schemas.microsoft.com/office/drawing/2014/main" id="{999F2DCB-6671-34C1-8158-FF1CC930684D}"/>
              </a:ext>
            </a:extLst>
          </p:cNvPr>
          <p:cNvGraphicFramePr/>
          <p:nvPr/>
        </p:nvGraphicFramePr>
        <p:xfrm>
          <a:off x="4854713" y="125233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81AEB5C-38B4-C679-5593-4399353CDEC7}"/>
              </a:ext>
            </a:extLst>
          </p:cNvPr>
          <p:cNvSpPr txBox="1"/>
          <p:nvPr/>
        </p:nvSpPr>
        <p:spPr>
          <a:xfrm>
            <a:off x="6918474" y="2760122"/>
            <a:ext cx="1812026" cy="954107"/>
          </a:xfrm>
          <a:prstGeom prst="rect">
            <a:avLst/>
          </a:prstGeom>
          <a:noFill/>
        </p:spPr>
        <p:txBody>
          <a:bodyPr wrap="square" rtlCol="0">
            <a:spAutoFit/>
          </a:bodyPr>
          <a:lstStyle/>
          <a:p>
            <a:pPr defTabSz="914446"/>
            <a:r>
              <a:rPr lang="en-US" sz="2800" b="1" dirty="0">
                <a:solidFill>
                  <a:srgbClr val="143486"/>
                </a:solidFill>
                <a:latin typeface="Calibri"/>
                <a:cs typeface="Arial"/>
                <a:sym typeface="Arial"/>
              </a:rPr>
              <a:t>Domestic: $26.9bn</a:t>
            </a:r>
            <a:endParaRPr lang="en-GB" sz="2800" b="1" dirty="0">
              <a:solidFill>
                <a:srgbClr val="143486"/>
              </a:solidFill>
              <a:latin typeface="Calibri"/>
              <a:cs typeface="Arial"/>
              <a:sym typeface="Arial"/>
            </a:endParaRPr>
          </a:p>
        </p:txBody>
      </p:sp>
      <p:sp>
        <p:nvSpPr>
          <p:cNvPr id="15" name="TextBox 14">
            <a:extLst>
              <a:ext uri="{FF2B5EF4-FFF2-40B4-BE49-F238E27FC236}">
                <a16:creationId xmlns:a16="http://schemas.microsoft.com/office/drawing/2014/main" id="{8E613076-824C-4D97-D112-270CFD4766EB}"/>
              </a:ext>
            </a:extLst>
          </p:cNvPr>
          <p:cNvSpPr txBox="1"/>
          <p:nvPr/>
        </p:nvSpPr>
        <p:spPr>
          <a:xfrm>
            <a:off x="9011478" y="2760122"/>
            <a:ext cx="2335486" cy="954107"/>
          </a:xfrm>
          <a:prstGeom prst="rect">
            <a:avLst/>
          </a:prstGeom>
          <a:noFill/>
        </p:spPr>
        <p:txBody>
          <a:bodyPr wrap="square" rtlCol="0">
            <a:spAutoFit/>
          </a:bodyPr>
          <a:lstStyle>
            <a:defPPr>
              <a:defRPr lang="en-US"/>
            </a:defPPr>
            <a:lvl1pPr>
              <a:defRPr sz="2800" b="1"/>
            </a:lvl1pPr>
          </a:lstStyle>
          <a:p>
            <a:pPr defTabSz="914446"/>
            <a:r>
              <a:rPr lang="en-US" dirty="0">
                <a:solidFill>
                  <a:srgbClr val="143486"/>
                </a:solidFill>
                <a:latin typeface="Calibri"/>
                <a:cs typeface="Arial"/>
                <a:sym typeface="Arial"/>
              </a:rPr>
              <a:t>International: $10.8bn</a:t>
            </a:r>
            <a:endParaRPr lang="en-GB" dirty="0">
              <a:solidFill>
                <a:srgbClr val="143486"/>
              </a:solidFill>
              <a:latin typeface="Calibri"/>
              <a:cs typeface="Arial"/>
              <a:sym typeface="Arial"/>
            </a:endParaRPr>
          </a:p>
        </p:txBody>
      </p:sp>
    </p:spTree>
    <p:extLst>
      <p:ext uri="{BB962C8B-B14F-4D97-AF65-F5344CB8AC3E}">
        <p14:creationId xmlns:p14="http://schemas.microsoft.com/office/powerpoint/2010/main" val="428991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E88E936-47FD-4693-BA2D-BFB31BFC5F6E}"/>
              </a:ext>
            </a:extLst>
          </p:cNvPr>
          <p:cNvSpPr txBox="1">
            <a:spLocks/>
          </p:cNvSpPr>
          <p:nvPr/>
        </p:nvSpPr>
        <p:spPr>
          <a:xfrm>
            <a:off x="526203" y="491417"/>
            <a:ext cx="8447980" cy="52133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spc="0">
                <a:solidFill>
                  <a:schemeClr val="tx1"/>
                </a:solidFill>
                <a:latin typeface="AlergiaNormal-Regular" charset="0"/>
                <a:ea typeface="AlergiaNormal-Regular" charset="0"/>
                <a:cs typeface="AlergiaNormal-Regular" charset="0"/>
              </a:defRPr>
            </a:lvl1pPr>
            <a:lvl2pPr marL="685800" indent="-228600" algn="l" defTabSz="914400" rtl="0" eaLnBrk="1" latinLnBrk="0" hangingPunct="1">
              <a:lnSpc>
                <a:spcPct val="90000"/>
              </a:lnSpc>
              <a:spcBef>
                <a:spcPts val="500"/>
              </a:spcBef>
              <a:buFont typeface="Arial"/>
              <a:buChar char="•"/>
              <a:defRPr sz="2400" b="0" i="0" kern="1200" spc="0">
                <a:solidFill>
                  <a:schemeClr val="tx1"/>
                </a:solidFill>
                <a:latin typeface="AlergiaNormal-Regular" charset="0"/>
                <a:ea typeface="AlergiaNormal-Regular" charset="0"/>
                <a:cs typeface="AlergiaNormal-Regular" charset="0"/>
              </a:defRPr>
            </a:lvl2pPr>
            <a:lvl3pPr marL="1143000" indent="-228600" algn="l" defTabSz="914400" rtl="0" eaLnBrk="1" latinLnBrk="0" hangingPunct="1">
              <a:lnSpc>
                <a:spcPct val="90000"/>
              </a:lnSpc>
              <a:spcBef>
                <a:spcPts val="500"/>
              </a:spcBef>
              <a:buFont typeface="Arial"/>
              <a:buChar char="•"/>
              <a:defRPr sz="2000" b="0" i="0" kern="1200" spc="0">
                <a:solidFill>
                  <a:schemeClr val="tx1"/>
                </a:solidFill>
                <a:latin typeface="AlergiaNormal-Regular" charset="0"/>
                <a:ea typeface="AlergiaNormal-Regular" charset="0"/>
                <a:cs typeface="AlergiaNormal-Regular" charset="0"/>
              </a:defRPr>
            </a:lvl3pPr>
            <a:lvl4pPr marL="1600200" indent="-228600" algn="l" defTabSz="914400"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4pPr>
            <a:lvl5pPr marL="2057400" indent="-228600" algn="l" defTabSz="914400" rtl="0" eaLnBrk="1" latinLnBrk="0" hangingPunct="1">
              <a:lnSpc>
                <a:spcPct val="90000"/>
              </a:lnSpc>
              <a:spcBef>
                <a:spcPts val="500"/>
              </a:spcBef>
              <a:buFont typeface="Arial"/>
              <a:buChar char="•"/>
              <a:defRPr sz="1800" b="0" i="0" kern="1200" spc="0">
                <a:solidFill>
                  <a:schemeClr val="tx1"/>
                </a:solidFill>
                <a:latin typeface="AlergiaNormal-Regular" charset="0"/>
                <a:ea typeface="AlergiaNormal-Regular" charset="0"/>
                <a:cs typeface="AlergiaNormal-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46" fontAlgn="base">
              <a:buNone/>
            </a:pPr>
            <a:r>
              <a:rPr lang="en-GB" sz="3600" b="1" dirty="0">
                <a:solidFill>
                  <a:srgbClr val="143486"/>
                </a:solidFill>
                <a:latin typeface="Calibri"/>
                <a:sym typeface="Arial"/>
              </a:rPr>
              <a:t>Why we need caution with “value”</a:t>
            </a:r>
          </a:p>
          <a:p>
            <a:pPr marL="0" indent="0" defTabSz="914446">
              <a:buNone/>
            </a:pPr>
            <a:endParaRPr lang="en-GB" sz="3600" dirty="0">
              <a:solidFill>
                <a:srgbClr val="143486"/>
              </a:solidFill>
              <a:latin typeface="Calibri"/>
              <a:sym typeface="Arial"/>
            </a:endParaRPr>
          </a:p>
        </p:txBody>
      </p:sp>
      <p:graphicFrame>
        <p:nvGraphicFramePr>
          <p:cNvPr id="3" name="Diagram 2">
            <a:extLst>
              <a:ext uri="{FF2B5EF4-FFF2-40B4-BE49-F238E27FC236}">
                <a16:creationId xmlns:a16="http://schemas.microsoft.com/office/drawing/2014/main" id="{E1E3A97E-EFD0-4500-B131-9938369D818C}"/>
              </a:ext>
            </a:extLst>
          </p:cNvPr>
          <p:cNvGraphicFramePr/>
          <p:nvPr/>
        </p:nvGraphicFramePr>
        <p:xfrm>
          <a:off x="2032000" y="10127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E21EFF5-3B13-4369-A7D0-6333D640B319}"/>
              </a:ext>
            </a:extLst>
          </p:cNvPr>
          <p:cNvSpPr txBox="1"/>
          <p:nvPr/>
        </p:nvSpPr>
        <p:spPr>
          <a:xfrm>
            <a:off x="5039461" y="2758727"/>
            <a:ext cx="2113079" cy="1107996"/>
          </a:xfrm>
          <a:prstGeom prst="rect">
            <a:avLst/>
          </a:prstGeom>
          <a:noFill/>
        </p:spPr>
        <p:txBody>
          <a:bodyPr wrap="none" rtlCol="0">
            <a:spAutoFit/>
          </a:bodyPr>
          <a:lstStyle/>
          <a:p>
            <a:pPr defTabSz="914446"/>
            <a:r>
              <a:rPr lang="en-GB" sz="6600" dirty="0">
                <a:solidFill>
                  <a:srgbClr val="143486"/>
                </a:solidFill>
                <a:latin typeface="Calibri"/>
                <a:cs typeface="Arial"/>
                <a:sym typeface="Arial"/>
              </a:rPr>
              <a:t>X-Y=Z</a:t>
            </a:r>
          </a:p>
        </p:txBody>
      </p:sp>
      <p:sp>
        <p:nvSpPr>
          <p:cNvPr id="4" name="TextBox 3">
            <a:extLst>
              <a:ext uri="{FF2B5EF4-FFF2-40B4-BE49-F238E27FC236}">
                <a16:creationId xmlns:a16="http://schemas.microsoft.com/office/drawing/2014/main" id="{9EE958C0-B300-01A9-1851-A39BF5E721F8}"/>
              </a:ext>
            </a:extLst>
          </p:cNvPr>
          <p:cNvSpPr txBox="1"/>
          <p:nvPr/>
        </p:nvSpPr>
        <p:spPr>
          <a:xfrm>
            <a:off x="715618" y="5817705"/>
            <a:ext cx="8315931" cy="369332"/>
          </a:xfrm>
          <a:prstGeom prst="rect">
            <a:avLst/>
          </a:prstGeom>
          <a:noFill/>
        </p:spPr>
        <p:txBody>
          <a:bodyPr wrap="none" rtlCol="0">
            <a:spAutoFit/>
          </a:bodyPr>
          <a:lstStyle/>
          <a:p>
            <a:pPr defTabSz="914446"/>
            <a:r>
              <a:rPr lang="en-US" dirty="0">
                <a:solidFill>
                  <a:srgbClr val="143486"/>
                </a:solidFill>
                <a:latin typeface="Calibri"/>
                <a:cs typeface="Arial"/>
                <a:sym typeface="Arial"/>
              </a:rPr>
              <a:t>And rather than focusing on “quality” tourists, how about focusing on quality </a:t>
            </a:r>
            <a:r>
              <a:rPr lang="en-US" dirty="0" err="1">
                <a:solidFill>
                  <a:srgbClr val="143486"/>
                </a:solidFill>
                <a:latin typeface="Calibri"/>
                <a:cs typeface="Arial"/>
                <a:sym typeface="Arial"/>
              </a:rPr>
              <a:t>tourISM</a:t>
            </a:r>
            <a:r>
              <a:rPr lang="en-US" dirty="0">
                <a:solidFill>
                  <a:srgbClr val="143486"/>
                </a:solidFill>
                <a:latin typeface="Calibri"/>
                <a:cs typeface="Arial"/>
                <a:sym typeface="Arial"/>
              </a:rPr>
              <a:t>?</a:t>
            </a:r>
            <a:endParaRPr lang="en-GB" dirty="0">
              <a:solidFill>
                <a:srgbClr val="143486"/>
              </a:solidFill>
              <a:latin typeface="Calibri"/>
              <a:cs typeface="Arial"/>
              <a:sym typeface="Arial"/>
            </a:endParaRPr>
          </a:p>
        </p:txBody>
      </p:sp>
    </p:spTree>
    <p:extLst>
      <p:ext uri="{BB962C8B-B14F-4D97-AF65-F5344CB8AC3E}">
        <p14:creationId xmlns:p14="http://schemas.microsoft.com/office/powerpoint/2010/main" val="484398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3B9C01-0AB8-9840-CD95-CED6CA8D044B}"/>
              </a:ext>
            </a:extLst>
          </p:cNvPr>
          <p:cNvPicPr>
            <a:picLocks noChangeAspect="1"/>
          </p:cNvPicPr>
          <p:nvPr/>
        </p:nvPicPr>
        <p:blipFill>
          <a:blip r:embed="rId3"/>
          <a:stretch>
            <a:fillRect/>
          </a:stretch>
        </p:blipFill>
        <p:spPr>
          <a:xfrm rot="481576">
            <a:off x="8526749" y="1959756"/>
            <a:ext cx="2663851" cy="364255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073329E7-1F2E-A612-401E-36353C707206}"/>
              </a:ext>
            </a:extLst>
          </p:cNvPr>
          <p:cNvSpPr txBox="1">
            <a:spLocks/>
          </p:cNvSpPr>
          <p:nvPr/>
        </p:nvSpPr>
        <p:spPr>
          <a:xfrm>
            <a:off x="574414" y="453716"/>
            <a:ext cx="8582839"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Doing all we can? Climate justice</a:t>
            </a:r>
            <a:endParaRPr lang="en-US" dirty="0">
              <a:sym typeface="Arial"/>
            </a:endParaRPr>
          </a:p>
        </p:txBody>
      </p:sp>
      <p:sp>
        <p:nvSpPr>
          <p:cNvPr id="7" name="TextBox 6">
            <a:extLst>
              <a:ext uri="{FF2B5EF4-FFF2-40B4-BE49-F238E27FC236}">
                <a16:creationId xmlns:a16="http://schemas.microsoft.com/office/drawing/2014/main" id="{B25D0351-7309-1C90-6BF0-DC0A9560EA4C}"/>
              </a:ext>
            </a:extLst>
          </p:cNvPr>
          <p:cNvSpPr txBox="1"/>
          <p:nvPr/>
        </p:nvSpPr>
        <p:spPr>
          <a:xfrm>
            <a:off x="675857" y="3342106"/>
            <a:ext cx="7171595" cy="369332"/>
          </a:xfrm>
          <a:prstGeom prst="rect">
            <a:avLst/>
          </a:prstGeom>
          <a:noFill/>
        </p:spPr>
        <p:txBody>
          <a:bodyPr wrap="square" rtlCol="0">
            <a:spAutoFit/>
          </a:bodyPr>
          <a:lstStyle/>
          <a:p>
            <a:pPr defTabSz="914446">
              <a:spcAft>
                <a:spcPts val="1800"/>
              </a:spcAft>
            </a:pPr>
            <a:r>
              <a:rPr lang="en-US" b="1" dirty="0">
                <a:solidFill>
                  <a:srgbClr val="143486"/>
                </a:solidFill>
                <a:latin typeface="Calibri"/>
                <a:cs typeface="Arial"/>
                <a:sym typeface="Arial"/>
              </a:rPr>
              <a:t>Tourism operations can further exacerbate risk and undermine resilience:</a:t>
            </a:r>
          </a:p>
        </p:txBody>
      </p:sp>
      <p:pic>
        <p:nvPicPr>
          <p:cNvPr id="15" name="Graphic 14" descr="Management with solid fill">
            <a:extLst>
              <a:ext uri="{FF2B5EF4-FFF2-40B4-BE49-F238E27FC236}">
                <a16:creationId xmlns:a16="http://schemas.microsoft.com/office/drawing/2014/main" id="{96D63E14-EE17-F6C1-F242-1C13E96BDD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5804" y="4021555"/>
            <a:ext cx="914400" cy="914400"/>
          </a:xfrm>
          <a:prstGeom prst="rect">
            <a:avLst/>
          </a:prstGeom>
        </p:spPr>
      </p:pic>
      <p:pic>
        <p:nvPicPr>
          <p:cNvPr id="17" name="Graphic 16" descr="Airplane with solid fill">
            <a:extLst>
              <a:ext uri="{FF2B5EF4-FFF2-40B4-BE49-F238E27FC236}">
                <a16:creationId xmlns:a16="http://schemas.microsoft.com/office/drawing/2014/main" id="{CCD485B1-2E6D-2EC4-DA8E-DBBF8EAE47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1956" y="1560207"/>
            <a:ext cx="914400" cy="914400"/>
          </a:xfrm>
          <a:prstGeom prst="rect">
            <a:avLst/>
          </a:prstGeom>
        </p:spPr>
      </p:pic>
      <p:pic>
        <p:nvPicPr>
          <p:cNvPr id="19" name="Graphic 18" descr="Thermometer with solid fill">
            <a:extLst>
              <a:ext uri="{FF2B5EF4-FFF2-40B4-BE49-F238E27FC236}">
                <a16:creationId xmlns:a16="http://schemas.microsoft.com/office/drawing/2014/main" id="{51204F46-1D40-0C29-2D38-B91371F3D2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6104" y="1560207"/>
            <a:ext cx="914400" cy="914400"/>
          </a:xfrm>
          <a:prstGeom prst="rect">
            <a:avLst/>
          </a:prstGeom>
        </p:spPr>
      </p:pic>
      <p:pic>
        <p:nvPicPr>
          <p:cNvPr id="23" name="Graphic 22" descr="Dollar with solid fill">
            <a:extLst>
              <a:ext uri="{FF2B5EF4-FFF2-40B4-BE49-F238E27FC236}">
                <a16:creationId xmlns:a16="http://schemas.microsoft.com/office/drawing/2014/main" id="{929096EA-54F5-8D13-D7C3-A65517E0F6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80344" y="1560207"/>
            <a:ext cx="914400" cy="914400"/>
          </a:xfrm>
          <a:prstGeom prst="rect">
            <a:avLst/>
          </a:prstGeom>
        </p:spPr>
      </p:pic>
      <p:sp>
        <p:nvSpPr>
          <p:cNvPr id="24" name="TextBox 23">
            <a:extLst>
              <a:ext uri="{FF2B5EF4-FFF2-40B4-BE49-F238E27FC236}">
                <a16:creationId xmlns:a16="http://schemas.microsoft.com/office/drawing/2014/main" id="{059C9A34-C33B-12E9-931C-301AC8AA316C}"/>
              </a:ext>
            </a:extLst>
          </p:cNvPr>
          <p:cNvSpPr txBox="1"/>
          <p:nvPr/>
        </p:nvSpPr>
        <p:spPr>
          <a:xfrm>
            <a:off x="675857" y="1802613"/>
            <a:ext cx="1785040" cy="369332"/>
          </a:xfrm>
          <a:prstGeom prst="rect">
            <a:avLst/>
          </a:prstGeom>
          <a:noFill/>
        </p:spPr>
        <p:txBody>
          <a:bodyPr wrap="none" rtlCol="0">
            <a:spAutoFit/>
          </a:bodyPr>
          <a:lstStyle/>
          <a:p>
            <a:pPr defTabSz="914446"/>
            <a:r>
              <a:rPr lang="en-US" dirty="0">
                <a:solidFill>
                  <a:srgbClr val="143486"/>
                </a:solidFill>
                <a:latin typeface="Calibri"/>
                <a:cs typeface="Arial"/>
                <a:sym typeface="Arial"/>
              </a:rPr>
              <a:t>Unequal (unfair):</a:t>
            </a:r>
            <a:endParaRPr lang="en-GB" dirty="0">
              <a:solidFill>
                <a:srgbClr val="143486"/>
              </a:solidFill>
              <a:latin typeface="Calibri"/>
              <a:cs typeface="Arial"/>
              <a:sym typeface="Arial"/>
            </a:endParaRPr>
          </a:p>
        </p:txBody>
      </p:sp>
      <p:pic>
        <p:nvPicPr>
          <p:cNvPr id="26" name="Graphic 25" descr="Exit with solid fill">
            <a:extLst>
              <a:ext uri="{FF2B5EF4-FFF2-40B4-BE49-F238E27FC236}">
                <a16:creationId xmlns:a16="http://schemas.microsoft.com/office/drawing/2014/main" id="{C0F79B14-00E2-072A-D4C1-87429BD1B2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45776" y="5524181"/>
            <a:ext cx="714429" cy="714429"/>
          </a:xfrm>
          <a:prstGeom prst="rect">
            <a:avLst/>
          </a:prstGeom>
        </p:spPr>
      </p:pic>
      <p:sp>
        <p:nvSpPr>
          <p:cNvPr id="27" name="TextBox 26">
            <a:extLst>
              <a:ext uri="{FF2B5EF4-FFF2-40B4-BE49-F238E27FC236}">
                <a16:creationId xmlns:a16="http://schemas.microsoft.com/office/drawing/2014/main" id="{B2259EBC-9C82-BEDC-C6CF-1757741E83AE}"/>
              </a:ext>
            </a:extLst>
          </p:cNvPr>
          <p:cNvSpPr txBox="1"/>
          <p:nvPr/>
        </p:nvSpPr>
        <p:spPr>
          <a:xfrm>
            <a:off x="2821441" y="2512582"/>
            <a:ext cx="4077526" cy="369332"/>
          </a:xfrm>
          <a:prstGeom prst="rect">
            <a:avLst/>
          </a:prstGeom>
          <a:noFill/>
        </p:spPr>
        <p:txBody>
          <a:bodyPr wrap="none" rtlCol="0">
            <a:spAutoFit/>
          </a:bodyPr>
          <a:lstStyle/>
          <a:p>
            <a:pPr defTabSz="914446"/>
            <a:r>
              <a:rPr lang="en-US" dirty="0">
                <a:solidFill>
                  <a:srgbClr val="143486"/>
                </a:solidFill>
                <a:latin typeface="Calibri"/>
                <a:cs typeface="Arial"/>
                <a:sym typeface="Arial"/>
              </a:rPr>
              <a:t>Emissions     Climate impacts     Resources</a:t>
            </a:r>
            <a:endParaRPr lang="en-GB" dirty="0">
              <a:solidFill>
                <a:srgbClr val="143486"/>
              </a:solidFill>
              <a:latin typeface="Calibri"/>
              <a:cs typeface="Arial"/>
              <a:sym typeface="Arial"/>
            </a:endParaRPr>
          </a:p>
        </p:txBody>
      </p:sp>
      <p:grpSp>
        <p:nvGrpSpPr>
          <p:cNvPr id="39" name="Group 38">
            <a:extLst>
              <a:ext uri="{FF2B5EF4-FFF2-40B4-BE49-F238E27FC236}">
                <a16:creationId xmlns:a16="http://schemas.microsoft.com/office/drawing/2014/main" id="{9C8DF29A-F864-BD5C-903A-CA9B833CEC55}"/>
              </a:ext>
            </a:extLst>
          </p:cNvPr>
          <p:cNvGrpSpPr/>
          <p:nvPr/>
        </p:nvGrpSpPr>
        <p:grpSpPr>
          <a:xfrm>
            <a:off x="746360" y="3924758"/>
            <a:ext cx="914400" cy="1107996"/>
            <a:chOff x="6050485" y="3578922"/>
            <a:chExt cx="914400" cy="1107996"/>
          </a:xfrm>
        </p:grpSpPr>
        <p:pic>
          <p:nvPicPr>
            <p:cNvPr id="29" name="Graphic 28" descr="Travel outline">
              <a:extLst>
                <a:ext uri="{FF2B5EF4-FFF2-40B4-BE49-F238E27FC236}">
                  <a16:creationId xmlns:a16="http://schemas.microsoft.com/office/drawing/2014/main" id="{10B8078B-1486-6808-D572-436C0D5204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50485" y="3679976"/>
              <a:ext cx="914400" cy="914400"/>
            </a:xfrm>
            <a:prstGeom prst="rect">
              <a:avLst/>
            </a:prstGeom>
          </p:spPr>
        </p:pic>
        <p:sp>
          <p:nvSpPr>
            <p:cNvPr id="30" name="TextBox 29">
              <a:extLst>
                <a:ext uri="{FF2B5EF4-FFF2-40B4-BE49-F238E27FC236}">
                  <a16:creationId xmlns:a16="http://schemas.microsoft.com/office/drawing/2014/main" id="{41230A80-1822-ED7C-CA3E-10306D42C3B0}"/>
                </a:ext>
              </a:extLst>
            </p:cNvPr>
            <p:cNvSpPr txBox="1"/>
            <p:nvPr/>
          </p:nvSpPr>
          <p:spPr>
            <a:xfrm rot="20841767">
              <a:off x="6156624" y="3578922"/>
              <a:ext cx="548548" cy="1107996"/>
            </a:xfrm>
            <a:prstGeom prst="rect">
              <a:avLst/>
            </a:prstGeom>
            <a:noFill/>
          </p:spPr>
          <p:txBody>
            <a:bodyPr wrap="none" rtlCol="0">
              <a:spAutoFit/>
            </a:bodyPr>
            <a:lstStyle/>
            <a:p>
              <a:pPr defTabSz="914446"/>
              <a:r>
                <a:rPr lang="en-US" sz="6600" b="1" dirty="0">
                  <a:solidFill>
                    <a:srgbClr val="143486"/>
                  </a:solidFill>
                  <a:latin typeface="Calibri"/>
                  <a:cs typeface="Arial"/>
                  <a:sym typeface="Arial"/>
                </a:rPr>
                <a:t>\</a:t>
              </a:r>
              <a:endParaRPr lang="en-GB" sz="6600" b="1" dirty="0">
                <a:solidFill>
                  <a:srgbClr val="143486"/>
                </a:solidFill>
                <a:latin typeface="Calibri"/>
                <a:cs typeface="Arial"/>
                <a:sym typeface="Arial"/>
              </a:endParaRPr>
            </a:p>
          </p:txBody>
        </p:sp>
      </p:grpSp>
      <p:pic>
        <p:nvPicPr>
          <p:cNvPr id="36" name="Graphic 35" descr="Cause And Effect with solid fill">
            <a:extLst>
              <a:ext uri="{FF2B5EF4-FFF2-40B4-BE49-F238E27FC236}">
                <a16:creationId xmlns:a16="http://schemas.microsoft.com/office/drawing/2014/main" id="{7756BF72-E0E6-B291-BB9D-1F5BFDA061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0148" y="5476216"/>
            <a:ext cx="914400" cy="914400"/>
          </a:xfrm>
          <a:prstGeom prst="rect">
            <a:avLst/>
          </a:prstGeom>
        </p:spPr>
      </p:pic>
      <p:sp>
        <p:nvSpPr>
          <p:cNvPr id="41" name="TextBox 40">
            <a:extLst>
              <a:ext uri="{FF2B5EF4-FFF2-40B4-BE49-F238E27FC236}">
                <a16:creationId xmlns:a16="http://schemas.microsoft.com/office/drawing/2014/main" id="{1DB49E3B-26ED-08CA-9CEB-6B9533F28AB0}"/>
              </a:ext>
            </a:extLst>
          </p:cNvPr>
          <p:cNvSpPr txBox="1"/>
          <p:nvPr/>
        </p:nvSpPr>
        <p:spPr>
          <a:xfrm>
            <a:off x="1777414" y="4209908"/>
            <a:ext cx="2008942" cy="923330"/>
          </a:xfrm>
          <a:prstGeom prst="rect">
            <a:avLst/>
          </a:prstGeom>
          <a:noFill/>
        </p:spPr>
        <p:txBody>
          <a:bodyPr wrap="square">
            <a:spAutoFit/>
          </a:bodyPr>
          <a:lstStyle/>
          <a:p>
            <a:pPr defTabSz="914446">
              <a:spcAft>
                <a:spcPts val="1800"/>
              </a:spcAft>
            </a:pPr>
            <a:r>
              <a:rPr lang="en-US" dirty="0">
                <a:solidFill>
                  <a:srgbClr val="143486"/>
                </a:solidFill>
                <a:latin typeface="Calibri"/>
                <a:cs typeface="Arial"/>
                <a:sym typeface="Arial"/>
              </a:rPr>
              <a:t>Risk/costs of extreme weather disruption</a:t>
            </a:r>
          </a:p>
        </p:txBody>
      </p:sp>
      <p:sp>
        <p:nvSpPr>
          <p:cNvPr id="43" name="TextBox 42">
            <a:extLst>
              <a:ext uri="{FF2B5EF4-FFF2-40B4-BE49-F238E27FC236}">
                <a16:creationId xmlns:a16="http://schemas.microsoft.com/office/drawing/2014/main" id="{9FE49ECE-D50F-EA9C-E4E2-E7102899E9A2}"/>
              </a:ext>
            </a:extLst>
          </p:cNvPr>
          <p:cNvSpPr txBox="1"/>
          <p:nvPr/>
        </p:nvSpPr>
        <p:spPr>
          <a:xfrm>
            <a:off x="1777414" y="5592279"/>
            <a:ext cx="1731256" cy="923330"/>
          </a:xfrm>
          <a:prstGeom prst="rect">
            <a:avLst/>
          </a:prstGeom>
          <a:noFill/>
        </p:spPr>
        <p:txBody>
          <a:bodyPr wrap="square">
            <a:spAutoFit/>
          </a:bodyPr>
          <a:lstStyle/>
          <a:p>
            <a:pPr defTabSz="914446">
              <a:spcAft>
                <a:spcPts val="1800"/>
              </a:spcAft>
            </a:pPr>
            <a:r>
              <a:rPr lang="en-US" dirty="0">
                <a:solidFill>
                  <a:srgbClr val="143486"/>
                </a:solidFill>
                <a:latin typeface="Calibri"/>
                <a:cs typeface="Arial"/>
                <a:sym typeface="Arial"/>
              </a:rPr>
              <a:t>Prioritising visitor needs over locals</a:t>
            </a:r>
          </a:p>
        </p:txBody>
      </p:sp>
      <p:sp>
        <p:nvSpPr>
          <p:cNvPr id="45" name="TextBox 44">
            <a:extLst>
              <a:ext uri="{FF2B5EF4-FFF2-40B4-BE49-F238E27FC236}">
                <a16:creationId xmlns:a16="http://schemas.microsoft.com/office/drawing/2014/main" id="{A1B0C304-4D44-3650-6E08-3E59CAD6313D}"/>
              </a:ext>
            </a:extLst>
          </p:cNvPr>
          <p:cNvSpPr txBox="1"/>
          <p:nvPr/>
        </p:nvSpPr>
        <p:spPr>
          <a:xfrm>
            <a:off x="4924133" y="4209907"/>
            <a:ext cx="2438264" cy="646331"/>
          </a:xfrm>
          <a:prstGeom prst="rect">
            <a:avLst/>
          </a:prstGeom>
          <a:noFill/>
        </p:spPr>
        <p:txBody>
          <a:bodyPr wrap="square">
            <a:spAutoFit/>
          </a:bodyPr>
          <a:lstStyle/>
          <a:p>
            <a:pPr defTabSz="914446">
              <a:spcAft>
                <a:spcPts val="1800"/>
              </a:spcAft>
            </a:pPr>
            <a:r>
              <a:rPr lang="en-US" dirty="0">
                <a:solidFill>
                  <a:srgbClr val="143486"/>
                </a:solidFill>
                <a:latin typeface="Calibri"/>
                <a:cs typeface="Arial"/>
                <a:sym typeface="Arial"/>
              </a:rPr>
              <a:t>Pushing climate action down the supply chain</a:t>
            </a:r>
          </a:p>
        </p:txBody>
      </p:sp>
      <p:sp>
        <p:nvSpPr>
          <p:cNvPr id="47" name="TextBox 46">
            <a:extLst>
              <a:ext uri="{FF2B5EF4-FFF2-40B4-BE49-F238E27FC236}">
                <a16:creationId xmlns:a16="http://schemas.microsoft.com/office/drawing/2014/main" id="{25F72BFD-1962-3421-6174-4AB93629951A}"/>
              </a:ext>
            </a:extLst>
          </p:cNvPr>
          <p:cNvSpPr txBox="1"/>
          <p:nvPr/>
        </p:nvSpPr>
        <p:spPr>
          <a:xfrm>
            <a:off x="4924133" y="5625786"/>
            <a:ext cx="2923319" cy="646331"/>
          </a:xfrm>
          <a:prstGeom prst="rect">
            <a:avLst/>
          </a:prstGeom>
          <a:noFill/>
        </p:spPr>
        <p:txBody>
          <a:bodyPr wrap="square">
            <a:spAutoFit/>
          </a:bodyPr>
          <a:lstStyle/>
          <a:p>
            <a:pPr defTabSz="914446">
              <a:spcAft>
                <a:spcPts val="1800"/>
              </a:spcAft>
            </a:pPr>
            <a:r>
              <a:rPr lang="en-US" dirty="0">
                <a:solidFill>
                  <a:srgbClr val="143486"/>
                </a:solidFill>
                <a:latin typeface="Calibri"/>
                <a:cs typeface="Arial"/>
                <a:sym typeface="Arial"/>
              </a:rPr>
              <a:t>Disinvesting in “at-risk” businesses &amp; destinations</a:t>
            </a:r>
          </a:p>
        </p:txBody>
      </p:sp>
    </p:spTree>
    <p:extLst>
      <p:ext uri="{BB962C8B-B14F-4D97-AF65-F5344CB8AC3E}">
        <p14:creationId xmlns:p14="http://schemas.microsoft.com/office/powerpoint/2010/main" val="194699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86E99E-0A17-41BB-3EF7-8CC2A5FD6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52"/>
          <a:stretch/>
        </p:blipFill>
        <p:spPr bwMode="auto">
          <a:xfrm>
            <a:off x="0" y="1325218"/>
            <a:ext cx="5734878" cy="53074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A3CF5A-319C-F0F5-3F6D-C027195BBE50}"/>
              </a:ext>
            </a:extLst>
          </p:cNvPr>
          <p:cNvSpPr txBox="1">
            <a:spLocks/>
          </p:cNvSpPr>
          <p:nvPr/>
        </p:nvSpPr>
        <p:spPr>
          <a:xfrm>
            <a:off x="574414" y="453716"/>
            <a:ext cx="9383625"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Business reasons to use a climate justice lens</a:t>
            </a:r>
            <a:endParaRPr lang="en-US" dirty="0">
              <a:sym typeface="Arial"/>
            </a:endParaRPr>
          </a:p>
        </p:txBody>
      </p:sp>
      <p:sp>
        <p:nvSpPr>
          <p:cNvPr id="3" name="TextBox 2">
            <a:extLst>
              <a:ext uri="{FF2B5EF4-FFF2-40B4-BE49-F238E27FC236}">
                <a16:creationId xmlns:a16="http://schemas.microsoft.com/office/drawing/2014/main" id="{5CA50EC6-A754-A230-83A2-83F223F5A8DB}"/>
              </a:ext>
            </a:extLst>
          </p:cNvPr>
          <p:cNvSpPr txBox="1"/>
          <p:nvPr/>
        </p:nvSpPr>
        <p:spPr>
          <a:xfrm>
            <a:off x="4674705" y="1958010"/>
            <a:ext cx="722245" cy="830997"/>
          </a:xfrm>
          <a:prstGeom prst="rect">
            <a:avLst/>
          </a:prstGeom>
          <a:noFill/>
        </p:spPr>
        <p:txBody>
          <a:bodyPr wrap="square" rtlCol="0">
            <a:spAutoFit/>
          </a:bodyPr>
          <a:lstStyle/>
          <a:p>
            <a:pPr defTabSz="914446"/>
            <a:r>
              <a:rPr lang="en-US" sz="4800" dirty="0">
                <a:solidFill>
                  <a:srgbClr val="143486"/>
                </a:solidFill>
                <a:latin typeface="Calibri"/>
                <a:cs typeface="Arial"/>
                <a:sym typeface="Arial"/>
              </a:rPr>
              <a:t>=</a:t>
            </a:r>
            <a:endParaRPr lang="en-GB" sz="4800" dirty="0">
              <a:solidFill>
                <a:srgbClr val="143486"/>
              </a:solidFill>
              <a:latin typeface="Calibri"/>
              <a:cs typeface="Arial"/>
              <a:sym typeface="Arial"/>
            </a:endParaRPr>
          </a:p>
        </p:txBody>
      </p:sp>
      <p:sp>
        <p:nvSpPr>
          <p:cNvPr id="5" name="TextBox 4">
            <a:extLst>
              <a:ext uri="{FF2B5EF4-FFF2-40B4-BE49-F238E27FC236}">
                <a16:creationId xmlns:a16="http://schemas.microsoft.com/office/drawing/2014/main" id="{3FADE349-10AE-9FEA-F05B-010F5F70EC9E}"/>
              </a:ext>
            </a:extLst>
          </p:cNvPr>
          <p:cNvSpPr txBox="1"/>
          <p:nvPr/>
        </p:nvSpPr>
        <p:spPr>
          <a:xfrm>
            <a:off x="5396949" y="1875184"/>
            <a:ext cx="6096000" cy="954107"/>
          </a:xfrm>
          <a:prstGeom prst="rect">
            <a:avLst/>
          </a:prstGeom>
          <a:noFill/>
        </p:spPr>
        <p:txBody>
          <a:bodyPr wrap="square">
            <a:spAutoFit/>
          </a:bodyPr>
          <a:lstStyle/>
          <a:p>
            <a:pPr defTabSz="914446"/>
            <a:r>
              <a:rPr lang="en-US" sz="2800" dirty="0">
                <a:solidFill>
                  <a:srgbClr val="143486"/>
                </a:solidFill>
                <a:latin typeface="Calibri"/>
                <a:cs typeface="Arial"/>
                <a:sym typeface="Arial"/>
              </a:rPr>
              <a:t>managing risk and building resilience in the supply chain and product</a:t>
            </a:r>
            <a:endParaRPr lang="en-GB" sz="2800" dirty="0">
              <a:solidFill>
                <a:srgbClr val="143486"/>
              </a:solidFill>
              <a:latin typeface="Calibri"/>
              <a:cs typeface="Arial"/>
              <a:sym typeface="Arial"/>
            </a:endParaRPr>
          </a:p>
        </p:txBody>
      </p:sp>
      <p:pic>
        <p:nvPicPr>
          <p:cNvPr id="7" name="Graphic 6" descr="Magnifying glass outline">
            <a:extLst>
              <a:ext uri="{FF2B5EF4-FFF2-40B4-BE49-F238E27FC236}">
                <a16:creationId xmlns:a16="http://schemas.microsoft.com/office/drawing/2014/main" id="{000BE3EC-3BF6-B5EC-9C70-2FD0EA460E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969479">
            <a:off x="6060446" y="2642186"/>
            <a:ext cx="3722034" cy="3722034"/>
          </a:xfrm>
          <a:prstGeom prst="rect">
            <a:avLst/>
          </a:prstGeom>
        </p:spPr>
      </p:pic>
      <p:pic>
        <p:nvPicPr>
          <p:cNvPr id="9" name="Graphic 8" descr="Document outline">
            <a:extLst>
              <a:ext uri="{FF2B5EF4-FFF2-40B4-BE49-F238E27FC236}">
                <a16:creationId xmlns:a16="http://schemas.microsoft.com/office/drawing/2014/main" id="{F5B122E1-D2C4-F13A-2C0F-C9F9ACEF2A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72106" y="3508540"/>
            <a:ext cx="3137476" cy="3137476"/>
          </a:xfrm>
          <a:prstGeom prst="rect">
            <a:avLst/>
          </a:prstGeom>
        </p:spPr>
      </p:pic>
      <p:sp>
        <p:nvSpPr>
          <p:cNvPr id="10" name="TextBox 9">
            <a:extLst>
              <a:ext uri="{FF2B5EF4-FFF2-40B4-BE49-F238E27FC236}">
                <a16:creationId xmlns:a16="http://schemas.microsoft.com/office/drawing/2014/main" id="{E15D60EC-DCA3-CCA6-CB8D-220225B981EA}"/>
              </a:ext>
            </a:extLst>
          </p:cNvPr>
          <p:cNvSpPr txBox="1"/>
          <p:nvPr/>
        </p:nvSpPr>
        <p:spPr>
          <a:xfrm>
            <a:off x="8115289" y="3885003"/>
            <a:ext cx="896592" cy="752770"/>
          </a:xfrm>
          <a:prstGeom prst="rect">
            <a:avLst/>
          </a:prstGeom>
          <a:noFill/>
        </p:spPr>
        <p:txBody>
          <a:bodyPr wrap="none" rtlCol="0">
            <a:spAutoFit/>
          </a:bodyPr>
          <a:lstStyle/>
          <a:p>
            <a:pPr defTabSz="914446">
              <a:lnSpc>
                <a:spcPts val="1700"/>
              </a:lnSpc>
            </a:pPr>
            <a:r>
              <a:rPr lang="en-US" dirty="0">
                <a:solidFill>
                  <a:srgbClr val="143486"/>
                </a:solidFill>
                <a:latin typeface="Calibri"/>
                <a:cs typeface="Arial"/>
                <a:sym typeface="Arial"/>
              </a:rPr>
              <a:t>Climate</a:t>
            </a:r>
          </a:p>
          <a:p>
            <a:pPr defTabSz="914446">
              <a:lnSpc>
                <a:spcPts val="1700"/>
              </a:lnSpc>
            </a:pPr>
            <a:r>
              <a:rPr lang="en-US" dirty="0">
                <a:solidFill>
                  <a:srgbClr val="143486"/>
                </a:solidFill>
                <a:latin typeface="Calibri"/>
                <a:cs typeface="Arial"/>
                <a:sym typeface="Arial"/>
              </a:rPr>
              <a:t>Action </a:t>
            </a:r>
          </a:p>
          <a:p>
            <a:pPr defTabSz="914446">
              <a:lnSpc>
                <a:spcPts val="1700"/>
              </a:lnSpc>
            </a:pPr>
            <a:r>
              <a:rPr lang="en-US" dirty="0">
                <a:solidFill>
                  <a:srgbClr val="143486"/>
                </a:solidFill>
                <a:latin typeface="Calibri"/>
                <a:cs typeface="Arial"/>
                <a:sym typeface="Arial"/>
              </a:rPr>
              <a:t>Plan</a:t>
            </a:r>
            <a:endParaRPr lang="en-GB" dirty="0">
              <a:solidFill>
                <a:srgbClr val="143486"/>
              </a:solidFill>
              <a:latin typeface="Calibri"/>
              <a:cs typeface="Arial"/>
              <a:sym typeface="Arial"/>
            </a:endParaRPr>
          </a:p>
        </p:txBody>
      </p:sp>
    </p:spTree>
    <p:extLst>
      <p:ext uri="{BB962C8B-B14F-4D97-AF65-F5344CB8AC3E}">
        <p14:creationId xmlns:p14="http://schemas.microsoft.com/office/powerpoint/2010/main" val="1863250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8000" r="-25000" b="-9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F4ACD47-3E60-E10E-60E3-B192D085A9E0}"/>
              </a:ext>
            </a:extLst>
          </p:cNvPr>
          <p:cNvGraphicFramePr/>
          <p:nvPr/>
        </p:nvGraphicFramePr>
        <p:xfrm>
          <a:off x="1762540" y="318052"/>
          <a:ext cx="9011477" cy="637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93EDB36B-93DA-1778-2579-6F9D42546135}"/>
              </a:ext>
            </a:extLst>
          </p:cNvPr>
          <p:cNvSpPr txBox="1">
            <a:spLocks/>
          </p:cNvSpPr>
          <p:nvPr/>
        </p:nvSpPr>
        <p:spPr>
          <a:xfrm>
            <a:off x="465837" y="818904"/>
            <a:ext cx="3045989"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Climate justice needs… collaboration</a:t>
            </a:r>
            <a:endParaRPr lang="en-US" dirty="0">
              <a:sym typeface="Arial"/>
            </a:endParaRPr>
          </a:p>
        </p:txBody>
      </p:sp>
      <p:sp>
        <p:nvSpPr>
          <p:cNvPr id="4" name="Title 1">
            <a:extLst>
              <a:ext uri="{FF2B5EF4-FFF2-40B4-BE49-F238E27FC236}">
                <a16:creationId xmlns:a16="http://schemas.microsoft.com/office/drawing/2014/main" id="{ED911812-A14C-A26E-DD6E-5D03B86D7CD4}"/>
              </a:ext>
            </a:extLst>
          </p:cNvPr>
          <p:cNvSpPr txBox="1">
            <a:spLocks/>
          </p:cNvSpPr>
          <p:nvPr/>
        </p:nvSpPr>
        <p:spPr>
          <a:xfrm>
            <a:off x="5455281" y="3138034"/>
            <a:ext cx="4225433"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FFFFFF"/>
                </a:solidFill>
                <a:latin typeface="Gotham Rounded Medium"/>
                <a:sym typeface="Arial"/>
              </a:rPr>
              <a:t>10 ideas…</a:t>
            </a:r>
            <a:endParaRPr lang="en-US" dirty="0">
              <a:solidFill>
                <a:srgbClr val="FFFFFF"/>
              </a:solidFill>
              <a:sym typeface="Arial"/>
            </a:endParaRPr>
          </a:p>
        </p:txBody>
      </p:sp>
    </p:spTree>
    <p:extLst>
      <p:ext uri="{BB962C8B-B14F-4D97-AF65-F5344CB8AC3E}">
        <p14:creationId xmlns:p14="http://schemas.microsoft.com/office/powerpoint/2010/main" val="753830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25B38F-4295-BE0C-4EDB-B30168D60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E524D-D59A-FF0B-F568-1E729F2E6831}"/>
              </a:ext>
            </a:extLst>
          </p:cNvPr>
          <p:cNvSpPr txBox="1">
            <a:spLocks/>
          </p:cNvSpPr>
          <p:nvPr/>
        </p:nvSpPr>
        <p:spPr>
          <a:xfrm>
            <a:off x="608630" y="2245744"/>
            <a:ext cx="6497035" cy="1183256"/>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143486"/>
                </a:solidFill>
                <a:latin typeface="Gotham Rounded Medium"/>
                <a:sym typeface="Arial"/>
              </a:rPr>
              <a:t>Unprecedented Collaborations </a:t>
            </a:r>
          </a:p>
        </p:txBody>
      </p:sp>
      <p:sp>
        <p:nvSpPr>
          <p:cNvPr id="4" name="TextBox 3">
            <a:extLst>
              <a:ext uri="{FF2B5EF4-FFF2-40B4-BE49-F238E27FC236}">
                <a16:creationId xmlns:a16="http://schemas.microsoft.com/office/drawing/2014/main" id="{4386FA05-E1B9-5698-527F-B4D7DBE737F0}"/>
              </a:ext>
            </a:extLst>
          </p:cNvPr>
          <p:cNvSpPr txBox="1"/>
          <p:nvPr/>
        </p:nvSpPr>
        <p:spPr>
          <a:xfrm>
            <a:off x="3046810" y="4023362"/>
            <a:ext cx="8088954" cy="1200329"/>
          </a:xfrm>
          <a:prstGeom prst="rect">
            <a:avLst/>
          </a:prstGeom>
          <a:solidFill>
            <a:schemeClr val="bg1"/>
          </a:solidFill>
        </p:spPr>
        <p:txBody>
          <a:bodyPr wrap="square" lIns="91440" tIns="45720" rIns="91440" bIns="45720" anchor="t">
            <a:spAutoFit/>
          </a:bodyPr>
          <a:lstStyle/>
          <a:p>
            <a:pPr marL="342917" indent="-342917" defTabSz="914446">
              <a:buFont typeface="Wingdings" pitchFamily="2" charset="2"/>
              <a:buChar char="Ø"/>
              <a:defRPr/>
            </a:pPr>
            <a:r>
              <a:rPr lang="en-US" sz="2400">
                <a:solidFill>
                  <a:srgbClr val="143486"/>
                </a:solidFill>
                <a:latin typeface="Calibri"/>
                <a:cs typeface="Arial"/>
                <a:sym typeface="Arial"/>
              </a:rPr>
              <a:t>Break traditional formats and siloes</a:t>
            </a:r>
          </a:p>
          <a:p>
            <a:pPr marL="342917" indent="-342917" defTabSz="914446">
              <a:buFont typeface="Wingdings" pitchFamily="2" charset="2"/>
              <a:buChar char="Ø"/>
              <a:defRPr/>
            </a:pPr>
            <a:r>
              <a:rPr lang="en-US" sz="2400">
                <a:solidFill>
                  <a:srgbClr val="143486"/>
                </a:solidFill>
                <a:latin typeface="Calibri"/>
                <a:cs typeface="Arial"/>
                <a:sym typeface="Arial"/>
              </a:rPr>
              <a:t>Address tension between growth targets and climate goals</a:t>
            </a:r>
            <a:endParaRPr lang="en-US" sz="2400">
              <a:solidFill>
                <a:srgbClr val="143486"/>
              </a:solidFill>
              <a:latin typeface="Calibri"/>
              <a:ea typeface="Calibri"/>
              <a:cs typeface="Calibri"/>
              <a:sym typeface="Arial"/>
            </a:endParaRPr>
          </a:p>
          <a:p>
            <a:pPr marL="342917" indent="-342917" defTabSz="914446">
              <a:buFont typeface="Wingdings" pitchFamily="2" charset="2"/>
              <a:buChar char="Ø"/>
              <a:defRPr/>
            </a:pPr>
            <a:r>
              <a:rPr lang="en-US" sz="2400">
                <a:solidFill>
                  <a:srgbClr val="143486"/>
                </a:solidFill>
                <a:latin typeface="Calibri"/>
                <a:cs typeface="Arial"/>
                <a:sym typeface="Arial"/>
              </a:rPr>
              <a:t>Focus on solutions that cross borders and boundaries</a:t>
            </a:r>
            <a:endParaRPr lang="en-US" sz="2400">
              <a:solidFill>
                <a:srgbClr val="143486"/>
              </a:solidFill>
              <a:latin typeface="Calibri"/>
              <a:cs typeface="Calibri"/>
              <a:sym typeface="Arial"/>
            </a:endParaRPr>
          </a:p>
        </p:txBody>
      </p:sp>
    </p:spTree>
    <p:extLst>
      <p:ext uri="{BB962C8B-B14F-4D97-AF65-F5344CB8AC3E}">
        <p14:creationId xmlns:p14="http://schemas.microsoft.com/office/powerpoint/2010/main" val="105093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glass&#10;&#10;Description automatically generated">
            <a:extLst>
              <a:ext uri="{FF2B5EF4-FFF2-40B4-BE49-F238E27FC236}">
                <a16:creationId xmlns:a16="http://schemas.microsoft.com/office/drawing/2014/main" id="{A38C5D1C-A435-43F2-BC06-BC441174106A}"/>
              </a:ext>
            </a:extLst>
          </p:cNvPr>
          <p:cNvPicPr>
            <a:picLocks noChangeAspect="1"/>
          </p:cNvPicPr>
          <p:nvPr/>
        </p:nvPicPr>
        <p:blipFill rotWithShape="1">
          <a:blip r:embed="rId4">
            <a:extLst>
              <a:ext uri="{28A0092B-C50C-407E-A947-70E740481C1C}">
                <a14:useLocalDpi xmlns:a14="http://schemas.microsoft.com/office/drawing/2010/main" val="0"/>
              </a:ext>
            </a:extLst>
          </a:blip>
          <a:srcRect l="15030" b="55386"/>
          <a:stretch/>
        </p:blipFill>
        <p:spPr>
          <a:xfrm>
            <a:off x="0" y="451184"/>
            <a:ext cx="11994012" cy="6297486"/>
          </a:xfrm>
          <a:prstGeom prst="rect">
            <a:avLst/>
          </a:prstGeom>
        </p:spPr>
      </p:pic>
      <p:sp>
        <p:nvSpPr>
          <p:cNvPr id="24" name="Rectangle 23">
            <a:extLst>
              <a:ext uri="{FF2B5EF4-FFF2-40B4-BE49-F238E27FC236}">
                <a16:creationId xmlns:a16="http://schemas.microsoft.com/office/drawing/2014/main" id="{43055EB7-F7D6-429D-86A7-DFE4F5D3CB51}"/>
              </a:ext>
            </a:extLst>
          </p:cNvPr>
          <p:cNvSpPr/>
          <p:nvPr/>
        </p:nvSpPr>
        <p:spPr>
          <a:xfrm>
            <a:off x="1262270" y="2657476"/>
            <a:ext cx="10929730" cy="151447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srgbClr val="FFFFFF"/>
              </a:solidFill>
              <a:latin typeface="Calibri"/>
              <a:sym typeface="Arial"/>
            </a:endParaRPr>
          </a:p>
        </p:txBody>
      </p:sp>
      <p:pic>
        <p:nvPicPr>
          <p:cNvPr id="17" name="Picture 16" descr="Graphical user interface, application&#10;&#10;Description automatically generated">
            <a:extLst>
              <a:ext uri="{FF2B5EF4-FFF2-40B4-BE49-F238E27FC236}">
                <a16:creationId xmlns:a16="http://schemas.microsoft.com/office/drawing/2014/main" id="{7D4C2E56-1C77-47A5-B0EC-275C53C48D41}"/>
              </a:ext>
            </a:extLst>
          </p:cNvPr>
          <p:cNvPicPr>
            <a:picLocks noChangeAspect="1"/>
          </p:cNvPicPr>
          <p:nvPr/>
        </p:nvPicPr>
        <p:blipFill rotWithShape="1">
          <a:blip r:embed="rId5">
            <a:extLst>
              <a:ext uri="{28A0092B-C50C-407E-A947-70E740481C1C}">
                <a14:useLocalDpi xmlns:a14="http://schemas.microsoft.com/office/drawing/2010/main" val="0"/>
              </a:ext>
            </a:extLst>
          </a:blip>
          <a:srcRect t="40833" b="39314"/>
          <a:stretch/>
        </p:blipFill>
        <p:spPr>
          <a:xfrm>
            <a:off x="2666999" y="2810486"/>
            <a:ext cx="6858000" cy="1361465"/>
          </a:xfrm>
          <a:prstGeom prst="rect">
            <a:avLst/>
          </a:prstGeom>
        </p:spPr>
      </p:pic>
      <p:sp>
        <p:nvSpPr>
          <p:cNvPr id="27" name="TextBox 26">
            <a:extLst>
              <a:ext uri="{FF2B5EF4-FFF2-40B4-BE49-F238E27FC236}">
                <a16:creationId xmlns:a16="http://schemas.microsoft.com/office/drawing/2014/main" id="{65A4D49B-FD50-46D9-9936-9AE9124A8468}"/>
              </a:ext>
            </a:extLst>
          </p:cNvPr>
          <p:cNvSpPr txBox="1"/>
          <p:nvPr/>
        </p:nvSpPr>
        <p:spPr>
          <a:xfrm>
            <a:off x="3274479" y="4248979"/>
            <a:ext cx="6636027" cy="400110"/>
          </a:xfrm>
          <a:prstGeom prst="rect">
            <a:avLst/>
          </a:prstGeom>
          <a:noFill/>
        </p:spPr>
        <p:txBody>
          <a:bodyPr wrap="square">
            <a:spAutoFit/>
          </a:bodyPr>
          <a:lstStyle/>
          <a:p>
            <a:pPr defTabSz="914446"/>
            <a:r>
              <a:rPr lang="en-GB" sz="2000" b="1">
                <a:solidFill>
                  <a:srgbClr val="FFFFFF"/>
                </a:solidFill>
                <a:effectLst>
                  <a:outerShdw blurRad="38100" dist="38100" dir="2700000" algn="tl">
                    <a:srgbClr val="000000">
                      <a:alpha val="43137"/>
                    </a:srgbClr>
                  </a:outerShdw>
                </a:effectLst>
                <a:latin typeface="Calibri"/>
                <a:cs typeface="Arial"/>
                <a:sym typeface="Arial"/>
              </a:rPr>
              <a:t>oneplanetnetwork.org/glasgow-tourism-climate-declaration</a:t>
            </a:r>
          </a:p>
        </p:txBody>
      </p:sp>
    </p:spTree>
    <p:extLst>
      <p:ext uri="{BB962C8B-B14F-4D97-AF65-F5344CB8AC3E}">
        <p14:creationId xmlns:p14="http://schemas.microsoft.com/office/powerpoint/2010/main" val="24084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057DF9-4078-CAA9-4148-71B2841485DF}"/>
              </a:ext>
            </a:extLst>
          </p:cNvPr>
          <p:cNvSpPr txBox="1">
            <a:spLocks/>
          </p:cNvSpPr>
          <p:nvPr/>
        </p:nvSpPr>
        <p:spPr>
          <a:xfrm>
            <a:off x="331254" y="585080"/>
            <a:ext cx="8180090" cy="1670604"/>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200" b="1" u="sng" dirty="0">
                <a:solidFill>
                  <a:srgbClr val="143486"/>
                </a:solidFill>
                <a:latin typeface="Gotham Rounded Medium"/>
                <a:sym typeface="Arial"/>
              </a:rPr>
              <a:t>Lighthouse Example</a:t>
            </a:r>
          </a:p>
          <a:p>
            <a:pPr algn="l" defTabSz="914446">
              <a:defRPr/>
            </a:pPr>
            <a:r>
              <a:rPr lang="en-US" sz="3200" b="1" dirty="0">
                <a:solidFill>
                  <a:srgbClr val="143486"/>
                </a:solidFill>
                <a:latin typeface="Gotham Rounded Medium"/>
                <a:sym typeface="Arial"/>
              </a:rPr>
              <a:t>VisitScotland &amp; The Travel Corporation:</a:t>
            </a:r>
          </a:p>
          <a:p>
            <a:pPr algn="l" defTabSz="914446">
              <a:defRPr/>
            </a:pPr>
            <a:r>
              <a:rPr lang="en-US" sz="3200" b="1" dirty="0">
                <a:solidFill>
                  <a:srgbClr val="143486"/>
                </a:solidFill>
                <a:latin typeface="Gotham Rounded Medium"/>
                <a:sym typeface="Arial"/>
              </a:rPr>
              <a:t>The road to net-zero in tourism</a:t>
            </a:r>
          </a:p>
        </p:txBody>
      </p:sp>
    </p:spTree>
    <p:extLst>
      <p:ext uri="{BB962C8B-B14F-4D97-AF65-F5344CB8AC3E}">
        <p14:creationId xmlns:p14="http://schemas.microsoft.com/office/powerpoint/2010/main" val="2054926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21866F-8E70-4388-AF27-EF11BA794B9B}"/>
              </a:ext>
            </a:extLst>
          </p:cNvPr>
          <p:cNvSpPr txBox="1">
            <a:spLocks/>
          </p:cNvSpPr>
          <p:nvPr/>
        </p:nvSpPr>
        <p:spPr>
          <a:xfrm>
            <a:off x="704810" y="2214340"/>
            <a:ext cx="10897398" cy="2658139"/>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marL="514376" indent="-514376" algn="l" defTabSz="914446">
              <a:buFontTx/>
              <a:buAutoNum type="arabicPeriod"/>
              <a:defRPr/>
            </a:pPr>
            <a:r>
              <a:rPr lang="en-US" sz="2400" b="1" dirty="0">
                <a:solidFill>
                  <a:srgbClr val="143486"/>
                </a:solidFill>
                <a:latin typeface="Gotham Rounded Medium"/>
                <a:sym typeface="Arial"/>
              </a:rPr>
              <a:t>Global emissions accounting levels the playing field</a:t>
            </a:r>
            <a:endParaRPr lang="en-US" sz="2400" dirty="0">
              <a:sym typeface="Arial"/>
            </a:endParaRPr>
          </a:p>
          <a:p>
            <a:pPr marL="514376" indent="-514376" algn="l" defTabSz="914446">
              <a:buFontTx/>
              <a:buAutoNum type="arabicPeriod"/>
              <a:defRPr/>
            </a:pPr>
            <a:r>
              <a:rPr lang="en-US" sz="2400" b="1" dirty="0">
                <a:solidFill>
                  <a:srgbClr val="143486"/>
                </a:solidFill>
                <a:latin typeface="Gotham Rounded Medium"/>
                <a:sym typeface="Arial"/>
              </a:rPr>
              <a:t>Net zero experiences and itineraries become the norm</a:t>
            </a:r>
            <a:endParaRPr lang="en-US" sz="2400" dirty="0">
              <a:sym typeface="Arial"/>
            </a:endParaRPr>
          </a:p>
          <a:p>
            <a:pPr marL="457223" indent="-457223" algn="l" defTabSz="914446">
              <a:buFont typeface="+mj-lt"/>
              <a:buAutoNum type="arabicPeriod"/>
              <a:defRPr/>
            </a:pPr>
            <a:r>
              <a:rPr lang="en-US" sz="2400" b="1" dirty="0">
                <a:solidFill>
                  <a:srgbClr val="143486"/>
                </a:solidFill>
                <a:latin typeface="Gotham Rounded Medium"/>
                <a:sym typeface="Arial"/>
              </a:rPr>
              <a:t>Unprecedented collaborations deliver on-the-ground action at scale.</a:t>
            </a:r>
          </a:p>
          <a:p>
            <a:pPr marL="457223" indent="-457223" algn="l" defTabSz="914446">
              <a:buFont typeface="+mj-lt"/>
              <a:buAutoNum type="arabicPeriod"/>
              <a:defRPr/>
            </a:pPr>
            <a:r>
              <a:rPr lang="en-US" sz="2400" b="1" dirty="0">
                <a:solidFill>
                  <a:srgbClr val="143486"/>
                </a:solidFill>
                <a:latin typeface="Gotham Rounded Medium"/>
                <a:sym typeface="Arial"/>
              </a:rPr>
              <a:t>Tourism unites to bolster the most vulnerable destinations</a:t>
            </a:r>
          </a:p>
          <a:p>
            <a:pPr marL="457223" indent="-457223" algn="l" defTabSz="914446">
              <a:buFontTx/>
              <a:buAutoNum type="arabicPeriod"/>
              <a:defRPr/>
            </a:pPr>
            <a:r>
              <a:rPr lang="en-US" sz="2400" b="1" dirty="0">
                <a:solidFill>
                  <a:srgbClr val="143486"/>
                </a:solidFill>
                <a:latin typeface="Gotham Rounded Medium"/>
                <a:sym typeface="Arial"/>
              </a:rPr>
              <a:t>Reducing absolute emissions is an integral part of every business</a:t>
            </a:r>
            <a:endParaRPr lang="en-US" dirty="0">
              <a:sym typeface="Arial"/>
            </a:endParaRPr>
          </a:p>
        </p:txBody>
      </p:sp>
      <p:sp>
        <p:nvSpPr>
          <p:cNvPr id="3" name="Title 1">
            <a:extLst>
              <a:ext uri="{FF2B5EF4-FFF2-40B4-BE49-F238E27FC236}">
                <a16:creationId xmlns:a16="http://schemas.microsoft.com/office/drawing/2014/main" id="{B162E573-C9B9-3D7C-FD13-C70E59B78E15}"/>
              </a:ext>
            </a:extLst>
          </p:cNvPr>
          <p:cNvSpPr txBox="1">
            <a:spLocks/>
          </p:cNvSpPr>
          <p:nvPr/>
        </p:nvSpPr>
        <p:spPr>
          <a:xfrm>
            <a:off x="446019" y="350095"/>
            <a:ext cx="4728025" cy="83837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Five Potential Milestones</a:t>
            </a:r>
          </a:p>
        </p:txBody>
      </p:sp>
    </p:spTree>
    <p:extLst>
      <p:ext uri="{BB962C8B-B14F-4D97-AF65-F5344CB8AC3E}">
        <p14:creationId xmlns:p14="http://schemas.microsoft.com/office/powerpoint/2010/main" val="1993566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B7764-F2DB-362A-A0B5-354728780395}"/>
              </a:ext>
            </a:extLst>
          </p:cNvPr>
          <p:cNvSpPr txBox="1">
            <a:spLocks/>
          </p:cNvSpPr>
          <p:nvPr/>
        </p:nvSpPr>
        <p:spPr>
          <a:xfrm>
            <a:off x="446019" y="350095"/>
            <a:ext cx="4728025" cy="83837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dirty="0">
                <a:solidFill>
                  <a:srgbClr val="143486"/>
                </a:solidFill>
                <a:latin typeface="Gotham Rounded Medium"/>
                <a:sym typeface="Arial"/>
              </a:rPr>
              <a:t>Right-sized solutions</a:t>
            </a:r>
          </a:p>
        </p:txBody>
      </p:sp>
      <p:cxnSp>
        <p:nvCxnSpPr>
          <p:cNvPr id="7" name="Straight Connector 6">
            <a:extLst>
              <a:ext uri="{FF2B5EF4-FFF2-40B4-BE49-F238E27FC236}">
                <a16:creationId xmlns:a16="http://schemas.microsoft.com/office/drawing/2014/main" id="{DDADC716-C91E-0104-9ACA-5E2FA0A96E4A}"/>
              </a:ext>
            </a:extLst>
          </p:cNvPr>
          <p:cNvCxnSpPr>
            <a:cxnSpLocks/>
          </p:cNvCxnSpPr>
          <p:nvPr/>
        </p:nvCxnSpPr>
        <p:spPr>
          <a:xfrm>
            <a:off x="6096000" y="1494184"/>
            <a:ext cx="0" cy="445273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7C2A96-27C1-D83D-7257-1605D312215A}"/>
              </a:ext>
            </a:extLst>
          </p:cNvPr>
          <p:cNvCxnSpPr>
            <a:cxnSpLocks/>
          </p:cNvCxnSpPr>
          <p:nvPr/>
        </p:nvCxnSpPr>
        <p:spPr>
          <a:xfrm flipH="1">
            <a:off x="1630019" y="3720548"/>
            <a:ext cx="893196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07A47-7D2C-A4FB-76D6-6D76A63ECCC5}"/>
              </a:ext>
            </a:extLst>
          </p:cNvPr>
          <p:cNvSpPr txBox="1"/>
          <p:nvPr/>
        </p:nvSpPr>
        <p:spPr>
          <a:xfrm>
            <a:off x="491562" y="3458938"/>
            <a:ext cx="1152880" cy="523220"/>
          </a:xfrm>
          <a:prstGeom prst="rect">
            <a:avLst/>
          </a:prstGeom>
          <a:noFill/>
        </p:spPr>
        <p:txBody>
          <a:bodyPr wrap="none" rtlCol="0">
            <a:spAutoFit/>
          </a:bodyPr>
          <a:lstStyle/>
          <a:p>
            <a:pPr defTabSz="914446"/>
            <a:r>
              <a:rPr lang="en-US" sz="2800" b="1" dirty="0">
                <a:solidFill>
                  <a:srgbClr val="143486"/>
                </a:solidFill>
                <a:latin typeface="Calibri"/>
                <a:cs typeface="Arial"/>
                <a:sym typeface="Arial"/>
              </a:rPr>
              <a:t>Global</a:t>
            </a:r>
            <a:endParaRPr lang="en-GB" b="1" dirty="0">
              <a:solidFill>
                <a:srgbClr val="143486"/>
              </a:solidFill>
              <a:latin typeface="Calibri"/>
              <a:cs typeface="Arial"/>
              <a:sym typeface="Arial"/>
            </a:endParaRPr>
          </a:p>
        </p:txBody>
      </p:sp>
      <p:sp>
        <p:nvSpPr>
          <p:cNvPr id="12" name="TextBox 11">
            <a:extLst>
              <a:ext uri="{FF2B5EF4-FFF2-40B4-BE49-F238E27FC236}">
                <a16:creationId xmlns:a16="http://schemas.microsoft.com/office/drawing/2014/main" id="{4F191899-91FA-011B-5B84-2D2D919B373B}"/>
              </a:ext>
            </a:extLst>
          </p:cNvPr>
          <p:cNvSpPr txBox="1"/>
          <p:nvPr/>
        </p:nvSpPr>
        <p:spPr>
          <a:xfrm>
            <a:off x="10637195" y="3458938"/>
            <a:ext cx="943976" cy="523220"/>
          </a:xfrm>
          <a:prstGeom prst="rect">
            <a:avLst/>
          </a:prstGeom>
          <a:noFill/>
        </p:spPr>
        <p:txBody>
          <a:bodyPr wrap="none" rtlCol="0">
            <a:spAutoFit/>
          </a:bodyPr>
          <a:lstStyle/>
          <a:p>
            <a:pPr defTabSz="914446"/>
            <a:r>
              <a:rPr lang="en-US" sz="2800" b="1" dirty="0">
                <a:solidFill>
                  <a:srgbClr val="143486"/>
                </a:solidFill>
                <a:latin typeface="Calibri"/>
                <a:cs typeface="Arial"/>
                <a:sym typeface="Arial"/>
              </a:rPr>
              <a:t>Local</a:t>
            </a:r>
            <a:endParaRPr lang="en-GB" b="1" dirty="0">
              <a:solidFill>
                <a:srgbClr val="143486"/>
              </a:solidFill>
              <a:latin typeface="Calibri"/>
              <a:cs typeface="Arial"/>
              <a:sym typeface="Arial"/>
            </a:endParaRPr>
          </a:p>
        </p:txBody>
      </p:sp>
      <p:sp>
        <p:nvSpPr>
          <p:cNvPr id="13" name="TextBox 12">
            <a:extLst>
              <a:ext uri="{FF2B5EF4-FFF2-40B4-BE49-F238E27FC236}">
                <a16:creationId xmlns:a16="http://schemas.microsoft.com/office/drawing/2014/main" id="{EB4F9001-C428-11D8-C1BC-5638687EC9E7}"/>
              </a:ext>
            </a:extLst>
          </p:cNvPr>
          <p:cNvSpPr txBox="1"/>
          <p:nvPr/>
        </p:nvSpPr>
        <p:spPr>
          <a:xfrm>
            <a:off x="5412486" y="924342"/>
            <a:ext cx="1391984" cy="523220"/>
          </a:xfrm>
          <a:prstGeom prst="rect">
            <a:avLst/>
          </a:prstGeom>
          <a:noFill/>
        </p:spPr>
        <p:txBody>
          <a:bodyPr wrap="none" rtlCol="0">
            <a:spAutoFit/>
          </a:bodyPr>
          <a:lstStyle/>
          <a:p>
            <a:pPr defTabSz="914446"/>
            <a:r>
              <a:rPr lang="en-US" sz="2800" b="1" dirty="0">
                <a:solidFill>
                  <a:srgbClr val="143486"/>
                </a:solidFill>
                <a:latin typeface="Calibri"/>
                <a:cs typeface="Arial"/>
                <a:sym typeface="Arial"/>
              </a:rPr>
              <a:t>Systems</a:t>
            </a:r>
            <a:endParaRPr lang="en-GB" sz="2800" b="1" dirty="0">
              <a:solidFill>
                <a:srgbClr val="143486"/>
              </a:solidFill>
              <a:latin typeface="Calibri"/>
              <a:cs typeface="Arial"/>
              <a:sym typeface="Arial"/>
            </a:endParaRPr>
          </a:p>
        </p:txBody>
      </p:sp>
      <p:sp>
        <p:nvSpPr>
          <p:cNvPr id="14" name="TextBox 13">
            <a:extLst>
              <a:ext uri="{FF2B5EF4-FFF2-40B4-BE49-F238E27FC236}">
                <a16:creationId xmlns:a16="http://schemas.microsoft.com/office/drawing/2014/main" id="{515761F5-4051-DBB2-10B0-7C3A25B7FB80}"/>
              </a:ext>
            </a:extLst>
          </p:cNvPr>
          <p:cNvSpPr txBox="1"/>
          <p:nvPr/>
        </p:nvSpPr>
        <p:spPr>
          <a:xfrm>
            <a:off x="5187295" y="6014572"/>
            <a:ext cx="1842364" cy="523220"/>
          </a:xfrm>
          <a:prstGeom prst="rect">
            <a:avLst/>
          </a:prstGeom>
          <a:noFill/>
        </p:spPr>
        <p:txBody>
          <a:bodyPr wrap="none" rtlCol="0">
            <a:spAutoFit/>
          </a:bodyPr>
          <a:lstStyle/>
          <a:p>
            <a:pPr defTabSz="914446"/>
            <a:r>
              <a:rPr lang="en-US" sz="2800" b="1" dirty="0" err="1">
                <a:solidFill>
                  <a:srgbClr val="143486"/>
                </a:solidFill>
                <a:latin typeface="Calibri"/>
                <a:cs typeface="Arial"/>
                <a:sym typeface="Arial"/>
              </a:rPr>
              <a:t>Behaviours</a:t>
            </a:r>
            <a:endParaRPr lang="en-GB" b="1" dirty="0">
              <a:solidFill>
                <a:srgbClr val="143486"/>
              </a:solidFill>
              <a:latin typeface="Calibri"/>
              <a:cs typeface="Arial"/>
              <a:sym typeface="Arial"/>
            </a:endParaRPr>
          </a:p>
        </p:txBody>
      </p:sp>
      <p:sp>
        <p:nvSpPr>
          <p:cNvPr id="31" name="TextBox 30">
            <a:extLst>
              <a:ext uri="{FF2B5EF4-FFF2-40B4-BE49-F238E27FC236}">
                <a16:creationId xmlns:a16="http://schemas.microsoft.com/office/drawing/2014/main" id="{DD4C1846-EBDC-010E-7FE1-1918C4017ABA}"/>
              </a:ext>
            </a:extLst>
          </p:cNvPr>
          <p:cNvSpPr txBox="1"/>
          <p:nvPr/>
        </p:nvSpPr>
        <p:spPr>
          <a:xfrm>
            <a:off x="6779516" y="2189190"/>
            <a:ext cx="3392532" cy="923330"/>
          </a:xfrm>
          <a:prstGeom prst="rect">
            <a:avLst/>
          </a:prstGeom>
          <a:noFill/>
        </p:spPr>
        <p:txBody>
          <a:bodyPr wrap="none" rtlCol="0">
            <a:spAutoFit/>
          </a:bodyPr>
          <a:lstStyle/>
          <a:p>
            <a:pPr defTabSz="914446"/>
            <a:r>
              <a:rPr lang="en-US" dirty="0">
                <a:solidFill>
                  <a:srgbClr val="143486"/>
                </a:solidFill>
                <a:latin typeface="Calibri"/>
                <a:cs typeface="Arial"/>
                <a:sym typeface="Arial"/>
              </a:rPr>
              <a:t>E.g. Climate Action Planning</a:t>
            </a:r>
          </a:p>
          <a:p>
            <a:pPr defTabSz="914446"/>
            <a:endParaRPr lang="en-US" dirty="0">
              <a:solidFill>
                <a:srgbClr val="143486"/>
              </a:solidFill>
              <a:latin typeface="Calibri"/>
              <a:cs typeface="Arial"/>
              <a:sym typeface="Arial"/>
            </a:endParaRPr>
          </a:p>
          <a:p>
            <a:pPr defTabSz="914446"/>
            <a:r>
              <a:rPr lang="en-US" dirty="0">
                <a:solidFill>
                  <a:srgbClr val="143486"/>
                </a:solidFill>
                <a:latin typeface="Calibri"/>
                <a:cs typeface="Arial"/>
                <a:sym typeface="Arial"/>
              </a:rPr>
              <a:t>Data on footprint </a:t>
            </a:r>
            <a:r>
              <a:rPr lang="en-US">
                <a:solidFill>
                  <a:srgbClr val="143486"/>
                </a:solidFill>
                <a:latin typeface="Calibri"/>
                <a:cs typeface="Arial"/>
                <a:sym typeface="Arial"/>
              </a:rPr>
              <a:t>of tourism types</a:t>
            </a:r>
            <a:endParaRPr lang="en-GB" dirty="0">
              <a:solidFill>
                <a:srgbClr val="143486"/>
              </a:solidFill>
              <a:latin typeface="Calibri"/>
              <a:cs typeface="Arial"/>
              <a:sym typeface="Arial"/>
            </a:endParaRPr>
          </a:p>
        </p:txBody>
      </p:sp>
      <p:sp>
        <p:nvSpPr>
          <p:cNvPr id="32" name="TextBox 31">
            <a:extLst>
              <a:ext uri="{FF2B5EF4-FFF2-40B4-BE49-F238E27FC236}">
                <a16:creationId xmlns:a16="http://schemas.microsoft.com/office/drawing/2014/main" id="{8AA6EF5F-1DA0-8BD5-2F36-419B2B5E6BFB}"/>
              </a:ext>
            </a:extLst>
          </p:cNvPr>
          <p:cNvSpPr txBox="1"/>
          <p:nvPr/>
        </p:nvSpPr>
        <p:spPr>
          <a:xfrm>
            <a:off x="2460203" y="2147922"/>
            <a:ext cx="2521331" cy="923330"/>
          </a:xfrm>
          <a:prstGeom prst="rect">
            <a:avLst/>
          </a:prstGeom>
          <a:noFill/>
        </p:spPr>
        <p:txBody>
          <a:bodyPr wrap="none" rtlCol="0">
            <a:spAutoFit/>
          </a:bodyPr>
          <a:lstStyle/>
          <a:p>
            <a:pPr defTabSz="914446"/>
            <a:r>
              <a:rPr lang="en-US" dirty="0">
                <a:solidFill>
                  <a:srgbClr val="143486"/>
                </a:solidFill>
                <a:latin typeface="Calibri"/>
                <a:cs typeface="Arial"/>
                <a:sym typeface="Arial"/>
              </a:rPr>
              <a:t>E.g. Global climate fund, </a:t>
            </a:r>
          </a:p>
          <a:p>
            <a:pPr defTabSz="914446"/>
            <a:endParaRPr lang="en-US" dirty="0">
              <a:solidFill>
                <a:srgbClr val="143486"/>
              </a:solidFill>
              <a:latin typeface="Calibri"/>
              <a:cs typeface="Arial"/>
              <a:sym typeface="Arial"/>
            </a:endParaRPr>
          </a:p>
          <a:p>
            <a:pPr defTabSz="914446"/>
            <a:r>
              <a:rPr lang="en-US" dirty="0">
                <a:solidFill>
                  <a:srgbClr val="143486"/>
                </a:solidFill>
                <a:latin typeface="Calibri"/>
                <a:cs typeface="Arial"/>
                <a:sym typeface="Arial"/>
              </a:rPr>
              <a:t>Emissions policies</a:t>
            </a:r>
            <a:endParaRPr lang="en-GB" dirty="0">
              <a:solidFill>
                <a:srgbClr val="143486"/>
              </a:solidFill>
              <a:latin typeface="Calibri"/>
              <a:cs typeface="Arial"/>
              <a:sym typeface="Arial"/>
            </a:endParaRPr>
          </a:p>
        </p:txBody>
      </p:sp>
      <p:sp>
        <p:nvSpPr>
          <p:cNvPr id="33" name="TextBox 32">
            <a:extLst>
              <a:ext uri="{FF2B5EF4-FFF2-40B4-BE49-F238E27FC236}">
                <a16:creationId xmlns:a16="http://schemas.microsoft.com/office/drawing/2014/main" id="{ECFE6D48-5242-3B37-8ED9-F467FD644D78}"/>
              </a:ext>
            </a:extLst>
          </p:cNvPr>
          <p:cNvSpPr txBox="1"/>
          <p:nvPr/>
        </p:nvSpPr>
        <p:spPr>
          <a:xfrm>
            <a:off x="2460203" y="4399910"/>
            <a:ext cx="2952283" cy="1477328"/>
          </a:xfrm>
          <a:prstGeom prst="rect">
            <a:avLst/>
          </a:prstGeom>
          <a:noFill/>
        </p:spPr>
        <p:txBody>
          <a:bodyPr wrap="square" rtlCol="0">
            <a:spAutoFit/>
          </a:bodyPr>
          <a:lstStyle/>
          <a:p>
            <a:pPr defTabSz="914446"/>
            <a:r>
              <a:rPr lang="en-US" dirty="0">
                <a:solidFill>
                  <a:srgbClr val="143486"/>
                </a:solidFill>
                <a:latin typeface="Calibri"/>
                <a:cs typeface="Arial"/>
                <a:sym typeface="Arial"/>
              </a:rPr>
              <a:t>E.g. Collaborations for investing in low carbon supply chains</a:t>
            </a:r>
          </a:p>
          <a:p>
            <a:pPr defTabSz="914446"/>
            <a:endParaRPr lang="en-US" dirty="0">
              <a:solidFill>
                <a:srgbClr val="143486"/>
              </a:solidFill>
              <a:latin typeface="Calibri"/>
              <a:cs typeface="Arial"/>
              <a:sym typeface="Arial"/>
            </a:endParaRPr>
          </a:p>
          <a:p>
            <a:pPr defTabSz="914446"/>
            <a:r>
              <a:rPr lang="en-US" dirty="0">
                <a:solidFill>
                  <a:srgbClr val="143486"/>
                </a:solidFill>
                <a:latin typeface="Calibri"/>
                <a:cs typeface="Arial"/>
                <a:sym typeface="Arial"/>
              </a:rPr>
              <a:t>Travel tech platforms</a:t>
            </a:r>
          </a:p>
        </p:txBody>
      </p:sp>
      <p:sp>
        <p:nvSpPr>
          <p:cNvPr id="34" name="TextBox 33">
            <a:extLst>
              <a:ext uri="{FF2B5EF4-FFF2-40B4-BE49-F238E27FC236}">
                <a16:creationId xmlns:a16="http://schemas.microsoft.com/office/drawing/2014/main" id="{C188E517-6F45-5CF4-48D4-65CFD8980B22}"/>
              </a:ext>
            </a:extLst>
          </p:cNvPr>
          <p:cNvSpPr txBox="1"/>
          <p:nvPr/>
        </p:nvSpPr>
        <p:spPr>
          <a:xfrm>
            <a:off x="6707508" y="4323679"/>
            <a:ext cx="3156534" cy="923330"/>
          </a:xfrm>
          <a:prstGeom prst="rect">
            <a:avLst/>
          </a:prstGeom>
          <a:noFill/>
        </p:spPr>
        <p:txBody>
          <a:bodyPr wrap="square" rtlCol="0">
            <a:spAutoFit/>
          </a:bodyPr>
          <a:lstStyle/>
          <a:p>
            <a:pPr defTabSz="914446"/>
            <a:r>
              <a:rPr lang="en-US" dirty="0">
                <a:solidFill>
                  <a:srgbClr val="143486"/>
                </a:solidFill>
                <a:latin typeface="Calibri"/>
                <a:cs typeface="Arial"/>
                <a:sym typeface="Arial"/>
              </a:rPr>
              <a:t>E.g. Capacity building for SMEs</a:t>
            </a:r>
          </a:p>
          <a:p>
            <a:pPr defTabSz="914446"/>
            <a:endParaRPr lang="en-US" dirty="0">
              <a:solidFill>
                <a:srgbClr val="143486"/>
              </a:solidFill>
              <a:latin typeface="Calibri"/>
              <a:cs typeface="Arial"/>
              <a:sym typeface="Arial"/>
            </a:endParaRPr>
          </a:p>
          <a:p>
            <a:pPr defTabSz="914446"/>
            <a:r>
              <a:rPr lang="en-US" dirty="0">
                <a:solidFill>
                  <a:srgbClr val="143486"/>
                </a:solidFill>
                <a:latin typeface="Calibri"/>
                <a:cs typeface="Arial"/>
                <a:sym typeface="Arial"/>
              </a:rPr>
              <a:t>Climate change risk awareness</a:t>
            </a:r>
          </a:p>
        </p:txBody>
      </p:sp>
    </p:spTree>
    <p:extLst>
      <p:ext uri="{BB962C8B-B14F-4D97-AF65-F5344CB8AC3E}">
        <p14:creationId xmlns:p14="http://schemas.microsoft.com/office/powerpoint/2010/main" val="2665242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each other&#10;&#10;Description automatically generated">
            <a:extLst>
              <a:ext uri="{FF2B5EF4-FFF2-40B4-BE49-F238E27FC236}">
                <a16:creationId xmlns:a16="http://schemas.microsoft.com/office/drawing/2014/main" id="{8B321301-CA86-6EC1-8E9B-D1EB1285D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443" y="169150"/>
            <a:ext cx="9225115" cy="6519701"/>
          </a:xfrm>
          <a:prstGeom prst="rect">
            <a:avLst/>
          </a:prstGeom>
        </p:spPr>
      </p:pic>
      <p:pic>
        <p:nvPicPr>
          <p:cNvPr id="5" name="Picture 4" descr="A close-up of a logo&#10;&#10;Description automatically generated">
            <a:extLst>
              <a:ext uri="{FF2B5EF4-FFF2-40B4-BE49-F238E27FC236}">
                <a16:creationId xmlns:a16="http://schemas.microsoft.com/office/drawing/2014/main" id="{20C668FE-2862-F8A3-7EE3-4194B6A6A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33" y="6093835"/>
            <a:ext cx="2107096" cy="595015"/>
          </a:xfrm>
          <a:prstGeom prst="rect">
            <a:avLst/>
          </a:prstGeom>
        </p:spPr>
      </p:pic>
      <p:sp>
        <p:nvSpPr>
          <p:cNvPr id="6" name="Rectangle 5">
            <a:extLst>
              <a:ext uri="{FF2B5EF4-FFF2-40B4-BE49-F238E27FC236}">
                <a16:creationId xmlns:a16="http://schemas.microsoft.com/office/drawing/2014/main" id="{F6BD2A4C-50A4-BCC8-9F91-CE44766FC5D5}"/>
              </a:ext>
            </a:extLst>
          </p:cNvPr>
          <p:cNvSpPr/>
          <p:nvPr/>
        </p:nvSpPr>
        <p:spPr>
          <a:xfrm>
            <a:off x="9793358" y="6228522"/>
            <a:ext cx="1152939" cy="460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GB">
              <a:solidFill>
                <a:srgbClr val="FFFFFF"/>
              </a:solidFill>
              <a:latin typeface="Calibri"/>
              <a:sym typeface="Arial"/>
            </a:endParaRPr>
          </a:p>
        </p:txBody>
      </p:sp>
    </p:spTree>
    <p:extLst>
      <p:ext uri="{BB962C8B-B14F-4D97-AF65-F5344CB8AC3E}">
        <p14:creationId xmlns:p14="http://schemas.microsoft.com/office/powerpoint/2010/main" val="3887785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9B9800-2EFD-F71A-01FE-A93AD4EFAEDD}"/>
              </a:ext>
            </a:extLst>
          </p:cNvPr>
          <p:cNvSpPr>
            <a:spLocks noGrp="1"/>
          </p:cNvSpPr>
          <p:nvPr>
            <p:ph type="body" sz="quarter" idx="13"/>
          </p:nvPr>
        </p:nvSpPr>
        <p:spPr>
          <a:xfrm>
            <a:off x="266904" y="4504373"/>
            <a:ext cx="4443414" cy="609495"/>
          </a:xfrm>
        </p:spPr>
        <p:txBody>
          <a:bodyPr lIns="91440" tIns="45720" rIns="91440" bIns="45720" anchor="t"/>
          <a:lstStyle/>
          <a:p>
            <a:r>
              <a:rPr lang="en-GB" dirty="0">
                <a:latin typeface="Gotham Rounded Medium"/>
              </a:rPr>
              <a:t>Thank you!</a:t>
            </a:r>
            <a:endParaRPr lang="en-GB" dirty="0"/>
          </a:p>
        </p:txBody>
      </p:sp>
      <p:sp>
        <p:nvSpPr>
          <p:cNvPr id="3" name="Text Placeholder 2">
            <a:extLst>
              <a:ext uri="{FF2B5EF4-FFF2-40B4-BE49-F238E27FC236}">
                <a16:creationId xmlns:a16="http://schemas.microsoft.com/office/drawing/2014/main" id="{8D5DD0BF-EA92-923F-61B6-B3454735F786}"/>
              </a:ext>
            </a:extLst>
          </p:cNvPr>
          <p:cNvSpPr>
            <a:spLocks noGrp="1"/>
          </p:cNvSpPr>
          <p:nvPr>
            <p:ph type="body" sz="quarter" idx="18"/>
          </p:nvPr>
        </p:nvSpPr>
        <p:spPr>
          <a:xfrm>
            <a:off x="267358" y="5127495"/>
            <a:ext cx="4831602" cy="236219"/>
          </a:xfrm>
        </p:spPr>
        <p:txBody>
          <a:bodyPr lIns="91440" tIns="45720" rIns="91440" bIns="45720" anchor="t"/>
          <a:lstStyle/>
          <a:p>
            <a:r>
              <a:rPr lang="en-GB" sz="1800" dirty="0">
                <a:latin typeface="Calibri"/>
                <a:ea typeface="Calibri"/>
                <a:cs typeface="Calibri"/>
              </a:rPr>
              <a:t>jeremy.sampson@thetravelfoundation.org.uk</a:t>
            </a:r>
          </a:p>
        </p:txBody>
      </p:sp>
    </p:spTree>
    <p:extLst>
      <p:ext uri="{BB962C8B-B14F-4D97-AF65-F5344CB8AC3E}">
        <p14:creationId xmlns:p14="http://schemas.microsoft.com/office/powerpoint/2010/main" val="30904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65760D8C-7128-F38C-86A6-565467F2E3DE}"/>
              </a:ext>
            </a:extLst>
          </p:cNvPr>
          <p:cNvPicPr>
            <a:picLocks noChangeAspect="1"/>
          </p:cNvPicPr>
          <p:nvPr/>
        </p:nvPicPr>
        <p:blipFill rotWithShape="1">
          <a:blip r:embed="rId3"/>
          <a:srcRect l="1540" t="657" r="2095" b="1294"/>
          <a:stretch/>
        </p:blipFill>
        <p:spPr>
          <a:xfrm>
            <a:off x="1" y="975608"/>
            <a:ext cx="7793033" cy="4321434"/>
          </a:xfrm>
          <a:prstGeom prst="rect">
            <a:avLst/>
          </a:prstGeom>
        </p:spPr>
      </p:pic>
      <p:sp>
        <p:nvSpPr>
          <p:cNvPr id="5" name="TextBox 4">
            <a:extLst>
              <a:ext uri="{FF2B5EF4-FFF2-40B4-BE49-F238E27FC236}">
                <a16:creationId xmlns:a16="http://schemas.microsoft.com/office/drawing/2014/main" id="{84A18F8A-D3BC-8EDF-6525-8BEB3B755B07}"/>
              </a:ext>
            </a:extLst>
          </p:cNvPr>
          <p:cNvSpPr txBox="1"/>
          <p:nvPr/>
        </p:nvSpPr>
        <p:spPr>
          <a:xfrm>
            <a:off x="4179931" y="2469810"/>
            <a:ext cx="874725" cy="2216119"/>
          </a:xfrm>
          <a:prstGeom prst="rect">
            <a:avLst/>
          </a:prstGeom>
          <a:noFill/>
        </p:spPr>
        <p:txBody>
          <a:bodyPr wrap="square" rtlCol="0">
            <a:spAutoFit/>
          </a:bodyPr>
          <a:lstStyle/>
          <a:p>
            <a:pPr defTabSz="914446"/>
            <a:r>
              <a:rPr lang="en-GB" sz="13801" b="1">
                <a:solidFill>
                  <a:srgbClr val="143486"/>
                </a:solidFill>
                <a:latin typeface="Calibri"/>
                <a:cs typeface="Arial"/>
                <a:sym typeface="Arial"/>
              </a:rPr>
              <a:t>?</a:t>
            </a:r>
          </a:p>
        </p:txBody>
      </p:sp>
      <p:sp>
        <p:nvSpPr>
          <p:cNvPr id="8" name="TextBox 7">
            <a:extLst>
              <a:ext uri="{FF2B5EF4-FFF2-40B4-BE49-F238E27FC236}">
                <a16:creationId xmlns:a16="http://schemas.microsoft.com/office/drawing/2014/main" id="{ABF140EB-40BC-9A38-5D12-6FFCE5D7B936}"/>
              </a:ext>
            </a:extLst>
          </p:cNvPr>
          <p:cNvSpPr txBox="1"/>
          <p:nvPr/>
        </p:nvSpPr>
        <p:spPr>
          <a:xfrm>
            <a:off x="452436" y="267721"/>
            <a:ext cx="5881689" cy="707886"/>
          </a:xfrm>
          <a:prstGeom prst="rect">
            <a:avLst/>
          </a:prstGeom>
          <a:solidFill>
            <a:schemeClr val="bg1"/>
          </a:solidFill>
          <a:effectLst/>
        </p:spPr>
        <p:txBody>
          <a:bodyPr wrap="square" rtlCol="0">
            <a:spAutoFit/>
          </a:bodyPr>
          <a:lstStyle/>
          <a:p>
            <a:pPr defTabSz="914446"/>
            <a:r>
              <a:rPr lang="en-GB" sz="4000" b="1">
                <a:solidFill>
                  <a:srgbClr val="143486"/>
                </a:solidFill>
                <a:latin typeface="Gotham Rounded Medium"/>
                <a:cs typeface="Arial"/>
                <a:sym typeface="Arial"/>
              </a:rPr>
              <a:t>Business As Usual</a:t>
            </a:r>
            <a:endParaRPr lang="en-GB" sz="4000">
              <a:solidFill>
                <a:srgbClr val="143486"/>
              </a:solidFill>
              <a:latin typeface="Gotham Rounded Medium"/>
              <a:cs typeface="Arial"/>
              <a:sym typeface="Arial"/>
            </a:endParaRPr>
          </a:p>
        </p:txBody>
      </p:sp>
      <p:sp>
        <p:nvSpPr>
          <p:cNvPr id="10" name="TextBox 9">
            <a:extLst>
              <a:ext uri="{FF2B5EF4-FFF2-40B4-BE49-F238E27FC236}">
                <a16:creationId xmlns:a16="http://schemas.microsoft.com/office/drawing/2014/main" id="{99C31FCF-2F34-2926-26F0-183721B1E2EB}"/>
              </a:ext>
            </a:extLst>
          </p:cNvPr>
          <p:cNvSpPr txBox="1"/>
          <p:nvPr/>
        </p:nvSpPr>
        <p:spPr>
          <a:xfrm>
            <a:off x="6336460" y="2141535"/>
            <a:ext cx="2295718" cy="2495555"/>
          </a:xfrm>
          <a:prstGeom prst="rect">
            <a:avLst/>
          </a:prstGeom>
          <a:solidFill>
            <a:schemeClr val="bg1"/>
          </a:solidFill>
        </p:spPr>
        <p:txBody>
          <a:bodyPr wrap="square" rtlCol="0">
            <a:spAutoFit/>
          </a:bodyPr>
          <a:lstStyle/>
          <a:p>
            <a:pPr defTabSz="914446">
              <a:spcAft>
                <a:spcPts val="1300"/>
              </a:spcAft>
            </a:pPr>
            <a:r>
              <a:rPr lang="en-GB" sz="1700">
                <a:solidFill>
                  <a:srgbClr val="143486"/>
                </a:solidFill>
                <a:latin typeface="Calibri"/>
                <a:cs typeface="Arial"/>
                <a:sym typeface="Arial"/>
              </a:rPr>
              <a:t>Accommodation</a:t>
            </a:r>
          </a:p>
          <a:p>
            <a:pPr defTabSz="914446">
              <a:spcAft>
                <a:spcPts val="1300"/>
              </a:spcAft>
            </a:pPr>
            <a:r>
              <a:rPr lang="en-GB" sz="1700">
                <a:solidFill>
                  <a:srgbClr val="143486"/>
                </a:solidFill>
                <a:latin typeface="Calibri"/>
                <a:cs typeface="Arial"/>
                <a:sym typeface="Arial"/>
              </a:rPr>
              <a:t>Rail, coach, “other”</a:t>
            </a:r>
          </a:p>
          <a:p>
            <a:pPr defTabSz="914446">
              <a:spcAft>
                <a:spcPts val="1300"/>
              </a:spcAft>
            </a:pPr>
            <a:r>
              <a:rPr lang="en-GB" sz="1700">
                <a:solidFill>
                  <a:srgbClr val="143486"/>
                </a:solidFill>
                <a:latin typeface="Calibri"/>
                <a:cs typeface="Arial"/>
                <a:sym typeface="Arial"/>
              </a:rPr>
              <a:t>Car</a:t>
            </a:r>
          </a:p>
          <a:p>
            <a:pPr defTabSz="914446">
              <a:spcAft>
                <a:spcPts val="1300"/>
              </a:spcAft>
            </a:pPr>
            <a:r>
              <a:rPr lang="en-GB" sz="1700">
                <a:solidFill>
                  <a:srgbClr val="143486"/>
                </a:solidFill>
                <a:latin typeface="Calibri"/>
                <a:cs typeface="Arial"/>
                <a:sym typeface="Arial"/>
              </a:rPr>
              <a:t>Air</a:t>
            </a:r>
          </a:p>
          <a:p>
            <a:pPr defTabSz="914446">
              <a:spcAft>
                <a:spcPts val="1300"/>
              </a:spcAft>
            </a:pPr>
            <a:r>
              <a:rPr lang="en-GB" sz="1700">
                <a:solidFill>
                  <a:srgbClr val="143486"/>
                </a:solidFill>
                <a:latin typeface="Calibri"/>
                <a:cs typeface="Arial"/>
                <a:sym typeface="Arial"/>
              </a:rPr>
              <a:t>Emissions goal</a:t>
            </a:r>
          </a:p>
          <a:p>
            <a:pPr defTabSz="914446">
              <a:spcAft>
                <a:spcPts val="1300"/>
              </a:spcAft>
            </a:pPr>
            <a:endParaRPr lang="en-GB" sz="1700">
              <a:solidFill>
                <a:srgbClr val="143486"/>
              </a:solidFill>
              <a:latin typeface="Calibri"/>
              <a:cs typeface="Arial"/>
              <a:sym typeface="Arial"/>
            </a:endParaRPr>
          </a:p>
        </p:txBody>
      </p:sp>
      <p:pic>
        <p:nvPicPr>
          <p:cNvPr id="9" name="Picture 8" descr="Text&#10;&#10;Description automatically generated with medium confidence">
            <a:extLst>
              <a:ext uri="{FF2B5EF4-FFF2-40B4-BE49-F238E27FC236}">
                <a16:creationId xmlns:a16="http://schemas.microsoft.com/office/drawing/2014/main" id="{9F53D942-7318-38E4-835C-EBCC5F885A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731" y="1300515"/>
            <a:ext cx="1680608" cy="466064"/>
          </a:xfrm>
          <a:prstGeom prst="rect">
            <a:avLst/>
          </a:prstGeom>
        </p:spPr>
      </p:pic>
      <p:pic>
        <p:nvPicPr>
          <p:cNvPr id="11" name="Picture 10">
            <a:extLst>
              <a:ext uri="{FF2B5EF4-FFF2-40B4-BE49-F238E27FC236}">
                <a16:creationId xmlns:a16="http://schemas.microsoft.com/office/drawing/2014/main" id="{434B63EF-AC65-FF7F-D877-DBA1642E8699}"/>
              </a:ext>
            </a:extLst>
          </p:cNvPr>
          <p:cNvPicPr>
            <a:picLocks noChangeAspect="1"/>
          </p:cNvPicPr>
          <p:nvPr/>
        </p:nvPicPr>
        <p:blipFill>
          <a:blip r:embed="rId5"/>
          <a:stretch>
            <a:fillRect/>
          </a:stretch>
        </p:blipFill>
        <p:spPr>
          <a:xfrm>
            <a:off x="6553201" y="417667"/>
            <a:ext cx="5295900" cy="557940"/>
          </a:xfrm>
          <a:prstGeom prst="rect">
            <a:avLst/>
          </a:prstGeom>
        </p:spPr>
      </p:pic>
      <p:sp>
        <p:nvSpPr>
          <p:cNvPr id="2" name="TextBox 1">
            <a:extLst>
              <a:ext uri="{FF2B5EF4-FFF2-40B4-BE49-F238E27FC236}">
                <a16:creationId xmlns:a16="http://schemas.microsoft.com/office/drawing/2014/main" id="{9772337B-188F-2F7E-8B19-459B62B89051}"/>
              </a:ext>
            </a:extLst>
          </p:cNvPr>
          <p:cNvSpPr txBox="1"/>
          <p:nvPr/>
        </p:nvSpPr>
        <p:spPr>
          <a:xfrm>
            <a:off x="6334124" y="4637090"/>
            <a:ext cx="5514977" cy="1569660"/>
          </a:xfrm>
          <a:prstGeom prst="rect">
            <a:avLst/>
          </a:prstGeom>
          <a:solidFill>
            <a:schemeClr val="bg1"/>
          </a:solidFill>
          <a:effectLst/>
        </p:spPr>
        <p:txBody>
          <a:bodyPr wrap="square" rtlCol="0">
            <a:spAutoFit/>
          </a:bodyPr>
          <a:lstStyle/>
          <a:p>
            <a:pPr defTabSz="914446"/>
            <a:r>
              <a:rPr lang="en-GB" sz="3200" b="1">
                <a:solidFill>
                  <a:srgbClr val="143486"/>
                </a:solidFill>
                <a:latin typeface="Gotham Rounded Medium"/>
                <a:cs typeface="Arial"/>
                <a:sym typeface="Arial"/>
              </a:rPr>
              <a:t>Tourism is growing without consideration that emissions are growing as well. </a:t>
            </a:r>
            <a:endParaRPr lang="en-GB" sz="3200">
              <a:solidFill>
                <a:srgbClr val="143486"/>
              </a:solidFill>
              <a:latin typeface="Gotham Rounded Medium"/>
              <a:cs typeface="Arial"/>
              <a:sym typeface="Arial"/>
            </a:endParaRPr>
          </a:p>
        </p:txBody>
      </p:sp>
    </p:spTree>
    <p:extLst>
      <p:ext uri="{BB962C8B-B14F-4D97-AF65-F5344CB8AC3E}">
        <p14:creationId xmlns:p14="http://schemas.microsoft.com/office/powerpoint/2010/main" val="306574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7C9F67A3-794D-4044-1E14-08C38DD4D5CF}"/>
              </a:ext>
            </a:extLst>
          </p:cNvPr>
          <p:cNvSpPr txBox="1"/>
          <p:nvPr/>
        </p:nvSpPr>
        <p:spPr>
          <a:xfrm>
            <a:off x="8365918" y="4530606"/>
            <a:ext cx="1474634" cy="369332"/>
          </a:xfrm>
          <a:prstGeom prst="rect">
            <a:avLst/>
          </a:prstGeom>
          <a:noFill/>
        </p:spPr>
        <p:txBody>
          <a:bodyPr wrap="none" rtlCol="0">
            <a:spAutoFit/>
          </a:bodyPr>
          <a:lstStyle/>
          <a:p>
            <a:pPr defTabSz="914446"/>
            <a:r>
              <a:rPr lang="en-GB">
                <a:solidFill>
                  <a:srgbClr val="143486"/>
                </a:solidFill>
                <a:latin typeface="Calibri"/>
                <a:cs typeface="Arial"/>
                <a:sym typeface="Arial"/>
              </a:rPr>
              <a:t>Infrastructure</a:t>
            </a:r>
          </a:p>
        </p:txBody>
      </p:sp>
      <p:sp>
        <p:nvSpPr>
          <p:cNvPr id="44" name="TextBox 43">
            <a:extLst>
              <a:ext uri="{FF2B5EF4-FFF2-40B4-BE49-F238E27FC236}">
                <a16:creationId xmlns:a16="http://schemas.microsoft.com/office/drawing/2014/main" id="{A8B33332-E1A3-39D1-C47E-BAA939AA3D92}"/>
              </a:ext>
            </a:extLst>
          </p:cNvPr>
          <p:cNvSpPr txBox="1"/>
          <p:nvPr/>
        </p:nvSpPr>
        <p:spPr>
          <a:xfrm>
            <a:off x="7292478" y="2164668"/>
            <a:ext cx="2000741" cy="369332"/>
          </a:xfrm>
          <a:prstGeom prst="rect">
            <a:avLst/>
          </a:prstGeom>
          <a:noFill/>
        </p:spPr>
        <p:txBody>
          <a:bodyPr wrap="none" rtlCol="0">
            <a:spAutoFit/>
          </a:bodyPr>
          <a:lstStyle/>
          <a:p>
            <a:pPr defTabSz="914446"/>
            <a:r>
              <a:rPr lang="en-GB">
                <a:solidFill>
                  <a:srgbClr val="143486"/>
                </a:solidFill>
                <a:latin typeface="Calibri"/>
                <a:cs typeface="Arial"/>
                <a:sym typeface="Arial"/>
              </a:rPr>
              <a:t>Taxes and subsidies</a:t>
            </a:r>
          </a:p>
        </p:txBody>
      </p:sp>
      <p:sp>
        <p:nvSpPr>
          <p:cNvPr id="46" name="TextBox 45">
            <a:extLst>
              <a:ext uri="{FF2B5EF4-FFF2-40B4-BE49-F238E27FC236}">
                <a16:creationId xmlns:a16="http://schemas.microsoft.com/office/drawing/2014/main" id="{C5924166-CB56-3101-A1CC-6FB9A43B7FC0}"/>
              </a:ext>
            </a:extLst>
          </p:cNvPr>
          <p:cNvSpPr txBox="1"/>
          <p:nvPr/>
        </p:nvSpPr>
        <p:spPr>
          <a:xfrm>
            <a:off x="2035880" y="3242356"/>
            <a:ext cx="1734642" cy="369332"/>
          </a:xfrm>
          <a:prstGeom prst="rect">
            <a:avLst/>
          </a:prstGeom>
          <a:noFill/>
        </p:spPr>
        <p:txBody>
          <a:bodyPr wrap="none" rtlCol="0">
            <a:spAutoFit/>
          </a:bodyPr>
          <a:lstStyle/>
          <a:p>
            <a:pPr defTabSz="914446"/>
            <a:r>
              <a:rPr lang="en-GB">
                <a:solidFill>
                  <a:srgbClr val="143486"/>
                </a:solidFill>
                <a:latin typeface="Calibri"/>
                <a:cs typeface="Arial"/>
                <a:sym typeface="Arial"/>
              </a:rPr>
              <a:t>Travel behaviour</a:t>
            </a:r>
          </a:p>
        </p:txBody>
      </p:sp>
      <p:sp>
        <p:nvSpPr>
          <p:cNvPr id="41" name="TextBox 40">
            <a:extLst>
              <a:ext uri="{FF2B5EF4-FFF2-40B4-BE49-F238E27FC236}">
                <a16:creationId xmlns:a16="http://schemas.microsoft.com/office/drawing/2014/main" id="{526EACEA-A758-B2AC-29DF-86F8349BABBC}"/>
              </a:ext>
            </a:extLst>
          </p:cNvPr>
          <p:cNvSpPr txBox="1"/>
          <p:nvPr/>
        </p:nvSpPr>
        <p:spPr>
          <a:xfrm>
            <a:off x="4783425" y="5735138"/>
            <a:ext cx="3155992" cy="369332"/>
          </a:xfrm>
          <a:prstGeom prst="rect">
            <a:avLst/>
          </a:prstGeom>
          <a:noFill/>
        </p:spPr>
        <p:txBody>
          <a:bodyPr wrap="none" rtlCol="0">
            <a:spAutoFit/>
          </a:bodyPr>
          <a:lstStyle/>
          <a:p>
            <a:pPr defTabSz="914446"/>
            <a:r>
              <a:rPr lang="en-GB">
                <a:solidFill>
                  <a:srgbClr val="143486"/>
                </a:solidFill>
                <a:latin typeface="Calibri"/>
                <a:cs typeface="Arial"/>
                <a:sym typeface="Arial"/>
              </a:rPr>
              <a:t>Sustainable Aviation Fuels (SAF)</a:t>
            </a:r>
          </a:p>
        </p:txBody>
      </p:sp>
      <p:sp>
        <p:nvSpPr>
          <p:cNvPr id="42" name="TextBox 41">
            <a:extLst>
              <a:ext uri="{FF2B5EF4-FFF2-40B4-BE49-F238E27FC236}">
                <a16:creationId xmlns:a16="http://schemas.microsoft.com/office/drawing/2014/main" id="{36AC53C1-8A70-84F3-9EA1-745771C90F33}"/>
              </a:ext>
            </a:extLst>
          </p:cNvPr>
          <p:cNvSpPr txBox="1"/>
          <p:nvPr/>
        </p:nvSpPr>
        <p:spPr>
          <a:xfrm>
            <a:off x="8072398" y="3244335"/>
            <a:ext cx="2983189" cy="369332"/>
          </a:xfrm>
          <a:prstGeom prst="rect">
            <a:avLst/>
          </a:prstGeom>
          <a:noFill/>
        </p:spPr>
        <p:txBody>
          <a:bodyPr wrap="none" rtlCol="0">
            <a:spAutoFit/>
          </a:bodyPr>
          <a:lstStyle/>
          <a:p>
            <a:pPr defTabSz="914446"/>
            <a:r>
              <a:rPr lang="en-GB">
                <a:solidFill>
                  <a:srgbClr val="143486"/>
                </a:solidFill>
                <a:latin typeface="Calibri"/>
                <a:cs typeface="Arial"/>
                <a:sym typeface="Arial"/>
              </a:rPr>
              <a:t>Electrification and efficiencies</a:t>
            </a:r>
          </a:p>
        </p:txBody>
      </p:sp>
      <p:sp>
        <p:nvSpPr>
          <p:cNvPr id="45" name="TextBox 44">
            <a:extLst>
              <a:ext uri="{FF2B5EF4-FFF2-40B4-BE49-F238E27FC236}">
                <a16:creationId xmlns:a16="http://schemas.microsoft.com/office/drawing/2014/main" id="{1E33C723-13FC-F6C1-625E-A35DD51D0DB0}"/>
              </a:ext>
            </a:extLst>
          </p:cNvPr>
          <p:cNvSpPr txBox="1"/>
          <p:nvPr/>
        </p:nvSpPr>
        <p:spPr>
          <a:xfrm>
            <a:off x="2989439" y="4528629"/>
            <a:ext cx="1352165" cy="369332"/>
          </a:xfrm>
          <a:prstGeom prst="rect">
            <a:avLst/>
          </a:prstGeom>
          <a:noFill/>
        </p:spPr>
        <p:txBody>
          <a:bodyPr wrap="none" rtlCol="0">
            <a:spAutoFit/>
          </a:bodyPr>
          <a:lstStyle/>
          <a:p>
            <a:pPr defTabSz="914446"/>
            <a:r>
              <a:rPr lang="en-GB">
                <a:solidFill>
                  <a:srgbClr val="143486"/>
                </a:solidFill>
                <a:latin typeface="Calibri"/>
                <a:cs typeface="Arial"/>
                <a:sym typeface="Arial"/>
              </a:rPr>
              <a:t>Travel speed</a:t>
            </a:r>
          </a:p>
        </p:txBody>
      </p:sp>
      <p:sp>
        <p:nvSpPr>
          <p:cNvPr id="47" name="TextBox 46">
            <a:extLst>
              <a:ext uri="{FF2B5EF4-FFF2-40B4-BE49-F238E27FC236}">
                <a16:creationId xmlns:a16="http://schemas.microsoft.com/office/drawing/2014/main" id="{E2704697-73FA-E777-F20B-9B788496473D}"/>
              </a:ext>
            </a:extLst>
          </p:cNvPr>
          <p:cNvSpPr txBox="1"/>
          <p:nvPr/>
        </p:nvSpPr>
        <p:spPr>
          <a:xfrm>
            <a:off x="4124797" y="2162690"/>
            <a:ext cx="1111073" cy="369332"/>
          </a:xfrm>
          <a:prstGeom prst="rect">
            <a:avLst/>
          </a:prstGeom>
          <a:noFill/>
        </p:spPr>
        <p:txBody>
          <a:bodyPr wrap="none" rtlCol="0">
            <a:spAutoFit/>
          </a:bodyPr>
          <a:lstStyle/>
          <a:p>
            <a:pPr defTabSz="914446"/>
            <a:r>
              <a:rPr lang="en-GB">
                <a:solidFill>
                  <a:srgbClr val="143486"/>
                </a:solidFill>
                <a:latin typeface="Calibri"/>
                <a:cs typeface="Arial"/>
                <a:sym typeface="Arial"/>
              </a:rPr>
              <a:t>Offsetting</a:t>
            </a:r>
          </a:p>
        </p:txBody>
      </p:sp>
      <p:sp>
        <p:nvSpPr>
          <p:cNvPr id="39" name="Oval 38">
            <a:extLst>
              <a:ext uri="{FF2B5EF4-FFF2-40B4-BE49-F238E27FC236}">
                <a16:creationId xmlns:a16="http://schemas.microsoft.com/office/drawing/2014/main" id="{14852130-DF7D-2C3D-BDA5-143A2978EE1A}"/>
              </a:ext>
            </a:extLst>
          </p:cNvPr>
          <p:cNvSpPr>
            <a:spLocks noChangeAspect="1"/>
          </p:cNvSpPr>
          <p:nvPr/>
        </p:nvSpPr>
        <p:spPr>
          <a:xfrm>
            <a:off x="4777585" y="2315368"/>
            <a:ext cx="2788985" cy="2788985"/>
          </a:xfrm>
          <a:prstGeom prst="ellipse">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sz="2400">
              <a:solidFill>
                <a:srgbClr val="FFFFFF"/>
              </a:solidFill>
              <a:latin typeface="Calibri"/>
              <a:sym typeface="Arial"/>
            </a:endParaRPr>
          </a:p>
        </p:txBody>
      </p:sp>
      <p:sp>
        <p:nvSpPr>
          <p:cNvPr id="18" name="TextBox 17">
            <a:extLst>
              <a:ext uri="{FF2B5EF4-FFF2-40B4-BE49-F238E27FC236}">
                <a16:creationId xmlns:a16="http://schemas.microsoft.com/office/drawing/2014/main" id="{90ABB397-55C4-460E-900C-4BE86AFD7572}"/>
              </a:ext>
            </a:extLst>
          </p:cNvPr>
          <p:cNvSpPr txBox="1"/>
          <p:nvPr/>
        </p:nvSpPr>
        <p:spPr>
          <a:xfrm>
            <a:off x="452436" y="362612"/>
            <a:ext cx="6634164" cy="1323439"/>
          </a:xfrm>
          <a:prstGeom prst="rect">
            <a:avLst/>
          </a:prstGeom>
          <a:solidFill>
            <a:srgbClr val="FFFFFF">
              <a:alpha val="69804"/>
            </a:srgbClr>
          </a:solidFill>
          <a:effectLst/>
        </p:spPr>
        <p:txBody>
          <a:bodyPr wrap="square" rtlCol="0">
            <a:spAutoFit/>
          </a:bodyPr>
          <a:lstStyle/>
          <a:p>
            <a:pPr defTabSz="914446"/>
            <a:r>
              <a:rPr lang="en-GB" sz="4000" b="1">
                <a:solidFill>
                  <a:srgbClr val="143486"/>
                </a:solidFill>
                <a:latin typeface="Gotham Rounded Medium"/>
                <a:cs typeface="Arial"/>
                <a:sym typeface="Arial"/>
              </a:rPr>
              <a:t>40 different interventions</a:t>
            </a:r>
          </a:p>
          <a:p>
            <a:pPr defTabSz="914446"/>
            <a:r>
              <a:rPr lang="en-GB" sz="4000" b="1">
                <a:solidFill>
                  <a:srgbClr val="143486"/>
                </a:solidFill>
                <a:latin typeface="Gotham Rounded Medium"/>
                <a:cs typeface="Arial"/>
                <a:sym typeface="Arial"/>
              </a:rPr>
              <a:t>7 categories</a:t>
            </a:r>
            <a:endParaRPr lang="en-GB" sz="4000">
              <a:solidFill>
                <a:srgbClr val="143486"/>
              </a:solidFill>
              <a:latin typeface="Gotham Rounded Medium"/>
              <a:cs typeface="Arial"/>
              <a:sym typeface="Arial"/>
            </a:endParaRPr>
          </a:p>
        </p:txBody>
      </p:sp>
      <p:grpSp>
        <p:nvGrpSpPr>
          <p:cNvPr id="40" name="Group 39">
            <a:extLst>
              <a:ext uri="{FF2B5EF4-FFF2-40B4-BE49-F238E27FC236}">
                <a16:creationId xmlns:a16="http://schemas.microsoft.com/office/drawing/2014/main" id="{EDC1ABE2-02E0-7433-CDDA-D9C01368B997}"/>
              </a:ext>
            </a:extLst>
          </p:cNvPr>
          <p:cNvGrpSpPr/>
          <p:nvPr/>
        </p:nvGrpSpPr>
        <p:grpSpPr>
          <a:xfrm>
            <a:off x="5036746" y="1949578"/>
            <a:ext cx="1059254" cy="957488"/>
            <a:chOff x="306779" y="1910039"/>
            <a:chExt cx="1059254" cy="957488"/>
          </a:xfrm>
        </p:grpSpPr>
        <p:pic>
          <p:nvPicPr>
            <p:cNvPr id="5" name="Graphic 4" descr="Fir tree with solid fill">
              <a:extLst>
                <a:ext uri="{FF2B5EF4-FFF2-40B4-BE49-F238E27FC236}">
                  <a16:creationId xmlns:a16="http://schemas.microsoft.com/office/drawing/2014/main" id="{139BD17E-B04E-13E6-BC7C-4A1D6568A0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779" y="1910039"/>
              <a:ext cx="914400" cy="914400"/>
            </a:xfrm>
            <a:prstGeom prst="rect">
              <a:avLst/>
            </a:prstGeom>
          </p:spPr>
        </p:pic>
        <p:pic>
          <p:nvPicPr>
            <p:cNvPr id="8" name="Graphic 7" descr="Fir tree outline">
              <a:extLst>
                <a:ext uri="{FF2B5EF4-FFF2-40B4-BE49-F238E27FC236}">
                  <a16:creationId xmlns:a16="http://schemas.microsoft.com/office/drawing/2014/main" id="{E8E64D64-5373-E6F8-5D9E-5EE7B8DCEE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633" y="1953127"/>
              <a:ext cx="914400" cy="914400"/>
            </a:xfrm>
            <a:prstGeom prst="rect">
              <a:avLst/>
            </a:prstGeom>
          </p:spPr>
        </p:pic>
      </p:grpSp>
      <p:pic>
        <p:nvPicPr>
          <p:cNvPr id="12" name="Graphic 11" descr="Luggage with solid fill">
            <a:extLst>
              <a:ext uri="{FF2B5EF4-FFF2-40B4-BE49-F238E27FC236}">
                <a16:creationId xmlns:a16="http://schemas.microsoft.com/office/drawing/2014/main" id="{5CC27503-BCFC-BB96-56A6-0E6ABCC31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1137" y="3037950"/>
            <a:ext cx="914400" cy="914400"/>
          </a:xfrm>
          <a:prstGeom prst="rect">
            <a:avLst/>
          </a:prstGeom>
        </p:spPr>
      </p:pic>
      <p:pic>
        <p:nvPicPr>
          <p:cNvPr id="16" name="Graphic 15" descr="Suitcase with solid fill">
            <a:extLst>
              <a:ext uri="{FF2B5EF4-FFF2-40B4-BE49-F238E27FC236}">
                <a16:creationId xmlns:a16="http://schemas.microsoft.com/office/drawing/2014/main" id="{08CBACBE-3B58-326E-C53E-32F0F19F4A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7828" y="2908067"/>
            <a:ext cx="914400" cy="914400"/>
          </a:xfrm>
          <a:prstGeom prst="rect">
            <a:avLst/>
          </a:prstGeom>
        </p:spPr>
      </p:pic>
      <p:pic>
        <p:nvPicPr>
          <p:cNvPr id="23" name="Graphic 22" descr="Travel with solid fill">
            <a:extLst>
              <a:ext uri="{FF2B5EF4-FFF2-40B4-BE49-F238E27FC236}">
                <a16:creationId xmlns:a16="http://schemas.microsoft.com/office/drawing/2014/main" id="{2657DDC2-00B6-F3F7-6C88-837A0539C1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51518" y="4047291"/>
            <a:ext cx="914400" cy="914400"/>
          </a:xfrm>
          <a:prstGeom prst="rect">
            <a:avLst/>
          </a:prstGeom>
        </p:spPr>
      </p:pic>
      <p:pic>
        <p:nvPicPr>
          <p:cNvPr id="25" name="Graphic 24" descr="Gauge with solid fill">
            <a:extLst>
              <a:ext uri="{FF2B5EF4-FFF2-40B4-BE49-F238E27FC236}">
                <a16:creationId xmlns:a16="http://schemas.microsoft.com/office/drawing/2014/main" id="{52969F77-06E6-1FB9-E67A-3EFAB1DECE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87998" y="4170425"/>
            <a:ext cx="914400" cy="914400"/>
          </a:xfrm>
          <a:prstGeom prst="rect">
            <a:avLst/>
          </a:prstGeom>
        </p:spPr>
      </p:pic>
      <p:pic>
        <p:nvPicPr>
          <p:cNvPr id="29" name="Graphic 28" descr="Tax with solid fill">
            <a:extLst>
              <a:ext uri="{FF2B5EF4-FFF2-40B4-BE49-F238E27FC236}">
                <a16:creationId xmlns:a16="http://schemas.microsoft.com/office/drawing/2014/main" id="{0A1FD3F7-BFFB-A73D-8EDF-85D4C0A3AA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49190" y="1971122"/>
            <a:ext cx="914400" cy="914400"/>
          </a:xfrm>
          <a:prstGeom prst="rect">
            <a:avLst/>
          </a:prstGeom>
        </p:spPr>
      </p:pic>
      <p:pic>
        <p:nvPicPr>
          <p:cNvPr id="31" name="Graphic 30" descr="Fuel with solid fill">
            <a:extLst>
              <a:ext uri="{FF2B5EF4-FFF2-40B4-BE49-F238E27FC236}">
                <a16:creationId xmlns:a16="http://schemas.microsoft.com/office/drawing/2014/main" id="{C3E429B3-2179-5A46-D739-668F427143E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80024" y="4812694"/>
            <a:ext cx="914400" cy="914400"/>
          </a:xfrm>
          <a:prstGeom prst="rect">
            <a:avLst/>
          </a:prstGeom>
        </p:spPr>
      </p:pic>
      <p:pic>
        <p:nvPicPr>
          <p:cNvPr id="33" name="Graphic 32" descr="Train Tracks with solid fill">
            <a:extLst>
              <a:ext uri="{FF2B5EF4-FFF2-40B4-BE49-F238E27FC236}">
                <a16:creationId xmlns:a16="http://schemas.microsoft.com/office/drawing/2014/main" id="{06307332-612F-794F-77F9-FCCDC3F1933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35277" y="4170425"/>
            <a:ext cx="914400" cy="914400"/>
          </a:xfrm>
          <a:prstGeom prst="rect">
            <a:avLst/>
          </a:prstGeom>
        </p:spPr>
      </p:pic>
      <p:pic>
        <p:nvPicPr>
          <p:cNvPr id="35" name="Graphic 34" descr="Blueprint with solid fill">
            <a:extLst>
              <a:ext uri="{FF2B5EF4-FFF2-40B4-BE49-F238E27FC236}">
                <a16:creationId xmlns:a16="http://schemas.microsoft.com/office/drawing/2014/main" id="{5190ECAE-0AFC-8FCE-C1C1-A20B56EFDFD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331942" y="3184311"/>
            <a:ext cx="701889" cy="701889"/>
          </a:xfrm>
          <a:prstGeom prst="rect">
            <a:avLst/>
          </a:prstGeom>
        </p:spPr>
      </p:pic>
      <p:pic>
        <p:nvPicPr>
          <p:cNvPr id="4" name="Graphic 3" descr="Lightning bolt with solid fill">
            <a:extLst>
              <a:ext uri="{FF2B5EF4-FFF2-40B4-BE49-F238E27FC236}">
                <a16:creationId xmlns:a16="http://schemas.microsoft.com/office/drawing/2014/main" id="{F6298768-9C5B-D849-9472-4B242702430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21733" y="3196485"/>
            <a:ext cx="939735" cy="939735"/>
          </a:xfrm>
          <a:prstGeom prst="rect">
            <a:avLst/>
          </a:prstGeom>
        </p:spPr>
      </p:pic>
      <p:pic>
        <p:nvPicPr>
          <p:cNvPr id="9" name="Picture 8">
            <a:extLst>
              <a:ext uri="{FF2B5EF4-FFF2-40B4-BE49-F238E27FC236}">
                <a16:creationId xmlns:a16="http://schemas.microsoft.com/office/drawing/2014/main" id="{A3E920AB-68A4-D1C7-3EEB-E0EA8596B288}"/>
              </a:ext>
            </a:extLst>
          </p:cNvPr>
          <p:cNvPicPr>
            <a:picLocks noChangeAspect="1"/>
          </p:cNvPicPr>
          <p:nvPr/>
        </p:nvPicPr>
        <p:blipFill>
          <a:blip r:embed="rId25"/>
          <a:stretch>
            <a:fillRect/>
          </a:stretch>
        </p:blipFill>
        <p:spPr>
          <a:xfrm>
            <a:off x="6553201" y="417667"/>
            <a:ext cx="5295900" cy="557940"/>
          </a:xfrm>
          <a:prstGeom prst="rect">
            <a:avLst/>
          </a:prstGeom>
        </p:spPr>
      </p:pic>
    </p:spTree>
    <p:extLst>
      <p:ext uri="{BB962C8B-B14F-4D97-AF65-F5344CB8AC3E}">
        <p14:creationId xmlns:p14="http://schemas.microsoft.com/office/powerpoint/2010/main" val="124697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pic>
        <p:nvPicPr>
          <p:cNvPr id="12" name="Picture 11" descr="Hand holding flower">
            <a:extLst>
              <a:ext uri="{FF2B5EF4-FFF2-40B4-BE49-F238E27FC236}">
                <a16:creationId xmlns:a16="http://schemas.microsoft.com/office/drawing/2014/main" id="{FF2B6EF9-36F5-7EC8-6841-CA73872F014D}"/>
              </a:ext>
            </a:extLst>
          </p:cNvPr>
          <p:cNvPicPr>
            <a:picLocks noChangeAspect="1"/>
          </p:cNvPicPr>
          <p:nvPr/>
        </p:nvPicPr>
        <p:blipFill rotWithShape="1">
          <a:blip r:embed="rId3"/>
          <a:srcRect t="15730"/>
          <a:stretch/>
        </p:blipFill>
        <p:spPr>
          <a:xfrm>
            <a:off x="21" y="-22"/>
            <a:ext cx="12191977" cy="6858022"/>
          </a:xfrm>
          <a:prstGeom prst="rect">
            <a:avLst/>
          </a:prstGeom>
        </p:spPr>
      </p:pic>
      <p:sp>
        <p:nvSpPr>
          <p:cNvPr id="39" name="Rectangle 3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6" y="1100317"/>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sp>
        <p:nvSpPr>
          <p:cNvPr id="10" name="Title 1">
            <a:extLst>
              <a:ext uri="{FF2B5EF4-FFF2-40B4-BE49-F238E27FC236}">
                <a16:creationId xmlns:a16="http://schemas.microsoft.com/office/drawing/2014/main" id="{B321866F-8E70-4388-AF27-EF11BA794B9B}"/>
              </a:ext>
            </a:extLst>
          </p:cNvPr>
          <p:cNvSpPr txBox="1">
            <a:spLocks/>
          </p:cNvSpPr>
          <p:nvPr/>
        </p:nvSpPr>
        <p:spPr>
          <a:xfrm>
            <a:off x="889273" y="938436"/>
            <a:ext cx="5452529" cy="356924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spcAft>
                <a:spcPts val="600"/>
              </a:spcAft>
              <a:defRPr/>
            </a:pPr>
            <a:r>
              <a:rPr lang="en-US" sz="5200" b="1">
                <a:solidFill>
                  <a:srgbClr val="FFFFFF"/>
                </a:solidFill>
                <a:latin typeface="Calibri Light"/>
                <a:sym typeface="Arial"/>
              </a:rPr>
              <a:t>The single decarbonisation scenario</a:t>
            </a:r>
            <a:endParaRPr lang="en-US" sz="5200">
              <a:solidFill>
                <a:srgbClr val="FFFFFF"/>
              </a:solidFill>
              <a:latin typeface="Calibri Light"/>
              <a:sym typeface="Arial"/>
            </a:endParaRPr>
          </a:p>
        </p:txBody>
      </p:sp>
      <p:sp>
        <p:nvSpPr>
          <p:cNvPr id="41" name="Rectangle 4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8"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spTree>
    <p:extLst>
      <p:ext uri="{BB962C8B-B14F-4D97-AF65-F5344CB8AC3E}">
        <p14:creationId xmlns:p14="http://schemas.microsoft.com/office/powerpoint/2010/main" val="384127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AB569F6-3256-8F4B-A44F-8A3CBF010DAB}"/>
              </a:ext>
            </a:extLst>
          </p:cNvPr>
          <p:cNvGraphicFramePr>
            <a:graphicFrameLocks/>
          </p:cNvGraphicFramePr>
          <p:nvPr/>
        </p:nvGraphicFramePr>
        <p:xfrm>
          <a:off x="801914" y="-1182034"/>
          <a:ext cx="12675962" cy="7424559"/>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6B272EF1-46AC-2074-C921-4480ADAF9ACC}"/>
              </a:ext>
            </a:extLst>
          </p:cNvPr>
          <p:cNvSpPr/>
          <p:nvPr/>
        </p:nvSpPr>
        <p:spPr>
          <a:xfrm>
            <a:off x="169068" y="-221569"/>
            <a:ext cx="12022932" cy="199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srgbClr val="FFFFFF"/>
              </a:solidFill>
              <a:latin typeface="Calibri"/>
              <a:sym typeface="Arial"/>
            </a:endParaRPr>
          </a:p>
        </p:txBody>
      </p:sp>
      <p:sp>
        <p:nvSpPr>
          <p:cNvPr id="14" name="TextBox 13">
            <a:extLst>
              <a:ext uri="{FF2B5EF4-FFF2-40B4-BE49-F238E27FC236}">
                <a16:creationId xmlns:a16="http://schemas.microsoft.com/office/drawing/2014/main" id="{680BBF75-2E64-3EEA-FBB7-9DB5DC66DC0B}"/>
              </a:ext>
            </a:extLst>
          </p:cNvPr>
          <p:cNvSpPr txBox="1"/>
          <p:nvPr/>
        </p:nvSpPr>
        <p:spPr>
          <a:xfrm>
            <a:off x="452436" y="362611"/>
            <a:ext cx="6634164" cy="707886"/>
          </a:xfrm>
          <a:prstGeom prst="rect">
            <a:avLst/>
          </a:prstGeom>
          <a:solidFill>
            <a:srgbClr val="FFFFFF">
              <a:alpha val="69804"/>
            </a:srgbClr>
          </a:solidFill>
          <a:effectLst/>
        </p:spPr>
        <p:txBody>
          <a:bodyPr wrap="square" rtlCol="0">
            <a:spAutoFit/>
          </a:bodyPr>
          <a:lstStyle/>
          <a:p>
            <a:pPr defTabSz="914446"/>
            <a:r>
              <a:rPr lang="en-GB" sz="4000" b="1">
                <a:solidFill>
                  <a:srgbClr val="143486"/>
                </a:solidFill>
                <a:latin typeface="Gotham Rounded Medium"/>
                <a:cs typeface="Arial"/>
                <a:sym typeface="Arial"/>
              </a:rPr>
              <a:t>The good news</a:t>
            </a:r>
            <a:endParaRPr lang="en-GB" sz="4000">
              <a:solidFill>
                <a:srgbClr val="143486"/>
              </a:solidFill>
              <a:latin typeface="Gotham Rounded Medium"/>
              <a:cs typeface="Arial"/>
              <a:sym typeface="Arial"/>
            </a:endParaRPr>
          </a:p>
        </p:txBody>
      </p:sp>
      <p:sp>
        <p:nvSpPr>
          <p:cNvPr id="16" name="Rectangle 15">
            <a:extLst>
              <a:ext uri="{FF2B5EF4-FFF2-40B4-BE49-F238E27FC236}">
                <a16:creationId xmlns:a16="http://schemas.microsoft.com/office/drawing/2014/main" id="{13CB485F-5EC4-EF52-9EC7-BA24159E0FD9}"/>
              </a:ext>
            </a:extLst>
          </p:cNvPr>
          <p:cNvSpPr/>
          <p:nvPr/>
        </p:nvSpPr>
        <p:spPr>
          <a:xfrm>
            <a:off x="7086600" y="161926"/>
            <a:ext cx="5295900" cy="649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srgbClr val="FFFFFF"/>
              </a:solidFill>
              <a:latin typeface="Calibri"/>
              <a:sym typeface="Arial"/>
            </a:endParaRPr>
          </a:p>
        </p:txBody>
      </p:sp>
      <p:sp>
        <p:nvSpPr>
          <p:cNvPr id="5" name="TextBox 4">
            <a:extLst>
              <a:ext uri="{FF2B5EF4-FFF2-40B4-BE49-F238E27FC236}">
                <a16:creationId xmlns:a16="http://schemas.microsoft.com/office/drawing/2014/main" id="{92D37A01-E6CD-858B-DD9A-5F340BDA78B0}"/>
              </a:ext>
            </a:extLst>
          </p:cNvPr>
          <p:cNvSpPr txBox="1"/>
          <p:nvPr/>
        </p:nvSpPr>
        <p:spPr>
          <a:xfrm>
            <a:off x="10247654" y="1939628"/>
            <a:ext cx="1451113" cy="369332"/>
          </a:xfrm>
          <a:prstGeom prst="rect">
            <a:avLst/>
          </a:prstGeom>
          <a:noFill/>
        </p:spPr>
        <p:txBody>
          <a:bodyPr wrap="square" rtlCol="0">
            <a:spAutoFit/>
          </a:bodyPr>
          <a:lstStyle/>
          <a:p>
            <a:pPr defTabSz="914446"/>
            <a:r>
              <a:rPr lang="en-GB">
                <a:solidFill>
                  <a:srgbClr val="143486"/>
                </a:solidFill>
                <a:latin typeface="Calibri"/>
                <a:cs typeface="Arial"/>
                <a:sym typeface="Arial"/>
              </a:rPr>
              <a:t>Trips</a:t>
            </a:r>
          </a:p>
        </p:txBody>
      </p:sp>
      <p:sp>
        <p:nvSpPr>
          <p:cNvPr id="6" name="TextBox 5">
            <a:extLst>
              <a:ext uri="{FF2B5EF4-FFF2-40B4-BE49-F238E27FC236}">
                <a16:creationId xmlns:a16="http://schemas.microsoft.com/office/drawing/2014/main" id="{F52344F9-BBCA-3FF9-590D-4091966B29BD}"/>
              </a:ext>
            </a:extLst>
          </p:cNvPr>
          <p:cNvSpPr txBox="1"/>
          <p:nvPr/>
        </p:nvSpPr>
        <p:spPr>
          <a:xfrm>
            <a:off x="10247654" y="3522627"/>
            <a:ext cx="1451113" cy="369332"/>
          </a:xfrm>
          <a:prstGeom prst="rect">
            <a:avLst/>
          </a:prstGeom>
          <a:noFill/>
        </p:spPr>
        <p:txBody>
          <a:bodyPr wrap="square" rtlCol="0">
            <a:spAutoFit/>
          </a:bodyPr>
          <a:lstStyle/>
          <a:p>
            <a:pPr defTabSz="914446"/>
            <a:r>
              <a:rPr lang="en-GB">
                <a:solidFill>
                  <a:srgbClr val="143486"/>
                </a:solidFill>
                <a:latin typeface="Calibri"/>
                <a:cs typeface="Arial"/>
                <a:sym typeface="Arial"/>
              </a:rPr>
              <a:t>Revenue</a:t>
            </a:r>
          </a:p>
        </p:txBody>
      </p:sp>
      <p:sp>
        <p:nvSpPr>
          <p:cNvPr id="7" name="TextBox 6">
            <a:extLst>
              <a:ext uri="{FF2B5EF4-FFF2-40B4-BE49-F238E27FC236}">
                <a16:creationId xmlns:a16="http://schemas.microsoft.com/office/drawing/2014/main" id="{645DD1B4-B0BF-5465-D9B4-35884A439283}"/>
              </a:ext>
            </a:extLst>
          </p:cNvPr>
          <p:cNvSpPr txBox="1"/>
          <p:nvPr/>
        </p:nvSpPr>
        <p:spPr>
          <a:xfrm>
            <a:off x="10247653" y="5144794"/>
            <a:ext cx="1451113" cy="369332"/>
          </a:xfrm>
          <a:prstGeom prst="rect">
            <a:avLst/>
          </a:prstGeom>
          <a:noFill/>
        </p:spPr>
        <p:txBody>
          <a:bodyPr wrap="square" rtlCol="0">
            <a:spAutoFit/>
          </a:bodyPr>
          <a:lstStyle/>
          <a:p>
            <a:pPr defTabSz="914446"/>
            <a:r>
              <a:rPr lang="en-GB">
                <a:solidFill>
                  <a:srgbClr val="143486"/>
                </a:solidFill>
                <a:latin typeface="Calibri"/>
                <a:cs typeface="Arial"/>
                <a:sym typeface="Arial"/>
              </a:rPr>
              <a:t>Guest nights</a:t>
            </a:r>
          </a:p>
        </p:txBody>
      </p:sp>
      <p:pic>
        <p:nvPicPr>
          <p:cNvPr id="9" name="Picture 8">
            <a:extLst>
              <a:ext uri="{FF2B5EF4-FFF2-40B4-BE49-F238E27FC236}">
                <a16:creationId xmlns:a16="http://schemas.microsoft.com/office/drawing/2014/main" id="{52C285FE-8CE9-CDC7-1EDB-148DFEA71140}"/>
              </a:ext>
            </a:extLst>
          </p:cNvPr>
          <p:cNvPicPr>
            <a:picLocks noChangeAspect="1"/>
          </p:cNvPicPr>
          <p:nvPr/>
        </p:nvPicPr>
        <p:blipFill>
          <a:blip r:embed="rId4"/>
          <a:stretch>
            <a:fillRect/>
          </a:stretch>
        </p:blipFill>
        <p:spPr>
          <a:xfrm>
            <a:off x="6553201" y="417667"/>
            <a:ext cx="5295900" cy="557940"/>
          </a:xfrm>
          <a:prstGeom prst="rect">
            <a:avLst/>
          </a:prstGeom>
        </p:spPr>
      </p:pic>
      <p:sp>
        <p:nvSpPr>
          <p:cNvPr id="10" name="TextBox 9">
            <a:extLst>
              <a:ext uri="{FF2B5EF4-FFF2-40B4-BE49-F238E27FC236}">
                <a16:creationId xmlns:a16="http://schemas.microsoft.com/office/drawing/2014/main" id="{9342E6E3-7751-C91F-71A8-27729BCA421C}"/>
              </a:ext>
            </a:extLst>
          </p:cNvPr>
          <p:cNvSpPr txBox="1"/>
          <p:nvPr/>
        </p:nvSpPr>
        <p:spPr>
          <a:xfrm>
            <a:off x="169069" y="1601172"/>
            <a:ext cx="1451113" cy="646331"/>
          </a:xfrm>
          <a:prstGeom prst="rect">
            <a:avLst/>
          </a:prstGeom>
          <a:noFill/>
        </p:spPr>
        <p:txBody>
          <a:bodyPr wrap="square" rtlCol="0">
            <a:spAutoFit/>
          </a:bodyPr>
          <a:lstStyle/>
          <a:p>
            <a:pPr defTabSz="914446"/>
            <a:r>
              <a:rPr lang="en-GB">
                <a:solidFill>
                  <a:srgbClr val="143486"/>
                </a:solidFill>
                <a:latin typeface="Calibri"/>
                <a:cs typeface="Arial"/>
                <a:sym typeface="Arial"/>
              </a:rPr>
              <a:t>Emissions (</a:t>
            </a:r>
            <a:r>
              <a:rPr lang="en-GB" err="1">
                <a:solidFill>
                  <a:srgbClr val="143486"/>
                </a:solidFill>
                <a:latin typeface="Calibri"/>
                <a:cs typeface="Arial"/>
                <a:sym typeface="Arial"/>
              </a:rPr>
              <a:t>mtons</a:t>
            </a:r>
            <a:r>
              <a:rPr lang="en-GB">
                <a:solidFill>
                  <a:srgbClr val="143486"/>
                </a:solidFill>
                <a:latin typeface="Calibri"/>
                <a:cs typeface="Arial"/>
                <a:sym typeface="Arial"/>
              </a:rPr>
              <a:t>)</a:t>
            </a:r>
          </a:p>
        </p:txBody>
      </p:sp>
      <p:pic>
        <p:nvPicPr>
          <p:cNvPr id="20" name="Picture 19">
            <a:extLst>
              <a:ext uri="{FF2B5EF4-FFF2-40B4-BE49-F238E27FC236}">
                <a16:creationId xmlns:a16="http://schemas.microsoft.com/office/drawing/2014/main" id="{B38CD2FF-9472-D70F-F301-B1C284DDCD49}"/>
              </a:ext>
            </a:extLst>
          </p:cNvPr>
          <p:cNvPicPr>
            <a:picLocks noChangeAspect="1"/>
          </p:cNvPicPr>
          <p:nvPr/>
        </p:nvPicPr>
        <p:blipFill>
          <a:blip r:embed="rId5"/>
          <a:stretch>
            <a:fillRect/>
          </a:stretch>
        </p:blipFill>
        <p:spPr>
          <a:xfrm>
            <a:off x="5596816" y="3179015"/>
            <a:ext cx="1489785" cy="1207335"/>
          </a:xfrm>
          <a:prstGeom prst="rect">
            <a:avLst/>
          </a:prstGeom>
        </p:spPr>
      </p:pic>
      <p:pic>
        <p:nvPicPr>
          <p:cNvPr id="12" name="Picture 11">
            <a:extLst>
              <a:ext uri="{FF2B5EF4-FFF2-40B4-BE49-F238E27FC236}">
                <a16:creationId xmlns:a16="http://schemas.microsoft.com/office/drawing/2014/main" id="{78F35C98-D05D-C0BB-0EF5-6EE8CA62A4E7}"/>
              </a:ext>
            </a:extLst>
          </p:cNvPr>
          <p:cNvPicPr>
            <a:picLocks noChangeAspect="1"/>
          </p:cNvPicPr>
          <p:nvPr/>
        </p:nvPicPr>
        <p:blipFill>
          <a:blip r:embed="rId6"/>
          <a:stretch>
            <a:fillRect/>
          </a:stretch>
        </p:blipFill>
        <p:spPr>
          <a:xfrm>
            <a:off x="7948440" y="1684346"/>
            <a:ext cx="2200179" cy="866943"/>
          </a:xfrm>
          <a:prstGeom prst="rect">
            <a:avLst/>
          </a:prstGeom>
        </p:spPr>
      </p:pic>
      <p:pic>
        <p:nvPicPr>
          <p:cNvPr id="17" name="Picture 16">
            <a:extLst>
              <a:ext uri="{FF2B5EF4-FFF2-40B4-BE49-F238E27FC236}">
                <a16:creationId xmlns:a16="http://schemas.microsoft.com/office/drawing/2014/main" id="{8F40E6F8-6228-8B57-A187-7B03CAE26C0B}"/>
              </a:ext>
            </a:extLst>
          </p:cNvPr>
          <p:cNvPicPr>
            <a:picLocks noChangeAspect="1"/>
          </p:cNvPicPr>
          <p:nvPr/>
        </p:nvPicPr>
        <p:blipFill>
          <a:blip r:embed="rId7"/>
          <a:stretch>
            <a:fillRect/>
          </a:stretch>
        </p:blipFill>
        <p:spPr>
          <a:xfrm>
            <a:off x="7941796" y="3254051"/>
            <a:ext cx="2200179" cy="967261"/>
          </a:xfrm>
          <a:prstGeom prst="rect">
            <a:avLst/>
          </a:prstGeom>
        </p:spPr>
      </p:pic>
      <p:pic>
        <p:nvPicPr>
          <p:cNvPr id="19" name="Picture 18">
            <a:extLst>
              <a:ext uri="{FF2B5EF4-FFF2-40B4-BE49-F238E27FC236}">
                <a16:creationId xmlns:a16="http://schemas.microsoft.com/office/drawing/2014/main" id="{813834CE-B9D1-5407-5F05-3E8D100F4665}"/>
              </a:ext>
            </a:extLst>
          </p:cNvPr>
          <p:cNvPicPr>
            <a:picLocks noChangeAspect="1"/>
          </p:cNvPicPr>
          <p:nvPr/>
        </p:nvPicPr>
        <p:blipFill>
          <a:blip r:embed="rId8"/>
          <a:stretch>
            <a:fillRect/>
          </a:stretch>
        </p:blipFill>
        <p:spPr>
          <a:xfrm>
            <a:off x="7955774" y="4929897"/>
            <a:ext cx="2200179" cy="884184"/>
          </a:xfrm>
          <a:prstGeom prst="rect">
            <a:avLst/>
          </a:prstGeom>
        </p:spPr>
      </p:pic>
    </p:spTree>
    <p:extLst>
      <p:ext uri="{BB962C8B-B14F-4D97-AF65-F5344CB8AC3E}">
        <p14:creationId xmlns:p14="http://schemas.microsoft.com/office/powerpoint/2010/main" val="396059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pic>
        <p:nvPicPr>
          <p:cNvPr id="4" name="Picture 3" descr="Airplane taking off with city lights in background">
            <a:extLst>
              <a:ext uri="{FF2B5EF4-FFF2-40B4-BE49-F238E27FC236}">
                <a16:creationId xmlns:a16="http://schemas.microsoft.com/office/drawing/2014/main" id="{1E19790D-EAA5-2923-5D76-CB08848A54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6"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Calibri"/>
              <a:sym typeface="Arial"/>
            </a:endParaRPr>
          </a:p>
        </p:txBody>
      </p:sp>
      <p:sp>
        <p:nvSpPr>
          <p:cNvPr id="10" name="Title 1">
            <a:extLst>
              <a:ext uri="{FF2B5EF4-FFF2-40B4-BE49-F238E27FC236}">
                <a16:creationId xmlns:a16="http://schemas.microsoft.com/office/drawing/2014/main" id="{B321866F-8E70-4388-AF27-EF11BA794B9B}"/>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defTabSz="914446">
              <a:spcAft>
                <a:spcPts val="600"/>
              </a:spcAft>
              <a:defRPr/>
            </a:pPr>
            <a:r>
              <a:rPr lang="en-US" sz="5200" b="1">
                <a:solidFill>
                  <a:srgbClr val="FFFFFF"/>
                </a:solidFill>
                <a:latin typeface="Calibri Light"/>
                <a:sym typeface="Arial"/>
              </a:rPr>
              <a:t>How did we achieve net zero?</a:t>
            </a:r>
          </a:p>
        </p:txBody>
      </p:sp>
    </p:spTree>
    <p:extLst>
      <p:ext uri="{BB962C8B-B14F-4D97-AF65-F5344CB8AC3E}">
        <p14:creationId xmlns:p14="http://schemas.microsoft.com/office/powerpoint/2010/main" val="48107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21866F-8E70-4388-AF27-EF11BA794B9B}"/>
              </a:ext>
            </a:extLst>
          </p:cNvPr>
          <p:cNvSpPr txBox="1">
            <a:spLocks/>
          </p:cNvSpPr>
          <p:nvPr/>
        </p:nvSpPr>
        <p:spPr>
          <a:xfrm>
            <a:off x="574414" y="453716"/>
            <a:ext cx="8593649" cy="581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CF033C"/>
                </a:solidFill>
                <a:latin typeface="Georgia" panose="02040502050405020303" pitchFamily="18" charset="0"/>
                <a:ea typeface="+mj-ea"/>
                <a:cs typeface="Gautami" panose="020B0502040204020203" pitchFamily="34" charset="0"/>
              </a:defRPr>
            </a:lvl1pPr>
          </a:lstStyle>
          <a:p>
            <a:pPr algn="l" defTabSz="914446">
              <a:defRPr/>
            </a:pPr>
            <a:r>
              <a:rPr lang="en-US" sz="3600" b="1">
                <a:solidFill>
                  <a:srgbClr val="143486"/>
                </a:solidFill>
                <a:latin typeface="Gotham Rounded Medium"/>
                <a:sym typeface="Arial"/>
              </a:rPr>
              <a:t>Aviation is particularly polluting</a:t>
            </a:r>
          </a:p>
        </p:txBody>
      </p:sp>
      <p:pic>
        <p:nvPicPr>
          <p:cNvPr id="2" name="Picture 1">
            <a:extLst>
              <a:ext uri="{FF2B5EF4-FFF2-40B4-BE49-F238E27FC236}">
                <a16:creationId xmlns:a16="http://schemas.microsoft.com/office/drawing/2014/main" id="{2B81D231-EA7D-5576-7AF9-ED1D132CE4A1}"/>
              </a:ext>
            </a:extLst>
          </p:cNvPr>
          <p:cNvPicPr>
            <a:picLocks noChangeAspect="1"/>
          </p:cNvPicPr>
          <p:nvPr/>
        </p:nvPicPr>
        <p:blipFill>
          <a:blip r:embed="rId3"/>
          <a:stretch>
            <a:fillRect/>
          </a:stretch>
        </p:blipFill>
        <p:spPr>
          <a:xfrm>
            <a:off x="1991545" y="1366550"/>
            <a:ext cx="2343477" cy="4124901"/>
          </a:xfrm>
          <a:prstGeom prst="rect">
            <a:avLst/>
          </a:prstGeom>
        </p:spPr>
      </p:pic>
      <p:pic>
        <p:nvPicPr>
          <p:cNvPr id="3" name="Picture 2">
            <a:extLst>
              <a:ext uri="{FF2B5EF4-FFF2-40B4-BE49-F238E27FC236}">
                <a16:creationId xmlns:a16="http://schemas.microsoft.com/office/drawing/2014/main" id="{5ECF00EF-3644-DAB6-AD59-FA8BFBC9C2AF}"/>
              </a:ext>
            </a:extLst>
          </p:cNvPr>
          <p:cNvPicPr>
            <a:picLocks noChangeAspect="1"/>
          </p:cNvPicPr>
          <p:nvPr/>
        </p:nvPicPr>
        <p:blipFill>
          <a:blip r:embed="rId4"/>
          <a:stretch>
            <a:fillRect/>
          </a:stretch>
        </p:blipFill>
        <p:spPr>
          <a:xfrm>
            <a:off x="7680176" y="1419334"/>
            <a:ext cx="2267266" cy="4096322"/>
          </a:xfrm>
          <a:prstGeom prst="rect">
            <a:avLst/>
          </a:prstGeom>
        </p:spPr>
      </p:pic>
      <p:cxnSp>
        <p:nvCxnSpPr>
          <p:cNvPr id="6" name="Straight Arrow Connector 5">
            <a:extLst>
              <a:ext uri="{FF2B5EF4-FFF2-40B4-BE49-F238E27FC236}">
                <a16:creationId xmlns:a16="http://schemas.microsoft.com/office/drawing/2014/main" id="{E6561ACF-AC1A-CDAA-63BA-79AD33FF2619}"/>
              </a:ext>
            </a:extLst>
          </p:cNvPr>
          <p:cNvCxnSpPr/>
          <p:nvPr/>
        </p:nvCxnSpPr>
        <p:spPr>
          <a:xfrm flipV="1">
            <a:off x="2639616" y="4581128"/>
            <a:ext cx="1008112" cy="288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B348F93-C74F-5590-F747-EFD39DA0AA4F}"/>
              </a:ext>
            </a:extLst>
          </p:cNvPr>
          <p:cNvCxnSpPr/>
          <p:nvPr/>
        </p:nvCxnSpPr>
        <p:spPr>
          <a:xfrm flipV="1">
            <a:off x="8309753" y="5085184"/>
            <a:ext cx="1008112" cy="288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BD86DF-BDA1-C9F8-BD77-9A9B144DB808}"/>
              </a:ext>
            </a:extLst>
          </p:cNvPr>
          <p:cNvSpPr txBox="1"/>
          <p:nvPr/>
        </p:nvSpPr>
        <p:spPr>
          <a:xfrm>
            <a:off x="706640" y="4040019"/>
            <a:ext cx="1237928" cy="1477328"/>
          </a:xfrm>
          <a:prstGeom prst="rect">
            <a:avLst/>
          </a:prstGeom>
          <a:noFill/>
        </p:spPr>
        <p:txBody>
          <a:bodyPr wrap="square" rtlCol="0">
            <a:spAutoFit/>
          </a:bodyPr>
          <a:lstStyle/>
          <a:p>
            <a:pPr defTabSz="914446"/>
            <a:r>
              <a:rPr lang="en-GB">
                <a:solidFill>
                  <a:srgbClr val="143486"/>
                </a:solidFill>
                <a:latin typeface="Calibri"/>
                <a:cs typeface="Arial"/>
                <a:sym typeface="Arial"/>
              </a:rPr>
              <a:t>23% of trips but 55% of ALL tourism emissions</a:t>
            </a:r>
          </a:p>
        </p:txBody>
      </p:sp>
      <p:sp>
        <p:nvSpPr>
          <p:cNvPr id="9" name="TextBox 8">
            <a:extLst>
              <a:ext uri="{FF2B5EF4-FFF2-40B4-BE49-F238E27FC236}">
                <a16:creationId xmlns:a16="http://schemas.microsoft.com/office/drawing/2014/main" id="{6BDE47B3-8FE5-5B58-777B-1C065A990AE4}"/>
              </a:ext>
            </a:extLst>
          </p:cNvPr>
          <p:cNvSpPr txBox="1"/>
          <p:nvPr/>
        </p:nvSpPr>
        <p:spPr>
          <a:xfrm>
            <a:off x="6240016" y="4540887"/>
            <a:ext cx="1440160" cy="923330"/>
          </a:xfrm>
          <a:prstGeom prst="rect">
            <a:avLst/>
          </a:prstGeom>
          <a:noFill/>
        </p:spPr>
        <p:txBody>
          <a:bodyPr wrap="square" rtlCol="0">
            <a:spAutoFit/>
          </a:bodyPr>
          <a:lstStyle/>
          <a:p>
            <a:pPr defTabSz="914446"/>
            <a:r>
              <a:rPr lang="en-GB">
                <a:solidFill>
                  <a:srgbClr val="143486"/>
                </a:solidFill>
                <a:latin typeface="Calibri"/>
                <a:cs typeface="Arial"/>
                <a:sym typeface="Arial"/>
              </a:rPr>
              <a:t>Longest haul the most polluting</a:t>
            </a:r>
          </a:p>
        </p:txBody>
      </p:sp>
      <p:sp>
        <p:nvSpPr>
          <p:cNvPr id="11" name="TextBox 10">
            <a:extLst>
              <a:ext uri="{FF2B5EF4-FFF2-40B4-BE49-F238E27FC236}">
                <a16:creationId xmlns:a16="http://schemas.microsoft.com/office/drawing/2014/main" id="{7019F768-9A67-2C37-0C2B-B3646A89E147}"/>
              </a:ext>
            </a:extLst>
          </p:cNvPr>
          <p:cNvSpPr txBox="1"/>
          <p:nvPr/>
        </p:nvSpPr>
        <p:spPr>
          <a:xfrm>
            <a:off x="2181565" y="1556792"/>
            <a:ext cx="2235929" cy="307777"/>
          </a:xfrm>
          <a:prstGeom prst="rect">
            <a:avLst/>
          </a:prstGeom>
          <a:noFill/>
        </p:spPr>
        <p:txBody>
          <a:bodyPr wrap="square" rtlCol="0">
            <a:spAutoFit/>
          </a:bodyPr>
          <a:lstStyle/>
          <a:p>
            <a:pPr defTabSz="914446"/>
            <a:r>
              <a:rPr lang="en-GB" sz="1400">
                <a:solidFill>
                  <a:srgbClr val="143486"/>
                </a:solidFill>
                <a:latin typeface="Calibri"/>
                <a:cs typeface="Arial"/>
                <a:sym typeface="Arial"/>
              </a:rPr>
              <a:t>Trips     	      Emissions</a:t>
            </a:r>
          </a:p>
        </p:txBody>
      </p:sp>
      <p:sp>
        <p:nvSpPr>
          <p:cNvPr id="12" name="TextBox 11">
            <a:extLst>
              <a:ext uri="{FF2B5EF4-FFF2-40B4-BE49-F238E27FC236}">
                <a16:creationId xmlns:a16="http://schemas.microsoft.com/office/drawing/2014/main" id="{5B6E6E0C-1D66-DC63-6CF3-67FD01C34901}"/>
              </a:ext>
            </a:extLst>
          </p:cNvPr>
          <p:cNvSpPr txBox="1"/>
          <p:nvPr/>
        </p:nvSpPr>
        <p:spPr>
          <a:xfrm>
            <a:off x="7824193" y="1556792"/>
            <a:ext cx="2235929" cy="307777"/>
          </a:xfrm>
          <a:prstGeom prst="rect">
            <a:avLst/>
          </a:prstGeom>
          <a:noFill/>
        </p:spPr>
        <p:txBody>
          <a:bodyPr wrap="square" rtlCol="0">
            <a:spAutoFit/>
          </a:bodyPr>
          <a:lstStyle/>
          <a:p>
            <a:pPr defTabSz="914446"/>
            <a:r>
              <a:rPr lang="en-GB" sz="1400">
                <a:solidFill>
                  <a:srgbClr val="143486"/>
                </a:solidFill>
                <a:latin typeface="Calibri"/>
                <a:cs typeface="Arial"/>
                <a:sym typeface="Arial"/>
              </a:rPr>
              <a:t>Trips     	      Emissions</a:t>
            </a:r>
          </a:p>
        </p:txBody>
      </p:sp>
      <p:sp>
        <p:nvSpPr>
          <p:cNvPr id="13" name="TextBox 12">
            <a:extLst>
              <a:ext uri="{FF2B5EF4-FFF2-40B4-BE49-F238E27FC236}">
                <a16:creationId xmlns:a16="http://schemas.microsoft.com/office/drawing/2014/main" id="{C76E826F-764B-01EE-6893-C08DAA5AFD2A}"/>
              </a:ext>
            </a:extLst>
          </p:cNvPr>
          <p:cNvSpPr txBox="1"/>
          <p:nvPr/>
        </p:nvSpPr>
        <p:spPr>
          <a:xfrm>
            <a:off x="10246879" y="3989218"/>
            <a:ext cx="1237928" cy="1477328"/>
          </a:xfrm>
          <a:prstGeom prst="rect">
            <a:avLst/>
          </a:prstGeom>
          <a:noFill/>
        </p:spPr>
        <p:txBody>
          <a:bodyPr wrap="square" lIns="91440" tIns="45720" rIns="91440" bIns="45720" rtlCol="0" anchor="t">
            <a:spAutoFit/>
          </a:bodyPr>
          <a:lstStyle/>
          <a:p>
            <a:pPr defTabSz="914446"/>
            <a:r>
              <a:rPr lang="en-GB">
                <a:solidFill>
                  <a:srgbClr val="143486"/>
                </a:solidFill>
                <a:latin typeface="Calibri"/>
                <a:cs typeface="Arial"/>
                <a:sym typeface="Arial"/>
              </a:rPr>
              <a:t>1.9% of trips but 19% of ALL tourism emissions</a:t>
            </a:r>
          </a:p>
        </p:txBody>
      </p:sp>
    </p:spTree>
    <p:extLst>
      <p:ext uri="{BB962C8B-B14F-4D97-AF65-F5344CB8AC3E}">
        <p14:creationId xmlns:p14="http://schemas.microsoft.com/office/powerpoint/2010/main" val="3365972965"/>
      </p:ext>
    </p:extLst>
  </p:cSld>
  <p:clrMapOvr>
    <a:masterClrMapping/>
  </p:clrMapOvr>
</p:sld>
</file>

<file path=ppt/theme/theme1.xml><?xml version="1.0" encoding="utf-8"?>
<a:theme xmlns:a="http://schemas.openxmlformats.org/drawingml/2006/main" name="2_Full Page">
  <a:themeElements>
    <a:clrScheme name=" 2">
      <a:dk1>
        <a:srgbClr val="143486"/>
      </a:dk1>
      <a:lt1>
        <a:srgbClr val="FFFFFF"/>
      </a:lt1>
      <a:dk2>
        <a:srgbClr val="6BBACD"/>
      </a:dk2>
      <a:lt2>
        <a:srgbClr val="E7E6E6"/>
      </a:lt2>
      <a:accent1>
        <a:srgbClr val="FFBD00"/>
      </a:accent1>
      <a:accent2>
        <a:srgbClr val="FF7D00"/>
      </a:accent2>
      <a:accent3>
        <a:srgbClr val="E52D39"/>
      </a:accent3>
      <a:accent4>
        <a:srgbClr val="0E286B"/>
      </a:accent4>
      <a:accent5>
        <a:srgbClr val="34B3A0"/>
      </a:accent5>
      <a:accent6>
        <a:srgbClr val="009A6A"/>
      </a:accent6>
      <a:hlink>
        <a:srgbClr val="913482"/>
      </a:hlink>
      <a:folHlink>
        <a:srgbClr val="B8CE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Full Page">
  <a:themeElements>
    <a:clrScheme name=" 2">
      <a:dk1>
        <a:srgbClr val="143486"/>
      </a:dk1>
      <a:lt1>
        <a:srgbClr val="FFFFFF"/>
      </a:lt1>
      <a:dk2>
        <a:srgbClr val="6BBACD"/>
      </a:dk2>
      <a:lt2>
        <a:srgbClr val="E7E6E6"/>
      </a:lt2>
      <a:accent1>
        <a:srgbClr val="FFBD00"/>
      </a:accent1>
      <a:accent2>
        <a:srgbClr val="FF7D00"/>
      </a:accent2>
      <a:accent3>
        <a:srgbClr val="E52D39"/>
      </a:accent3>
      <a:accent4>
        <a:srgbClr val="0E286B"/>
      </a:accent4>
      <a:accent5>
        <a:srgbClr val="34B3A0"/>
      </a:accent5>
      <a:accent6>
        <a:srgbClr val="009A6A"/>
      </a:accent6>
      <a:hlink>
        <a:srgbClr val="913482"/>
      </a:hlink>
      <a:folHlink>
        <a:srgbClr val="B8CE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ull Page">
  <a:themeElements>
    <a:clrScheme name=" 2">
      <a:dk1>
        <a:srgbClr val="143486"/>
      </a:dk1>
      <a:lt1>
        <a:srgbClr val="FFFFFF"/>
      </a:lt1>
      <a:dk2>
        <a:srgbClr val="6BBACD"/>
      </a:dk2>
      <a:lt2>
        <a:srgbClr val="E7E6E6"/>
      </a:lt2>
      <a:accent1>
        <a:srgbClr val="FFBD00"/>
      </a:accent1>
      <a:accent2>
        <a:srgbClr val="FF7D00"/>
      </a:accent2>
      <a:accent3>
        <a:srgbClr val="E52D39"/>
      </a:accent3>
      <a:accent4>
        <a:srgbClr val="0E286B"/>
      </a:accent4>
      <a:accent5>
        <a:srgbClr val="34B3A0"/>
      </a:accent5>
      <a:accent6>
        <a:srgbClr val="009A6A"/>
      </a:accent6>
      <a:hlink>
        <a:srgbClr val="913482"/>
      </a:hlink>
      <a:folHlink>
        <a:srgbClr val="B8CE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ull Page">
  <a:themeElements>
    <a:clrScheme name=" 2">
      <a:dk1>
        <a:srgbClr val="143486"/>
      </a:dk1>
      <a:lt1>
        <a:srgbClr val="FFFFFF"/>
      </a:lt1>
      <a:dk2>
        <a:srgbClr val="6BBACD"/>
      </a:dk2>
      <a:lt2>
        <a:srgbClr val="E7E6E6"/>
      </a:lt2>
      <a:accent1>
        <a:srgbClr val="FFBD00"/>
      </a:accent1>
      <a:accent2>
        <a:srgbClr val="FF7D00"/>
      </a:accent2>
      <a:accent3>
        <a:srgbClr val="E52D39"/>
      </a:accent3>
      <a:accent4>
        <a:srgbClr val="0E286B"/>
      </a:accent4>
      <a:accent5>
        <a:srgbClr val="34B3A0"/>
      </a:accent5>
      <a:accent6>
        <a:srgbClr val="009A6A"/>
      </a:accent6>
      <a:hlink>
        <a:srgbClr val="913482"/>
      </a:hlink>
      <a:folHlink>
        <a:srgbClr val="B8CE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Full Page">
  <a:themeElements>
    <a:clrScheme name=" 2">
      <a:dk1>
        <a:srgbClr val="143486"/>
      </a:dk1>
      <a:lt1>
        <a:srgbClr val="FFFFFF"/>
      </a:lt1>
      <a:dk2>
        <a:srgbClr val="6BBACD"/>
      </a:dk2>
      <a:lt2>
        <a:srgbClr val="E7E6E6"/>
      </a:lt2>
      <a:accent1>
        <a:srgbClr val="FFBD00"/>
      </a:accent1>
      <a:accent2>
        <a:srgbClr val="FF7D00"/>
      </a:accent2>
      <a:accent3>
        <a:srgbClr val="E52D39"/>
      </a:accent3>
      <a:accent4>
        <a:srgbClr val="0E286B"/>
      </a:accent4>
      <a:accent5>
        <a:srgbClr val="34B3A0"/>
      </a:accent5>
      <a:accent6>
        <a:srgbClr val="009A6A"/>
      </a:accent6>
      <a:hlink>
        <a:srgbClr val="913482"/>
      </a:hlink>
      <a:folHlink>
        <a:srgbClr val="B8CE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4518</Words>
  <Application>Microsoft Office PowerPoint</Application>
  <PresentationFormat>Widescreen</PresentationFormat>
  <Paragraphs>338</Paragraphs>
  <Slides>34</Slides>
  <Notes>32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34</vt:i4>
      </vt:variant>
    </vt:vector>
  </HeadingPairs>
  <TitlesOfParts>
    <vt:vector size="52" baseType="lpstr">
      <vt:lpstr>AlergiaNormal-Regular</vt:lpstr>
      <vt:lpstr>Aptos</vt:lpstr>
      <vt:lpstr>Arial</vt:lpstr>
      <vt:lpstr>Calibri</vt:lpstr>
      <vt:lpstr>Calibri Light</vt:lpstr>
      <vt:lpstr>Calibri,Sans-Serif</vt:lpstr>
      <vt:lpstr>Courier New</vt:lpstr>
      <vt:lpstr>Gotham Rounded Book</vt:lpstr>
      <vt:lpstr>Gotham Rounded Medium</vt:lpstr>
      <vt:lpstr>Open Sans</vt:lpstr>
      <vt:lpstr>Segoe UI</vt:lpstr>
      <vt:lpstr>Symbol</vt:lpstr>
      <vt:lpstr>Wingdings</vt:lpstr>
      <vt:lpstr>2_Full Page</vt:lpstr>
      <vt:lpstr>5_Full Page</vt:lpstr>
      <vt:lpstr>3_Full Page</vt:lpstr>
      <vt:lpstr>1_Full Page</vt:lpstr>
      <vt:lpstr>4_Full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Kirsty Davies</dc:creator>
  <cp:lastModifiedBy>Kirsty Davies</cp:lastModifiedBy>
  <cp:revision>1</cp:revision>
  <dcterms:created xsi:type="dcterms:W3CDTF">2024-08-07T01:48:31Z</dcterms:created>
  <dcterms:modified xsi:type="dcterms:W3CDTF">2024-08-07T01:49:43Z</dcterms:modified>
</cp:coreProperties>
</file>