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1213" r:id="rId5"/>
    <p:sldId id="1243" r:id="rId6"/>
    <p:sldId id="1275" r:id="rId7"/>
    <p:sldId id="1185" r:id="rId8"/>
    <p:sldId id="1293" r:id="rId9"/>
    <p:sldId id="1253" r:id="rId10"/>
    <p:sldId id="1294" r:id="rId11"/>
    <p:sldId id="1239" r:id="rId12"/>
    <p:sldId id="1254" r:id="rId13"/>
    <p:sldId id="1258" r:id="rId14"/>
    <p:sldId id="1259" r:id="rId15"/>
    <p:sldId id="1292" r:id="rId16"/>
    <p:sldId id="1287" r:id="rId17"/>
    <p:sldId id="1295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rle" initials="EC" lastIdx="7" clrIdx="0">
    <p:extLst>
      <p:ext uri="{19B8F6BF-5375-455C-9EA6-DF929625EA0E}">
        <p15:presenceInfo xmlns:p15="http://schemas.microsoft.com/office/powerpoint/2012/main" userId="S::emma.carle@greatsouth.nz::2dcf6b38-55a8-48b7-8e9e-e74fd42fd7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8A"/>
    <a:srgbClr val="71BF4B"/>
    <a:srgbClr val="A57FB2"/>
    <a:srgbClr val="E0447B"/>
    <a:srgbClr val="3F4444"/>
    <a:srgbClr val="00A8E1"/>
    <a:srgbClr val="EB8C23"/>
    <a:srgbClr val="DBEAED"/>
    <a:srgbClr val="00639C"/>
    <a:srgbClr val="63B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C874E9-8411-4C98-B440-0A6E0A3A07DF}" v="19" dt="2024-07-16T23:50:46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79788" autoAdjust="0"/>
  </p:normalViewPr>
  <p:slideViewPr>
    <p:cSldViewPr snapToGrid="0">
      <p:cViewPr varScale="1">
        <p:scale>
          <a:sx n="84" d="100"/>
          <a:sy n="84" d="100"/>
        </p:scale>
        <p:origin x="1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7"/>
            <a:ext cx="2944973" cy="497679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121" y="7"/>
            <a:ext cx="2944972" cy="497679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fld id="{968C7B88-653A-4AF2-8571-E38E0D1E7F73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428962"/>
            <a:ext cx="2944973" cy="497679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121" y="9428962"/>
            <a:ext cx="2944972" cy="497679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DF20B356-A8EB-4CCD-AF2E-EDABDD56EEC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2313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5659" cy="498055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8055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fld id="{7A995E62-1C1A-4B19-88BA-02B9080F7EDC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201"/>
            <a:ext cx="5438140" cy="3908614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28589"/>
            <a:ext cx="2945659" cy="498054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9"/>
            <a:ext cx="2945659" cy="498054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24F1D00A-075C-4DAA-8124-D5EED93696B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561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7690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bg1"/>
              </a:solidFill>
              <a:cs typeface="Calibri"/>
            </a:endParaRPr>
          </a:p>
          <a:p>
            <a:pPr marL="342860" indent="-342860">
              <a:buFont typeface="Arial" panose="020B0604020202020204" pitchFamily="34" charset="0"/>
              <a:buChar char="•"/>
            </a:pPr>
            <a:endParaRPr lang="en-US" sz="1400" dirty="0">
              <a:cs typeface="Calibri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698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8690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065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5781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373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864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211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285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NZ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857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0" indent="-171430">
              <a:buFontTx/>
              <a:buChar char="-"/>
            </a:pPr>
            <a:endParaRPr lang="en-NZ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645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400" dirty="0"/>
          </a:p>
          <a:p>
            <a:pPr marL="171430" indent="-171430">
              <a:buFontTx/>
              <a:buChar char="-"/>
            </a:pPr>
            <a:endParaRPr lang="en-NZ" sz="1400" dirty="0"/>
          </a:p>
          <a:p>
            <a:pPr marL="171430" indent="-171430">
              <a:buFontTx/>
              <a:buChar char="-"/>
            </a:pPr>
            <a:endParaRPr lang="en-NZ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50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19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D00A-075C-4DAA-8124-D5EED93696B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239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485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521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901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214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302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980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343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014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311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542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838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BC4E-E52C-42B5-9256-0D471BE5E110}" type="datetimeFigureOut">
              <a:rPr lang="en-NZ" smtClean="0"/>
              <a:t>9/08/2024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9B7F9-A225-4A1B-8CDF-9A949AFA8F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820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cliff&#10;&#10;Description automatically generated">
            <a:extLst>
              <a:ext uri="{FF2B5EF4-FFF2-40B4-BE49-F238E27FC236}">
                <a16:creationId xmlns:a16="http://schemas.microsoft.com/office/drawing/2014/main" id="{302CC121-1254-3113-B6C5-93198D9BF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95" b="15386"/>
          <a:stretch/>
        </p:blipFill>
        <p:spPr>
          <a:xfrm>
            <a:off x="0" y="-950"/>
            <a:ext cx="12203558" cy="6866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FE75E7-78DE-40D3-8876-58A092AC7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F5F60-AB63-90FE-0170-1B1FB00EA45C}"/>
              </a:ext>
            </a:extLst>
          </p:cNvPr>
          <p:cNvSpPr txBox="1"/>
          <p:nvPr/>
        </p:nvSpPr>
        <p:spPr>
          <a:xfrm>
            <a:off x="483550" y="456648"/>
            <a:ext cx="6188363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0"/>
              </a:lnSpc>
              <a:defRPr/>
            </a:pPr>
            <a:r>
              <a:rPr lang="en-US" sz="4800" b="1">
                <a:solidFill>
                  <a:srgbClr val="3F4444"/>
                </a:solidFill>
                <a:latin typeface="Amasis MT Pro"/>
                <a:cs typeface="Arial"/>
              </a:rPr>
              <a:t>Murihiku Southland</a:t>
            </a:r>
            <a:br>
              <a:rPr lang="en-US" sz="4800" b="1">
                <a:latin typeface="Amasis MT Pro"/>
                <a:cs typeface="Arial"/>
              </a:rPr>
            </a:br>
            <a:r>
              <a:rPr lang="en-US" sz="4800" b="1">
                <a:solidFill>
                  <a:srgbClr val="3F4444"/>
                </a:solidFill>
                <a:latin typeface="Amasis MT Pro"/>
                <a:cs typeface="Arial"/>
              </a:rPr>
              <a:t>Destination Strategy</a:t>
            </a:r>
            <a:endParaRPr lang="en-US" sz="4800">
              <a:solidFill>
                <a:srgbClr val="3F4444"/>
              </a:solidFill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22A0D-9F9A-BF37-6ADB-837B5E11C4D3}"/>
              </a:ext>
            </a:extLst>
          </p:cNvPr>
          <p:cNvSpPr txBox="1"/>
          <p:nvPr/>
        </p:nvSpPr>
        <p:spPr>
          <a:xfrm>
            <a:off x="487416" y="1993236"/>
            <a:ext cx="287634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>
                <a:solidFill>
                  <a:srgbClr val="007D8A"/>
                </a:solidFill>
                <a:latin typeface="Arial"/>
                <a:cs typeface="Arial"/>
              </a:rPr>
              <a:t>2023 – 2029</a:t>
            </a:r>
            <a:endParaRPr kumimoji="0" lang="en-NZ" sz="3800" b="1" i="0" u="none" strike="noStrike" kern="1200" cap="none" spc="0" normalizeH="0" baseline="0" noProof="0">
              <a:ln>
                <a:noFill/>
              </a:ln>
              <a:solidFill>
                <a:srgbClr val="007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A83EE-891E-063E-498D-85538824C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7E263-B568-C77F-B5D9-427FD2F458BD}"/>
              </a:ext>
            </a:extLst>
          </p:cNvPr>
          <p:cNvSpPr txBox="1"/>
          <p:nvPr/>
        </p:nvSpPr>
        <p:spPr>
          <a:xfrm>
            <a:off x="264541" y="174983"/>
            <a:ext cx="1168399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Intrinsically Linked To…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4F2A15-31D9-CE0B-FE63-47F1FDC5E86B}"/>
              </a:ext>
            </a:extLst>
          </p:cNvPr>
          <p:cNvSpPr/>
          <p:nvPr/>
        </p:nvSpPr>
        <p:spPr>
          <a:xfrm>
            <a:off x="368584" y="991700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white background with blue text and a spiral&#10;&#10;Description automatically generated">
            <a:extLst>
              <a:ext uri="{FF2B5EF4-FFF2-40B4-BE49-F238E27FC236}">
                <a16:creationId xmlns:a16="http://schemas.microsoft.com/office/drawing/2014/main" id="{BCB4D159-63A7-D145-3778-FFE4495BD0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989" b="-204"/>
          <a:stretch/>
        </p:blipFill>
        <p:spPr>
          <a:xfrm>
            <a:off x="622688" y="1600035"/>
            <a:ext cx="3352801" cy="4150265"/>
          </a:xfrm>
          <a:prstGeom prst="rect">
            <a:avLst/>
          </a:prstGeom>
        </p:spPr>
      </p:pic>
      <p:pic>
        <p:nvPicPr>
          <p:cNvPr id="4" name="Picture 3" descr="A white background with blue text and a spiral&#10;&#10;Description automatically generated">
            <a:extLst>
              <a:ext uri="{FF2B5EF4-FFF2-40B4-BE49-F238E27FC236}">
                <a16:creationId xmlns:a16="http://schemas.microsoft.com/office/drawing/2014/main" id="{02FAF9A1-0206-6905-ACF3-8936CC7AC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80" r="256" b="-204"/>
          <a:stretch/>
        </p:blipFill>
        <p:spPr>
          <a:xfrm>
            <a:off x="8334894" y="1600719"/>
            <a:ext cx="3035299" cy="4150284"/>
          </a:xfrm>
          <a:prstGeom prst="rect">
            <a:avLst/>
          </a:prstGeom>
        </p:spPr>
      </p:pic>
      <p:pic>
        <p:nvPicPr>
          <p:cNvPr id="6" name="Picture 5" descr="A white background with blue text and a spiral&#10;&#10;Description automatically generated">
            <a:extLst>
              <a:ext uri="{FF2B5EF4-FFF2-40B4-BE49-F238E27FC236}">
                <a16:creationId xmlns:a16="http://schemas.microsoft.com/office/drawing/2014/main" id="{533BFAAE-1FBD-C014-2768-8869ECE66B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90" r="32058"/>
          <a:stretch/>
        </p:blipFill>
        <p:spPr>
          <a:xfrm>
            <a:off x="4291296" y="1613060"/>
            <a:ext cx="3658011" cy="414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8D2C3-7B1E-8071-0B6A-C67D71133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9" r="-401" b="-403"/>
          <a:stretch/>
        </p:blipFill>
        <p:spPr>
          <a:xfrm>
            <a:off x="5629275" y="0"/>
            <a:ext cx="5965289" cy="6545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C4E53-8E2B-E16F-C26D-9A9BD1415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2D1C18-F04B-6045-CA8B-5E96F77C9425}"/>
              </a:ext>
            </a:extLst>
          </p:cNvPr>
          <p:cNvSpPr txBox="1"/>
          <p:nvPr/>
        </p:nvSpPr>
        <p:spPr>
          <a:xfrm>
            <a:off x="340775" y="2105799"/>
            <a:ext cx="485434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63 Projects</a:t>
            </a: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Grouped in </a:t>
            </a:r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5 Areas</a:t>
            </a: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: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Environmental Stewardship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Leadership &amp; Capability Development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Access &amp; Infrastructure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Experience &amp; Product Development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Sharing Our Story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24 Priority Projects </a:t>
            </a: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– the most significant opportunities to bring our vision to life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AE2C2-678A-3A72-4B44-11F9EDAB70BB}"/>
              </a:ext>
            </a:extLst>
          </p:cNvPr>
          <p:cNvSpPr txBox="1"/>
          <p:nvPr/>
        </p:nvSpPr>
        <p:spPr>
          <a:xfrm>
            <a:off x="264541" y="174983"/>
            <a:ext cx="1168399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>
                <a:solidFill>
                  <a:srgbClr val="007D8A"/>
                </a:solidFill>
                <a:latin typeface="Arial"/>
                <a:cs typeface="Arial"/>
              </a:rPr>
              <a:t>Strategy Projects</a:t>
            </a:r>
            <a:endParaRPr lang="en-US" sz="380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0B63F1-128F-8EB7-CF7F-09B108C2844A}"/>
              </a:ext>
            </a:extLst>
          </p:cNvPr>
          <p:cNvSpPr/>
          <p:nvPr/>
        </p:nvSpPr>
        <p:spPr>
          <a:xfrm>
            <a:off x="368584" y="991700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31AC34-76C8-FA2B-0654-931C1250F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8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DE67327-1672-A5E4-2E3D-39C5EE1C0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" t="8136" b="-260"/>
          <a:stretch/>
        </p:blipFill>
        <p:spPr>
          <a:xfrm>
            <a:off x="0" y="0"/>
            <a:ext cx="6809228" cy="6863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0E4DD-324C-F438-E889-CA7A2101E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DAB68-3E3C-48E3-7EF1-4CA720A73A27}"/>
              </a:ext>
            </a:extLst>
          </p:cNvPr>
          <p:cNvSpPr txBox="1"/>
          <p:nvPr/>
        </p:nvSpPr>
        <p:spPr>
          <a:xfrm>
            <a:off x="6975814" y="182819"/>
            <a:ext cx="4525265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>
                <a:solidFill>
                  <a:srgbClr val="007D8A"/>
                </a:solidFill>
                <a:latin typeface="Arial"/>
                <a:cs typeface="Arial"/>
              </a:rPr>
              <a:t>Key Enablers</a:t>
            </a:r>
            <a:endParaRPr lang="en-US" sz="380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3CEEE-4E38-BAD4-4368-7D7073A26252}"/>
              </a:ext>
            </a:extLst>
          </p:cNvPr>
          <p:cNvSpPr/>
          <p:nvPr/>
        </p:nvSpPr>
        <p:spPr>
          <a:xfrm>
            <a:off x="7112815" y="997649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BE1149-5D9B-C88A-93AD-A7ABF4645720}"/>
              </a:ext>
            </a:extLst>
          </p:cNvPr>
          <p:cNvGrpSpPr/>
          <p:nvPr/>
        </p:nvGrpSpPr>
        <p:grpSpPr>
          <a:xfrm>
            <a:off x="6944549" y="1893921"/>
            <a:ext cx="4314235" cy="3484999"/>
            <a:chOff x="6794030" y="1715180"/>
            <a:chExt cx="4314235" cy="3484999"/>
          </a:xfrm>
        </p:grpSpPr>
        <p:pic>
          <p:nvPicPr>
            <p:cNvPr id="2" name="Picture 1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4CD957A-DD65-02C6-2150-927DFEBC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2251" y="1715180"/>
              <a:ext cx="4286014" cy="605416"/>
            </a:xfrm>
            <a:prstGeom prst="rect">
              <a:avLst/>
            </a:prstGeom>
          </p:spPr>
        </p:pic>
        <p:pic>
          <p:nvPicPr>
            <p:cNvPr id="4" name="Picture 3" descr="A close-up of a logo&#10;&#10;Description automatically generated">
              <a:extLst>
                <a:ext uri="{FF2B5EF4-FFF2-40B4-BE49-F238E27FC236}">
                  <a16:creationId xmlns:a16="http://schemas.microsoft.com/office/drawing/2014/main" id="{033865BC-580F-1A60-8BF4-90996ABF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0474" y="2421871"/>
              <a:ext cx="3872088" cy="603146"/>
            </a:xfrm>
            <a:prstGeom prst="rect">
              <a:avLst/>
            </a:prstGeom>
          </p:spPr>
        </p:pic>
        <p:pic>
          <p:nvPicPr>
            <p:cNvPr id="6" name="Picture 5" descr="A close-up of a logo&#10;&#10;Description automatically generated">
              <a:extLst>
                <a:ext uri="{FF2B5EF4-FFF2-40B4-BE49-F238E27FC236}">
                  <a16:creationId xmlns:a16="http://schemas.microsoft.com/office/drawing/2014/main" id="{78C53EB6-5D7F-98BA-875C-DF9860AD4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8696" y="3155246"/>
              <a:ext cx="3006607" cy="538103"/>
            </a:xfrm>
            <a:prstGeom prst="rect">
              <a:avLst/>
            </a:prstGeom>
          </p:spPr>
        </p:pic>
        <p:pic>
          <p:nvPicPr>
            <p:cNvPr id="10" name="Picture 9" descr="A close-up of a sign&#10;&#10;Description automatically generated">
              <a:extLst>
                <a:ext uri="{FF2B5EF4-FFF2-40B4-BE49-F238E27FC236}">
                  <a16:creationId xmlns:a16="http://schemas.microsoft.com/office/drawing/2014/main" id="{537C7D21-49DE-581B-D74B-275FF7E19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4030" y="3929976"/>
              <a:ext cx="2376311" cy="512643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8CE13552-6530-59FD-43BD-697E5E70E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22253" y="4592931"/>
              <a:ext cx="4163718" cy="607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9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315064" y="1557719"/>
            <a:ext cx="7084219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700" b="1" i="1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“Written by us, for us”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1700" i="1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W</a:t>
            </a: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riting the DMP was a huge task, but it gave us a more connected outcome and demonstrated our sector leadership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1700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700" b="1" i="1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Important to show the importance of 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Communication of its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Encourage integration into wider regional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Show its connection to other priorities i.e. community planning, attraction of new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700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Having a plan </a:t>
            </a:r>
            <a:r>
              <a:rPr lang="en-NZ" sz="1700" b="1" i="1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strongly connected to what our communities want </a:t>
            </a: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Calibri"/>
              </a:rPr>
              <a:t>made it hard to challenge and supported stakeholder buy-in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700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Its invaluable to have a DMP but </a:t>
            </a:r>
            <a:r>
              <a:rPr lang="en-NZ" sz="1700" b="1" i="1" dirty="0">
                <a:solidFill>
                  <a:srgbClr val="3F4444"/>
                </a:solidFill>
                <a:latin typeface="Arial"/>
                <a:cs typeface="Arial"/>
              </a:rPr>
              <a:t>these need to be living documents</a:t>
            </a: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. </a:t>
            </a:r>
            <a:endParaRPr lang="en-NZ" sz="1700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B55C1-85D8-6AB0-ACE7-0D1574A39B9F}"/>
              </a:ext>
            </a:extLst>
          </p:cNvPr>
          <p:cNvSpPr txBox="1"/>
          <p:nvPr/>
        </p:nvSpPr>
        <p:spPr>
          <a:xfrm>
            <a:off x="315064" y="211099"/>
            <a:ext cx="6566672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Key Takeouts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A5142-0E81-8260-B28C-7C862FB392F5}"/>
              </a:ext>
            </a:extLst>
          </p:cNvPr>
          <p:cNvSpPr/>
          <p:nvPr/>
        </p:nvSpPr>
        <p:spPr>
          <a:xfrm>
            <a:off x="452065" y="1025929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B6DEF-902E-18DF-BA57-0E83ED685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072" y="0"/>
            <a:ext cx="4605928" cy="6259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221A5-0B62-6D7E-897F-E9185EDAD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3A73D-FD6E-3444-5AEA-C68B184DE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a cliff&#10;&#10;Description automatically generated">
            <a:extLst>
              <a:ext uri="{FF2B5EF4-FFF2-40B4-BE49-F238E27FC236}">
                <a16:creationId xmlns:a16="http://schemas.microsoft.com/office/drawing/2014/main" id="{35D6DC44-6167-1169-126F-08FCC99F1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95" b="15386"/>
          <a:stretch/>
        </p:blipFill>
        <p:spPr>
          <a:xfrm>
            <a:off x="0" y="-950"/>
            <a:ext cx="12203558" cy="6866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FE75E7-78DE-40D3-8876-58A092AC7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9B5C0F-72D2-049B-C8AB-9D32BF0DAD17}"/>
              </a:ext>
            </a:extLst>
          </p:cNvPr>
          <p:cNvSpPr txBox="1"/>
          <p:nvPr/>
        </p:nvSpPr>
        <p:spPr>
          <a:xfrm>
            <a:off x="483550" y="456648"/>
            <a:ext cx="6188363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0"/>
              </a:lnSpc>
              <a:defRPr/>
            </a:pPr>
            <a:r>
              <a:rPr lang="en-US" sz="4800" b="1">
                <a:solidFill>
                  <a:srgbClr val="3F4444"/>
                </a:solidFill>
                <a:latin typeface="Amasis MT Pro"/>
                <a:cs typeface="Arial"/>
              </a:rPr>
              <a:t>Thank you for </a:t>
            </a:r>
            <a:br>
              <a:rPr lang="en-US" sz="4800" b="1">
                <a:solidFill>
                  <a:srgbClr val="3F4444"/>
                </a:solidFill>
                <a:latin typeface="Amasis MT Pro"/>
                <a:cs typeface="Arial"/>
              </a:rPr>
            </a:br>
            <a:r>
              <a:rPr lang="en-US" sz="4800" b="1">
                <a:solidFill>
                  <a:srgbClr val="3F4444"/>
                </a:solidFill>
                <a:latin typeface="Amasis MT Pro"/>
                <a:cs typeface="Arial"/>
              </a:rPr>
              <a:t>your time</a:t>
            </a:r>
            <a:endParaRPr lang="en-US" sz="4800" b="1">
              <a:solidFill>
                <a:srgbClr val="3F4444"/>
              </a:solidFill>
              <a:latin typeface="Amasis MT Pro"/>
              <a:ea typeface="Calibri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6B53E-11F9-40E4-7B79-FAD70156953C}"/>
              </a:ext>
            </a:extLst>
          </p:cNvPr>
          <p:cNvSpPr txBox="1"/>
          <p:nvPr/>
        </p:nvSpPr>
        <p:spPr>
          <a:xfrm>
            <a:off x="386851" y="6099179"/>
            <a:ext cx="2743200" cy="459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NZ" b="1" dirty="0">
                <a:solidFill>
                  <a:srgbClr val="FFFFFF"/>
                </a:solidFill>
                <a:latin typeface="Amasis MT Pro"/>
                <a:ea typeface="+mn-lt"/>
                <a:cs typeface="+mn-lt"/>
              </a:rPr>
              <a:t>www.greatsouth.nz</a:t>
            </a:r>
            <a:endParaRPr lang="en-NZ" dirty="0">
              <a:solidFill>
                <a:srgbClr val="FFFFFF"/>
              </a:solidFill>
              <a:latin typeface="Amasis MT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049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3B27AF-4117-D837-0B70-7A61397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305522" y="1503368"/>
            <a:ext cx="637192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Original plan – the </a:t>
            </a:r>
            <a:r>
              <a:rPr lang="en-NZ" i="1" u="sng" dirty="0">
                <a:solidFill>
                  <a:srgbClr val="3F4444"/>
                </a:solidFill>
                <a:latin typeface="Arial"/>
                <a:cs typeface="Arial"/>
              </a:rPr>
              <a:t>Southland Murihiku Destination Strategy 2019 – 2029</a:t>
            </a: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 was launched in 2019.</a:t>
            </a:r>
          </a:p>
          <a:p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Written by an external consultant, with strong involvement from Great South and a Strategic Advisory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It was one of the first regional plans to align with the New Zealand Aotearoa Government Tourism Strategy.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By 2022, over two thirds of the 68 recommendations were either complete, in progress or under investigation. </a:t>
            </a:r>
          </a:p>
          <a:p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9D852-769E-6404-E4BD-B4A27AE688EF}"/>
              </a:ext>
            </a:extLst>
          </p:cNvPr>
          <p:cNvSpPr txBox="1"/>
          <p:nvPr/>
        </p:nvSpPr>
        <p:spPr>
          <a:xfrm>
            <a:off x="264541" y="174983"/>
            <a:ext cx="1168399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Strategy Background 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53837-8DC7-BCC9-382A-EECDBAF2AD2D}"/>
              </a:ext>
            </a:extLst>
          </p:cNvPr>
          <p:cNvSpPr/>
          <p:nvPr/>
        </p:nvSpPr>
        <p:spPr>
          <a:xfrm>
            <a:off x="368584" y="991700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1F9C14-B9CC-A7EF-6B06-8CFC781C5F9C}"/>
              </a:ext>
            </a:extLst>
          </p:cNvPr>
          <p:cNvGrpSpPr/>
          <p:nvPr/>
        </p:nvGrpSpPr>
        <p:grpSpPr>
          <a:xfrm>
            <a:off x="7057835" y="1677332"/>
            <a:ext cx="4970885" cy="3507030"/>
            <a:chOff x="7433733" y="2218565"/>
            <a:chExt cx="4208885" cy="2970808"/>
          </a:xfrm>
        </p:grpSpPr>
        <p:pic>
          <p:nvPicPr>
            <p:cNvPr id="4" name="Picture 3" descr="A blue and green pie chart&#10;&#10;Description automatically generated">
              <a:extLst>
                <a:ext uri="{FF2B5EF4-FFF2-40B4-BE49-F238E27FC236}">
                  <a16:creationId xmlns:a16="http://schemas.microsoft.com/office/drawing/2014/main" id="{CA59DF21-C0F0-9187-4486-853B7EB7A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975" r="-224"/>
            <a:stretch/>
          </p:blipFill>
          <p:spPr>
            <a:xfrm>
              <a:off x="7433733" y="2218565"/>
              <a:ext cx="4208885" cy="2970808"/>
            </a:xfrm>
            <a:prstGeom prst="rect">
              <a:avLst/>
            </a:prstGeom>
          </p:spPr>
        </p:pic>
        <p:pic>
          <p:nvPicPr>
            <p:cNvPr id="7" name="Picture 6" descr="A blue and green pie chart&#10;&#10;Description automatically generated">
              <a:extLst>
                <a:ext uri="{FF2B5EF4-FFF2-40B4-BE49-F238E27FC236}">
                  <a16:creationId xmlns:a16="http://schemas.microsoft.com/office/drawing/2014/main" id="{F1530A7D-88CF-ED4D-9C2A-41EFD6996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211" t="2716" r="70852" b="89877"/>
            <a:stretch/>
          </p:blipFill>
          <p:spPr>
            <a:xfrm>
              <a:off x="9024524" y="3307942"/>
              <a:ext cx="715643" cy="263229"/>
            </a:xfrm>
            <a:prstGeom prst="rect">
              <a:avLst/>
            </a:prstGeom>
          </p:spPr>
        </p:pic>
        <p:pic>
          <p:nvPicPr>
            <p:cNvPr id="9" name="Picture 8" descr="A blue and green pie chart&#10;&#10;Description automatically generated">
              <a:extLst>
                <a:ext uri="{FF2B5EF4-FFF2-40B4-BE49-F238E27FC236}">
                  <a16:creationId xmlns:a16="http://schemas.microsoft.com/office/drawing/2014/main" id="{12715D78-5D02-2217-8FA7-722981076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592" t="3210" r="17264" b="90102"/>
            <a:stretch/>
          </p:blipFill>
          <p:spPr>
            <a:xfrm>
              <a:off x="9089435" y="3864860"/>
              <a:ext cx="640317" cy="245233"/>
            </a:xfrm>
            <a:prstGeom prst="rect">
              <a:avLst/>
            </a:prstGeom>
          </p:spPr>
        </p:pic>
        <p:pic>
          <p:nvPicPr>
            <p:cNvPr id="12" name="Picture 11" descr="A blue and green pie chart&#10;&#10;Description automatically generated">
              <a:extLst>
                <a:ext uri="{FF2B5EF4-FFF2-40B4-BE49-F238E27FC236}">
                  <a16:creationId xmlns:a16="http://schemas.microsoft.com/office/drawing/2014/main" id="{44B25B7A-FA36-B603-A9EA-CE3D5F31A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48" t="2716" r="33408" b="90123"/>
            <a:stretch/>
          </p:blipFill>
          <p:spPr>
            <a:xfrm>
              <a:off x="8666102" y="3573231"/>
              <a:ext cx="1497195" cy="263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47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A3B5380-8447-BC42-80B5-8AB7A471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298938" y="1895982"/>
            <a:ext cx="659689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Direct jet service from Invercargill to Auckland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Invercargill Central, city centre redevelopment, </a:t>
            </a:r>
            <a:br>
              <a:rPr lang="en-NZ" dirty="0">
                <a:solidFill>
                  <a:srgbClr val="3F4444"/>
                </a:solidFill>
                <a:latin typeface="Arial"/>
                <a:cs typeface="Arial"/>
              </a:rPr>
            </a:b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the Langlands Hotel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Cultural storytelling – Te Ara Taurapa and Invercargill Airport</a:t>
            </a:r>
            <a:br>
              <a:rPr lang="en-NZ" dirty="0">
                <a:solidFill>
                  <a:srgbClr val="3F4444"/>
                </a:solidFill>
                <a:latin typeface="Arial"/>
                <a:cs typeface="Arial"/>
              </a:rPr>
            </a:b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/Stead Street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Milford Opportunities Project progression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Bluff Motupōhue Tourism Master Plan 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Rakiura Dark Sky Sanctuary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Murihiku Southland Tourism Sustainability Programme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Regional pathways to Net Zero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Southland Murihiku Food Tourism Strategy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Southland Murihiku Events Strategy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Southern Way touring network launch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Hump Ridge Track – Great Walk status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A94377-DE82-20C1-1988-5A604987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00" y="4313126"/>
            <a:ext cx="2759020" cy="17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C9E5E-1828-CB81-F039-4D585CEAA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864" y="175157"/>
            <a:ext cx="2759771" cy="2176876"/>
          </a:xfrm>
          <a:prstGeom prst="rect">
            <a:avLst/>
          </a:prstGeom>
        </p:spPr>
      </p:pic>
      <p:pic>
        <p:nvPicPr>
          <p:cNvPr id="8" name="Picture 7" descr="A large white airplane on a runway&#10;&#10;Description automatically generated with medium confidence">
            <a:extLst>
              <a:ext uri="{FF2B5EF4-FFF2-40B4-BE49-F238E27FC236}">
                <a16:creationId xmlns:a16="http://schemas.microsoft.com/office/drawing/2014/main" id="{0B14EF69-5EE0-D6D9-4404-EF8E7A816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64" y="2423364"/>
            <a:ext cx="2759856" cy="1826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F2085-1779-927F-D830-DD50C1CF59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00" b="-400"/>
          <a:stretch/>
        </p:blipFill>
        <p:spPr>
          <a:xfrm>
            <a:off x="7265109" y="2427545"/>
            <a:ext cx="1937187" cy="1818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45EBE8-36BD-45A0-B0B4-49FF73E86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735"/>
          <a:stretch/>
        </p:blipFill>
        <p:spPr>
          <a:xfrm>
            <a:off x="7265109" y="4322895"/>
            <a:ext cx="1937187" cy="1765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A63C9-201A-5DF0-62E6-CF39098E937D}"/>
              </a:ext>
            </a:extLst>
          </p:cNvPr>
          <p:cNvSpPr txBox="1"/>
          <p:nvPr/>
        </p:nvSpPr>
        <p:spPr>
          <a:xfrm>
            <a:off x="264542" y="174983"/>
            <a:ext cx="1168399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NZ" sz="3800" b="1">
                <a:solidFill>
                  <a:srgbClr val="007D8A"/>
                </a:solidFill>
                <a:latin typeface="Arial"/>
                <a:cs typeface="Arial"/>
              </a:rPr>
              <a:t>A New Tourism Landscape</a:t>
            </a:r>
            <a:endParaRPr lang="en-US" sz="380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6C66D8-F396-CE76-4CC1-5D475DEE5C42}"/>
              </a:ext>
            </a:extLst>
          </p:cNvPr>
          <p:cNvSpPr/>
          <p:nvPr/>
        </p:nvSpPr>
        <p:spPr>
          <a:xfrm>
            <a:off x="368584" y="991700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11974-16DD-A63B-E3DC-A601C5624D3E}"/>
              </a:ext>
            </a:extLst>
          </p:cNvPr>
          <p:cNvSpPr txBox="1"/>
          <p:nvPr/>
        </p:nvSpPr>
        <p:spPr>
          <a:xfrm>
            <a:off x="298938" y="1324707"/>
            <a:ext cx="34661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NZ" b="1">
                <a:solidFill>
                  <a:srgbClr val="3F4444"/>
                </a:solidFill>
                <a:latin typeface="Arial"/>
              </a:rPr>
              <a:t>Regional game-changers…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EB8EB-F7F5-E6EF-B948-357F58204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8522" y="171924"/>
            <a:ext cx="1899738" cy="21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2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10E63D2-2AD7-43A8-B470-71F08AB06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29" y="2099232"/>
            <a:ext cx="8704770" cy="432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943E0A-0E01-49EA-BA45-12957BE04A86}"/>
              </a:ext>
            </a:extLst>
          </p:cNvPr>
          <p:cNvSpPr txBox="1"/>
          <p:nvPr/>
        </p:nvSpPr>
        <p:spPr>
          <a:xfrm>
            <a:off x="157699" y="163281"/>
            <a:ext cx="1201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Calibri"/>
              </a:rPr>
              <a:t>Product Development</a:t>
            </a:r>
            <a:endParaRPr lang="en-US" sz="2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BC2EF-7F6C-460B-AFD8-E4C56BCD45F0}"/>
              </a:ext>
            </a:extLst>
          </p:cNvPr>
          <p:cNvSpPr txBox="1"/>
          <p:nvPr/>
        </p:nvSpPr>
        <p:spPr>
          <a:xfrm>
            <a:off x="199803" y="164162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007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Beyond 2025 Southland</a:t>
            </a:r>
            <a:endParaRPr kumimoji="0" lang="en-NZ" sz="3800" b="1" i="0" u="none" strike="noStrike" kern="1200" cap="none" spc="0" normalizeH="0" baseline="0" noProof="0">
              <a:ln>
                <a:noFill/>
              </a:ln>
              <a:solidFill>
                <a:srgbClr val="007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81B857-3646-4A2C-A8F8-9797980449EC}"/>
              </a:ext>
            </a:extLst>
          </p:cNvPr>
          <p:cNvSpPr/>
          <p:nvPr/>
        </p:nvSpPr>
        <p:spPr>
          <a:xfrm>
            <a:off x="0" y="6258559"/>
            <a:ext cx="12192000" cy="599441"/>
          </a:xfrm>
          <a:prstGeom prst="rect">
            <a:avLst/>
          </a:prstGeom>
          <a:solidFill>
            <a:srgbClr val="007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FE75E7-78DE-40D3-8876-58A092AC7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32350-1063-44D3-9411-B857EE3988BA}"/>
              </a:ext>
            </a:extLst>
          </p:cNvPr>
          <p:cNvSpPr txBox="1"/>
          <p:nvPr/>
        </p:nvSpPr>
        <p:spPr>
          <a:xfrm>
            <a:off x="-186432" y="1479119"/>
            <a:ext cx="865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404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solidFill>
                <a:srgbClr val="4040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DB69B2-8B4D-4870-A9CC-5DB10C198EB9}"/>
              </a:ext>
            </a:extLst>
          </p:cNvPr>
          <p:cNvSpPr/>
          <p:nvPr/>
        </p:nvSpPr>
        <p:spPr>
          <a:xfrm>
            <a:off x="379080" y="1087582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E6B10-3B06-4C89-815B-21F5B33002A6}"/>
              </a:ext>
            </a:extLst>
          </p:cNvPr>
          <p:cNvSpPr txBox="1"/>
          <p:nvPr/>
        </p:nvSpPr>
        <p:spPr>
          <a:xfrm>
            <a:off x="-186432" y="1125029"/>
            <a:ext cx="1191296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600"/>
              </a:spcAft>
              <a:defRPr/>
            </a:pPr>
            <a:r>
              <a:rPr lang="en-NZ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long-term plan for Southland’s Just Transition work plan…</a:t>
            </a: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NZ" b="1" dirty="0">
                <a:solidFill>
                  <a:srgbClr val="007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lvl="1" algn="ctr">
              <a:spcAft>
                <a:spcPts val="600"/>
              </a:spcAft>
              <a:defRPr/>
            </a:pPr>
            <a:r>
              <a:rPr lang="en-NZ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refresh of the Southland Regional Development Strategy (2015)</a:t>
            </a: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C5B01A-E340-4C42-9524-AFA3316FB85D}"/>
              </a:ext>
            </a:extLst>
          </p:cNvPr>
          <p:cNvSpPr/>
          <p:nvPr/>
        </p:nvSpPr>
        <p:spPr>
          <a:xfrm>
            <a:off x="3331388" y="2402449"/>
            <a:ext cx="1616364" cy="199505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74364D06-B0D0-48E4-A7EE-AAAD61A28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699" y="455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6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on a boat&#10;&#10;Description automatically generated">
            <a:extLst>
              <a:ext uri="{FF2B5EF4-FFF2-40B4-BE49-F238E27FC236}">
                <a16:creationId xmlns:a16="http://schemas.microsoft.com/office/drawing/2014/main" id="{68CF9E09-A085-C176-4EEE-EF292DF87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" t="9475" r="85" b="-512"/>
          <a:stretch/>
        </p:blipFill>
        <p:spPr>
          <a:xfrm>
            <a:off x="0" y="1"/>
            <a:ext cx="4328428" cy="6381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B5738-8991-0F17-263C-16F2E414D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8BC2EF-7F6C-460B-AFD8-E4C56BCD45F0}"/>
              </a:ext>
            </a:extLst>
          </p:cNvPr>
          <p:cNvSpPr txBox="1"/>
          <p:nvPr/>
        </p:nvSpPr>
        <p:spPr>
          <a:xfrm>
            <a:off x="4507454" y="182819"/>
            <a:ext cx="73970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007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Strategy</a:t>
            </a:r>
            <a:endParaRPr kumimoji="0" lang="en-NZ" sz="3800" b="1" i="0" u="none" strike="noStrike" kern="1200" cap="none" spc="0" normalizeH="0" baseline="0" noProof="0">
              <a:ln>
                <a:noFill/>
              </a:ln>
              <a:solidFill>
                <a:srgbClr val="007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DB69B2-8B4D-4870-A9CC-5DB10C198EB9}"/>
              </a:ext>
            </a:extLst>
          </p:cNvPr>
          <p:cNvSpPr/>
          <p:nvPr/>
        </p:nvSpPr>
        <p:spPr>
          <a:xfrm>
            <a:off x="4634686" y="997649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4539552" y="1862394"/>
            <a:ext cx="7364958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Significant achievement of the existing 10-year plan, supported by MBIE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400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Tourism landscape has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400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Recognition of the impacts of covid</a:t>
            </a:r>
            <a:endParaRPr lang="en-US" dirty="0"/>
          </a:p>
          <a:p>
            <a:endParaRPr lang="en-NZ" sz="1400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Growth predicted to be back at pre-covid levels sooner than expected, potential for pressure in key locations – Milford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A plan more closely aligned to the priorities and perspectives of our communities and mana whenua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400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Need to re-define what success looks like</a:t>
            </a:r>
          </a:p>
          <a:p>
            <a:endParaRPr lang="en-NZ" sz="1400" dirty="0">
              <a:solidFill>
                <a:srgbClr val="3F444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Alignment with Beyond 2025 Southland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3D35B-BD36-F31A-5EA3-39AE43C742CF}"/>
              </a:ext>
            </a:extLst>
          </p:cNvPr>
          <p:cNvSpPr txBox="1"/>
          <p:nvPr/>
        </p:nvSpPr>
        <p:spPr>
          <a:xfrm>
            <a:off x="4558323" y="1314938"/>
            <a:ext cx="14927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NZ" b="1" i="1">
                <a:solidFill>
                  <a:srgbClr val="3F4444"/>
                </a:solidFill>
                <a:latin typeface="Arial"/>
              </a:rPr>
              <a:t>Why now?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75D96A-FCB1-8C2A-A593-3BE02790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0" y="0"/>
            <a:ext cx="5173207" cy="6695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221A5-0B62-6D7E-897F-E9185EDA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5523686" y="1490485"/>
            <a:ext cx="614669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Led by Great South, supported by a </a:t>
            </a:r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Strategic Advisory Group</a:t>
            </a: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5 stakeholder and industry </a:t>
            </a:r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workshops</a:t>
            </a: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Consultation and input </a:t>
            </a: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from key partners and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Existing strategy review</a:t>
            </a:r>
          </a:p>
          <a:p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Projects and priorities re-evaluated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Many opportunities and barriers identified still exist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Key desired outcomes still relevant, but the pathway needed to change and the focus on people and place deepened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B55C1-85D8-6AB0-ACE7-0D1574A39B9F}"/>
              </a:ext>
            </a:extLst>
          </p:cNvPr>
          <p:cNvSpPr txBox="1"/>
          <p:nvPr/>
        </p:nvSpPr>
        <p:spPr>
          <a:xfrm>
            <a:off x="5386685" y="182819"/>
            <a:ext cx="6566672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Process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A5142-0E81-8260-B28C-7C862FB392F5}"/>
              </a:ext>
            </a:extLst>
          </p:cNvPr>
          <p:cNvSpPr/>
          <p:nvPr/>
        </p:nvSpPr>
        <p:spPr>
          <a:xfrm>
            <a:off x="5523686" y="997649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5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1221A5-0B62-6D7E-897F-E9185EDAD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03ACC-1BAC-2EFB-A9C9-8063FDFBD5F7}"/>
              </a:ext>
            </a:extLst>
          </p:cNvPr>
          <p:cNvSpPr txBox="1"/>
          <p:nvPr/>
        </p:nvSpPr>
        <p:spPr>
          <a:xfrm>
            <a:off x="-191813" y="1296110"/>
            <a:ext cx="8053551" cy="45397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NZ" sz="1700" dirty="0">
              <a:solidFill>
                <a:srgbClr val="3F4444"/>
              </a:solidFill>
              <a:latin typeface="Arial"/>
              <a:ea typeface="Calibri"/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NZ" sz="1700" b="1" i="1" dirty="0">
                <a:solidFill>
                  <a:srgbClr val="3F4444"/>
                </a:solidFill>
                <a:latin typeface="Arial"/>
                <a:cs typeface="Arial"/>
              </a:rPr>
              <a:t>Community Sentiment in Relation to Tourism </a:t>
            </a: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– </a:t>
            </a:r>
            <a:r>
              <a:rPr lang="en-NZ" sz="1700" i="1" dirty="0">
                <a:solidFill>
                  <a:srgbClr val="3F4444"/>
                </a:solidFill>
                <a:latin typeface="Arial"/>
                <a:cs typeface="Arial"/>
              </a:rPr>
              <a:t>Angus and Associates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Told us our communities want tourism and what they want, underpinning the strategy development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NZ" sz="1700" b="1" i="1" dirty="0">
                <a:solidFill>
                  <a:srgbClr val="3F4444"/>
                </a:solidFill>
                <a:latin typeface="Arial"/>
                <a:cs typeface="Arial"/>
              </a:rPr>
              <a:t>Community Board Plans </a:t>
            </a: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reviewed (9) – </a:t>
            </a:r>
            <a:r>
              <a:rPr lang="en-NZ" sz="1700" i="1" dirty="0">
                <a:solidFill>
                  <a:srgbClr val="3F4444"/>
                </a:solidFill>
                <a:latin typeface="Arial"/>
                <a:cs typeface="Arial"/>
              </a:rPr>
              <a:t>Great South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To assess what tourism activity each community wants for their place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NZ" sz="1700" b="1" i="1" dirty="0">
                <a:solidFill>
                  <a:srgbClr val="3F4444"/>
                </a:solidFill>
                <a:latin typeface="Arial"/>
                <a:cs typeface="Arial"/>
              </a:rPr>
              <a:t>Tourism Data Snapshot and Forecast </a:t>
            </a: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– </a:t>
            </a:r>
            <a:r>
              <a:rPr lang="en-NZ" sz="1700" i="1" dirty="0">
                <a:solidFill>
                  <a:srgbClr val="3F4444"/>
                </a:solidFill>
                <a:latin typeface="Arial"/>
                <a:cs typeface="Arial"/>
              </a:rPr>
              <a:t>Infometrics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Creation of forecasted ‘scenarios’ rather than set targets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NZ" sz="1700" i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NZ" sz="1700" b="1" i="1" dirty="0">
                <a:solidFill>
                  <a:srgbClr val="3F4444"/>
                </a:solidFill>
                <a:latin typeface="Arial"/>
                <a:cs typeface="Arial"/>
              </a:rPr>
              <a:t>Tourism Sustainability Survey </a:t>
            </a:r>
            <a:r>
              <a:rPr lang="en-NZ" sz="1700" dirty="0">
                <a:solidFill>
                  <a:srgbClr val="3F4444"/>
                </a:solidFill>
                <a:latin typeface="Arial"/>
                <a:cs typeface="Arial"/>
              </a:rPr>
              <a:t>– </a:t>
            </a:r>
            <a:r>
              <a:rPr lang="en-NZ" sz="1700" i="1" dirty="0">
                <a:solidFill>
                  <a:srgbClr val="3F4444"/>
                </a:solidFill>
                <a:latin typeface="Arial"/>
                <a:cs typeface="Arial"/>
              </a:rPr>
              <a:t>Great South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To understand where our operators are at on this journey and where our actions should be focussed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B55C1-85D8-6AB0-ACE7-0D1574A39B9F}"/>
              </a:ext>
            </a:extLst>
          </p:cNvPr>
          <p:cNvSpPr txBox="1"/>
          <p:nvPr/>
        </p:nvSpPr>
        <p:spPr>
          <a:xfrm>
            <a:off x="277357" y="211100"/>
            <a:ext cx="6566672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Supporting Research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A5142-0E81-8260-B28C-7C862FB392F5}"/>
              </a:ext>
            </a:extLst>
          </p:cNvPr>
          <p:cNvSpPr/>
          <p:nvPr/>
        </p:nvSpPr>
        <p:spPr>
          <a:xfrm>
            <a:off x="414358" y="1025930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2CCEB-3E96-E64D-3555-53CA3F0E0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10" r="189" b="-50"/>
          <a:stretch/>
        </p:blipFill>
        <p:spPr>
          <a:xfrm>
            <a:off x="8542428" y="1"/>
            <a:ext cx="3643932" cy="62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E66F26-346E-5FA3-59FC-8C22A9D6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8E360-D9C9-4B47-F10C-FA962C92B4DF}"/>
              </a:ext>
            </a:extLst>
          </p:cNvPr>
          <p:cNvSpPr txBox="1"/>
          <p:nvPr/>
        </p:nvSpPr>
        <p:spPr>
          <a:xfrm>
            <a:off x="264541" y="2897367"/>
            <a:ext cx="641554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Launch highlighted the plan as a crucial step in our </a:t>
            </a:r>
            <a:r>
              <a:rPr lang="en-NZ" b="1" dirty="0">
                <a:solidFill>
                  <a:srgbClr val="3F4444"/>
                </a:solidFill>
                <a:latin typeface="Arial"/>
                <a:cs typeface="Arial"/>
              </a:rPr>
              <a:t>re-imagining of tourism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Illustrated the need for </a:t>
            </a:r>
            <a:r>
              <a:rPr lang="en-NZ" b="1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a well-managed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b="1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Unified all stakeholders </a:t>
            </a:r>
            <a:r>
              <a:rPr lang="en-NZ" dirty="0">
                <a:solidFill>
                  <a:srgbClr val="3F4444"/>
                </a:solidFill>
                <a:latin typeface="Arial"/>
                <a:ea typeface="Calibri"/>
                <a:cs typeface="Arial"/>
              </a:rPr>
              <a:t>behind its pathway – ‘</a:t>
            </a:r>
            <a:r>
              <a:rPr lang="en-NZ" dirty="0">
                <a:solidFill>
                  <a:srgbClr val="3F4444"/>
                </a:solidFill>
                <a:latin typeface="Arial"/>
                <a:cs typeface="Arial"/>
              </a:rPr>
              <a:t>A plan for all Southlanders, written by us for us’. </a:t>
            </a:r>
            <a:endParaRPr lang="en-NZ" dirty="0">
              <a:solidFill>
                <a:srgbClr val="3F4444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426CA-4FBE-7C3B-4B85-A87730337B4E}"/>
              </a:ext>
            </a:extLst>
          </p:cNvPr>
          <p:cNvSpPr txBox="1"/>
          <p:nvPr/>
        </p:nvSpPr>
        <p:spPr>
          <a:xfrm>
            <a:off x="264541" y="174983"/>
            <a:ext cx="5333999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Murihiku Southland</a:t>
            </a:r>
            <a:b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</a:b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Destination Strategy </a:t>
            </a:r>
            <a:endParaRPr lang="en-US" sz="3800" dirty="0">
              <a:solidFill>
                <a:srgbClr val="007D8A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3800" b="1" dirty="0">
                <a:solidFill>
                  <a:srgbClr val="007D8A"/>
                </a:solidFill>
                <a:latin typeface="Arial"/>
                <a:cs typeface="Arial"/>
              </a:rPr>
              <a:t>2023-2029</a:t>
            </a:r>
            <a:endParaRPr lang="en-NZ" sz="3800" dirty="0">
              <a:solidFill>
                <a:srgbClr val="007D8A"/>
              </a:solidFill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4DD7-0255-FB4D-F8BA-1368E061FD37}"/>
              </a:ext>
            </a:extLst>
          </p:cNvPr>
          <p:cNvSpPr/>
          <p:nvPr/>
        </p:nvSpPr>
        <p:spPr>
          <a:xfrm>
            <a:off x="368584" y="2105392"/>
            <a:ext cx="471638" cy="115503"/>
          </a:xfrm>
          <a:prstGeom prst="rect">
            <a:avLst/>
          </a:prstGeom>
          <a:solidFill>
            <a:srgbClr val="63B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standing on a cliff&#10;&#10;Description automatically generated">
            <a:extLst>
              <a:ext uri="{FF2B5EF4-FFF2-40B4-BE49-F238E27FC236}">
                <a16:creationId xmlns:a16="http://schemas.microsoft.com/office/drawing/2014/main" id="{FD3B5F6A-517E-564A-0813-268402A8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977" y="-3400"/>
            <a:ext cx="4897436" cy="68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itting on a rock by a body of water&#10;&#10;Description automatically generated">
            <a:extLst>
              <a:ext uri="{FF2B5EF4-FFF2-40B4-BE49-F238E27FC236}">
                <a16:creationId xmlns:a16="http://schemas.microsoft.com/office/drawing/2014/main" id="{3F288371-2BA0-D7BF-77D7-5FD1FC5A6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" t="2954" b="-131"/>
          <a:stretch/>
        </p:blipFill>
        <p:spPr>
          <a:xfrm>
            <a:off x="0" y="0"/>
            <a:ext cx="3144775" cy="628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8245D-1A95-1937-B93E-C6DE266B2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7" y="6254226"/>
            <a:ext cx="12199814" cy="613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F3CDD-FEDD-41A3-B92E-1786B12F3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479" y="6421840"/>
            <a:ext cx="1668241" cy="272879"/>
          </a:xfrm>
          <a:prstGeom prst="rect">
            <a:avLst/>
          </a:prstGeom>
        </p:spPr>
      </p:pic>
      <p:pic>
        <p:nvPicPr>
          <p:cNvPr id="2" name="Picture 1" descr="A diagram of a company&#10;&#10;Description automatically generated">
            <a:extLst>
              <a:ext uri="{FF2B5EF4-FFF2-40B4-BE49-F238E27FC236}">
                <a16:creationId xmlns:a16="http://schemas.microsoft.com/office/drawing/2014/main" id="{8B9457B0-CB52-FCA8-A5E6-BFA69C19B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311" y="154767"/>
            <a:ext cx="8442207" cy="58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8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A3775091-3873-41FE-803C-86CE2B133CE7}" vid="{9BB41B63-DFC5-401D-8BC1-4A7127E6E1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038ba3-18a6-4b83-ae36-adb476e15fc2">
      <Terms xmlns="http://schemas.microsoft.com/office/infopath/2007/PartnerControls"/>
    </lcf76f155ced4ddcb4097134ff3c332f>
    <TaxCatchAll xmlns="aaed458e-b531-4923-acbb-2d0bd993be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B95C64E61474C9984CE43C70D8E2D" ma:contentTypeVersion="16" ma:contentTypeDescription="Create a new document." ma:contentTypeScope="" ma:versionID="4abc17532d46bd724ed4029e2fbe9a92">
  <xsd:schema xmlns:xsd="http://www.w3.org/2001/XMLSchema" xmlns:xs="http://www.w3.org/2001/XMLSchema" xmlns:p="http://schemas.microsoft.com/office/2006/metadata/properties" xmlns:ns2="fe038ba3-18a6-4b83-ae36-adb476e15fc2" xmlns:ns3="aaed458e-b531-4923-acbb-2d0bd993be60" targetNamespace="http://schemas.microsoft.com/office/2006/metadata/properties" ma:root="true" ma:fieldsID="881d6c2d8ab87cf6cea74840a493a8ce" ns2:_="" ns3:_="">
    <xsd:import namespace="fe038ba3-18a6-4b83-ae36-adb476e15fc2"/>
    <xsd:import namespace="aaed458e-b531-4923-acbb-2d0bd993be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38ba3-18a6-4b83-ae36-adb476e1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9ea59-362a-4443-bbab-b0dbc5d7e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d458e-b531-4923-acbb-2d0bd993be6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a3877a0-5f2f-4582-9e89-b99692e62692}" ma:internalName="TaxCatchAll" ma:showField="CatchAllData" ma:web="aaed458e-b531-4923-acbb-2d0bd993b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5A9CAB-CBFE-453F-A5A0-7B1A89A0CEF5}">
  <ds:schemaRefs>
    <ds:schemaRef ds:uri="8fc98805-7c69-492c-9f9e-c05cc3dd8298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2b04fd5a-107e-42e0-b072-72fe706882ee"/>
    <ds:schemaRef ds:uri="http://schemas.microsoft.com/sharepoint/v3"/>
    <ds:schemaRef ds:uri="http://www.w3.org/XML/1998/namespace"/>
    <ds:schemaRef ds:uri="http://purl.org/dc/dcmitype/"/>
    <ds:schemaRef ds:uri="fe038ba3-18a6-4b83-ae36-adb476e15fc2"/>
    <ds:schemaRef ds:uri="aaed458e-b531-4923-acbb-2d0bd993be60"/>
  </ds:schemaRefs>
</ds:datastoreItem>
</file>

<file path=customXml/itemProps2.xml><?xml version="1.0" encoding="utf-8"?>
<ds:datastoreItem xmlns:ds="http://schemas.openxmlformats.org/officeDocument/2006/customXml" ds:itemID="{2F844B1D-46A8-4832-AD05-777908E77C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3A6463-693A-4E24-BBFF-AEEE1CA2A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38ba3-18a6-4b83-ae36-adb476e15fc2"/>
    <ds:schemaRef ds:uri="aaed458e-b531-4923-acbb-2d0bd993be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1570</TotalTime>
  <Words>630</Words>
  <Application>Microsoft Office PowerPoint</Application>
  <PresentationFormat>Widescreen</PresentationFormat>
  <Paragraphs>130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Amasis MT Pro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Napier</dc:creator>
  <cp:lastModifiedBy>Kirsty Davies</cp:lastModifiedBy>
  <cp:revision>4</cp:revision>
  <cp:lastPrinted>2023-09-06T22:59:22Z</cp:lastPrinted>
  <dcterms:created xsi:type="dcterms:W3CDTF">2020-01-08T00:06:38Z</dcterms:created>
  <dcterms:modified xsi:type="dcterms:W3CDTF">2024-08-08T23:24:39Z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0x010100924B95C64E61474C9984CE43C70D8E2D</vt:lpwstr>
  </property>
  <property fmtid="{D5CDD505-2E9C-101B-9397-08002B2CF9AE}" pid="3" name="_dlc_DocIdItemGuid">
    <vt:lpwstr>d2d1e0dd-c5d6-4e71-8c0a-ad9a65963538</vt:lpwstr>
  </property>
  <property fmtid="{D5CDD505-2E9C-101B-9397-08002B2CF9AE}" pid="4" name="MediaServiceImageTags">
    <vt:lpwstr/>
  </property>
  <property fmtid="{D5CDD505-2E9C-101B-9397-08002B2CF9AE}" pid="5" name="LastSaved">
    <vt:filetime>2024-07-23T00:00:00Z</vt:filetime>
  </property>
  <property fmtid="{D5CDD505-2E9C-101B-9397-08002B2CF9AE}" pid="6" name="Created">
    <vt:filetime>2024-07-22T00:00:00Z</vt:filetime>
  </property>
  <property fmtid="{D5CDD505-2E9C-101B-9397-08002B2CF9AE}" pid="7" name="Creator">
    <vt:lpwstr>Microsoft® PowerPoint® for Microsoft 365</vt:lpwstr>
  </property>
  <property fmtid="{D5CDD505-2E9C-101B-9397-08002B2CF9AE}" pid="8" name="Producer">
    <vt:lpwstr>Microsoft® PowerPoint® for Microsoft 365</vt:lpwstr>
  </property>
</Properties>
</file>