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
  </p:notesMasterIdLst>
  <p:sldIdLst>
    <p:sldId id="256" r:id="rId5"/>
    <p:sldId id="258" r:id="rId6"/>
    <p:sldId id="263" r:id="rId7"/>
    <p:sldId id="268" r:id="rId8"/>
    <p:sldId id="264" r:id="rId9"/>
    <p:sldId id="269" r:id="rId10"/>
    <p:sldId id="267" r:id="rId11"/>
    <p:sldId id="272" r:id="rId12"/>
    <p:sldId id="271" r:id="rId13"/>
    <p:sldId id="27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C1CC"/>
    <a:srgbClr val="1A8364"/>
    <a:srgbClr val="2434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E508EA-E419-43C9-964A-60C392250971}" v="68" dt="2024-07-24T00:52:36.6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2613" autoAdjust="0"/>
  </p:normalViewPr>
  <p:slideViewPr>
    <p:cSldViewPr snapToGrid="0">
      <p:cViewPr varScale="1">
        <p:scale>
          <a:sx n="74" d="100"/>
          <a:sy n="74" d="100"/>
        </p:scale>
        <p:origin x="1908" y="54"/>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433962-BE02-4460-953B-0040AF299947}" type="datetimeFigureOut">
              <a:rPr lang="en-NZ" smtClean="0"/>
              <a:t>7/08/2024</a:t>
            </a:fld>
            <a:endParaRPr lang="en-NZ"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3BB922-DDFF-4FA5-BDDC-C53F283DCBF5}" type="slidenum">
              <a:rPr lang="en-NZ" smtClean="0"/>
              <a:t>‹#›</a:t>
            </a:fld>
            <a:endParaRPr lang="en-NZ" dirty="0"/>
          </a:p>
        </p:txBody>
      </p:sp>
    </p:spTree>
    <p:extLst>
      <p:ext uri="{BB962C8B-B14F-4D97-AF65-F5344CB8AC3E}">
        <p14:creationId xmlns:p14="http://schemas.microsoft.com/office/powerpoint/2010/main" val="2359397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holidayparks.co.nz/holiday-park-awards-2023/"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rocktheboat.co.nz/contact/faq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NZ" sz="1800" dirty="0">
                <a:effectLst/>
                <a:latin typeface="Calibri" panose="020F0502020204030204" pitchFamily="34" charset="0"/>
                <a:ea typeface="Calibri" panose="020F0502020204030204" pitchFamily="34" charset="0"/>
                <a:cs typeface="Arial" panose="020B0604020202020204" pitchFamily="34" charset="0"/>
              </a:rPr>
              <a:t>- Pre-pandemic there was a shift underway within the Tourism Industry towards more sustainable and regenerative practises</a:t>
            </a:r>
          </a:p>
          <a:p>
            <a:pPr marL="171450" indent="-171450">
              <a:buFontTx/>
              <a:buChar char="-"/>
            </a:pPr>
            <a:r>
              <a:rPr lang="en-NZ" sz="1800" dirty="0">
                <a:effectLst/>
                <a:latin typeface="Calibri" panose="020F0502020204030204" pitchFamily="34" charset="0"/>
                <a:ea typeface="Calibri" panose="020F0502020204030204" pitchFamily="34" charset="0"/>
                <a:cs typeface="Arial" panose="020B0604020202020204" pitchFamily="34" charset="0"/>
              </a:rPr>
              <a:t>To keep the industry progressing and readying for the return of visitors, central government provided a directive for tourism to move to a regenerative model where tourism provides better value for communities that it operates in. (in Northland we have seen this particular pressure around the cruise industry in the BOI)</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NZ" sz="1800" kern="100" dirty="0">
                <a:effectLst/>
                <a:latin typeface="Calibri" panose="020F0502020204030204" pitchFamily="34" charset="0"/>
                <a:ea typeface="Calibri" panose="020F0502020204030204" pitchFamily="34" charset="0"/>
                <a:cs typeface="Arial" panose="020B0604020202020204" pitchFamily="34" charset="0"/>
              </a:rPr>
              <a:t>Further pressure to limit the tourism industry’s environmental impacts and reduce their carbon footprint, while also adapting to climate change is seen through changing consumer behaviour:</a:t>
            </a:r>
          </a:p>
          <a:p>
            <a:pPr marL="171450" indent="-171450">
              <a:buFontTx/>
              <a:buChar char="-"/>
            </a:pPr>
            <a:r>
              <a:rPr lang="en-NZ" sz="1800" dirty="0">
                <a:effectLst/>
                <a:latin typeface="Calibri" panose="020F0502020204030204" pitchFamily="34" charset="0"/>
                <a:ea typeface="Calibri" panose="020F0502020204030204" pitchFamily="34" charset="0"/>
                <a:cs typeface="Arial" panose="020B0604020202020204" pitchFamily="34" charset="0"/>
              </a:rPr>
              <a:t>As the Taitokerau Northland Destination Management Plan was developed, the need to assist operators to build capability, learn sustainability principles and embed practises into their businesses became increasingly apparent.</a:t>
            </a:r>
            <a:endParaRPr lang="en-NZ" dirty="0"/>
          </a:p>
        </p:txBody>
      </p:sp>
      <p:sp>
        <p:nvSpPr>
          <p:cNvPr id="4" name="Slide Number Placeholder 3"/>
          <p:cNvSpPr>
            <a:spLocks noGrp="1"/>
          </p:cNvSpPr>
          <p:nvPr>
            <p:ph type="sldNum" sz="quarter" idx="5"/>
          </p:nvPr>
        </p:nvSpPr>
        <p:spPr/>
        <p:txBody>
          <a:bodyPr/>
          <a:lstStyle/>
          <a:p>
            <a:fld id="{0D3BB922-DDFF-4FA5-BDDC-C53F283DCBF5}" type="slidenum">
              <a:rPr lang="en-NZ" smtClean="0"/>
              <a:t>2</a:t>
            </a:fld>
            <a:endParaRPr lang="en-NZ" dirty="0"/>
          </a:p>
        </p:txBody>
      </p:sp>
    </p:spTree>
    <p:extLst>
      <p:ext uri="{BB962C8B-B14F-4D97-AF65-F5344CB8AC3E}">
        <p14:creationId xmlns:p14="http://schemas.microsoft.com/office/powerpoint/2010/main" val="4235825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NZ" sz="1800" kern="100" dirty="0">
                <a:effectLst/>
                <a:latin typeface="Calibri" panose="020F0502020204030204" pitchFamily="34" charset="0"/>
                <a:ea typeface="Calibri" panose="020F0502020204030204" pitchFamily="34" charset="0"/>
                <a:cs typeface="Arial" panose="020B0604020202020204" pitchFamily="34" charset="0"/>
              </a:rPr>
              <a:t>With many sustainability frameworks available, the programme was intentionally designed to align with Northland Inc and local government strategies, focussing on the</a:t>
            </a:r>
            <a:r>
              <a:rPr lang="en-NZ" sz="1800" b="1" kern="100" dirty="0">
                <a:effectLst/>
                <a:latin typeface="Calibri" panose="020F0502020204030204" pitchFamily="34" charset="0"/>
                <a:ea typeface="Calibri" panose="020F0502020204030204" pitchFamily="34" charset="0"/>
                <a:cs typeface="Arial" panose="020B0604020202020204" pitchFamily="34" charset="0"/>
              </a:rPr>
              <a:t> four well-beings </a:t>
            </a:r>
            <a:r>
              <a:rPr lang="en-NZ" sz="1800" kern="100" dirty="0">
                <a:effectLst/>
                <a:latin typeface="Calibri" panose="020F0502020204030204" pitchFamily="34" charset="0"/>
                <a:ea typeface="Calibri" panose="020F0502020204030204" pitchFamily="34" charset="0"/>
                <a:cs typeface="Arial" panose="020B0604020202020204" pitchFamily="34" charset="0"/>
              </a:rPr>
              <a:t>of environmental, cultural, social and economic. Workshops were run across these themes, while also providing attendees with practical tools and resources to help along the journey, with key goals of driving action and change on climate-related issues.</a:t>
            </a:r>
          </a:p>
          <a:p>
            <a:pPr>
              <a:lnSpc>
                <a:spcPct val="107000"/>
              </a:lnSpc>
              <a:spcAft>
                <a:spcPts val="800"/>
              </a:spcAft>
            </a:pPr>
            <a:r>
              <a:rPr lang="en-NZ" sz="1800" kern="100" dirty="0">
                <a:effectLst/>
                <a:latin typeface="Calibri" panose="020F0502020204030204" pitchFamily="34" charset="0"/>
                <a:ea typeface="Calibri" panose="020F0502020204030204" pitchFamily="34" charset="0"/>
                <a:cs typeface="Arial" panose="020B0604020202020204" pitchFamily="34" charset="0"/>
              </a:rPr>
              <a:t>Included in the design of the programme were several outcomes that Northland Inc aspired to achieve as a result. These included:</a:t>
            </a:r>
          </a:p>
          <a:p>
            <a:pPr marL="342900" lvl="0" indent="-342900">
              <a:buFont typeface="Symbol" panose="05050102010706020507" pitchFamily="18" charset="2"/>
              <a:buChar char=""/>
            </a:pPr>
            <a:r>
              <a:rPr lang="en-NZ" sz="1800" dirty="0">
                <a:effectLst/>
                <a:latin typeface="Calibri" panose="020F0502020204030204" pitchFamily="34" charset="0"/>
                <a:ea typeface="Calibri" panose="020F0502020204030204" pitchFamily="34" charset="0"/>
                <a:cs typeface="Arial" panose="020B0604020202020204" pitchFamily="34" charset="0"/>
              </a:rPr>
              <a:t>Educating Taitokerau Northland’s visitor industry</a:t>
            </a:r>
            <a:endParaRPr lang="en-NZ" sz="18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NZ" sz="1800" dirty="0">
                <a:effectLst/>
                <a:latin typeface="Calibri" panose="020F0502020204030204" pitchFamily="34" charset="0"/>
                <a:ea typeface="Calibri" panose="020F0502020204030204" pitchFamily="34" charset="0"/>
                <a:cs typeface="Calibri" panose="020F0502020204030204" pitchFamily="34" charset="0"/>
              </a:rPr>
              <a:t>Ensuring a Te Ao Māori world view was reflected throughout the programme</a:t>
            </a:r>
            <a:endParaRPr lang="en-NZ" sz="18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NZ" sz="1800" dirty="0">
                <a:effectLst/>
                <a:latin typeface="Calibri" panose="020F0502020204030204" pitchFamily="34" charset="0"/>
                <a:ea typeface="Calibri" panose="020F0502020204030204" pitchFamily="34" charset="0"/>
                <a:cs typeface="Calibri" panose="020F0502020204030204" pitchFamily="34" charset="0"/>
              </a:rPr>
              <a:t>Destination management ethos supported and adopted through the journey</a:t>
            </a:r>
            <a:endParaRPr lang="en-NZ" sz="18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NZ" sz="1800" dirty="0">
                <a:effectLst/>
                <a:latin typeface="Calibri" panose="020F0502020204030204" pitchFamily="34" charset="0"/>
                <a:ea typeface="Calibri" panose="020F0502020204030204" pitchFamily="34" charset="0"/>
                <a:cs typeface="Calibri" panose="020F0502020204030204" pitchFamily="34" charset="0"/>
              </a:rPr>
              <a:t>Create action and change for the industry</a:t>
            </a:r>
            <a:endParaRPr lang="en-NZ" sz="18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NZ" sz="1800" dirty="0">
                <a:effectLst/>
                <a:latin typeface="Calibri" panose="020F0502020204030204" pitchFamily="34" charset="0"/>
                <a:ea typeface="Calibri" panose="020F0502020204030204" pitchFamily="34" charset="0"/>
                <a:cs typeface="Arial" panose="020B0604020202020204" pitchFamily="34" charset="0"/>
              </a:rPr>
              <a:t>Provide Leadership </a:t>
            </a:r>
            <a:endParaRPr lang="en-NZ" sz="1800" dirty="0">
              <a:effectLst/>
              <a:latin typeface="Calibri" panose="020F0502020204030204" pitchFamily="34" charset="0"/>
              <a:ea typeface="Calibri" panose="020F0502020204030204" pitchFamily="34" charset="0"/>
            </a:endParaRPr>
          </a:p>
          <a:p>
            <a:pPr marL="260350"/>
            <a:r>
              <a:rPr lang="en-NZ" sz="1800" dirty="0">
                <a:effectLst/>
                <a:latin typeface="Calibri" panose="020F0502020204030204" pitchFamily="34" charset="0"/>
                <a:ea typeface="Calibri" panose="020F0502020204030204" pitchFamily="34" charset="0"/>
                <a:cs typeface="Calibri" panose="020F0502020204030204" pitchFamily="34" charset="0"/>
              </a:rPr>
              <a:t> </a:t>
            </a:r>
            <a:endParaRPr lang="en-NZ" sz="1800" dirty="0">
              <a:effectLst/>
              <a:latin typeface="Calibri" panose="020F0502020204030204" pitchFamily="34" charset="0"/>
              <a:ea typeface="Calibri" panose="020F0502020204030204" pitchFamily="34" charset="0"/>
            </a:endParaRPr>
          </a:p>
          <a:p>
            <a:pPr>
              <a:lnSpc>
                <a:spcPct val="107000"/>
              </a:lnSpc>
              <a:spcAft>
                <a:spcPts val="800"/>
              </a:spcAft>
            </a:pPr>
            <a:r>
              <a:rPr lang="en-NZ" sz="1800" kern="100" dirty="0">
                <a:effectLst/>
                <a:latin typeface="Calibri" panose="020F0502020204030204" pitchFamily="34" charset="0"/>
                <a:ea typeface="Calibri" panose="020F0502020204030204" pitchFamily="34" charset="0"/>
                <a:cs typeface="Arial" panose="020B0604020202020204" pitchFamily="34" charset="0"/>
              </a:rPr>
              <a:t>Northland Inc also took inspiration for the programme from other initiatives active in the country, such as the WellingtonNZ Sustainable Tourism Programme and the Bay of Plenty Green Room. </a:t>
            </a:r>
          </a:p>
          <a:p>
            <a:pPr>
              <a:lnSpc>
                <a:spcPct val="107000"/>
              </a:lnSpc>
              <a:spcAft>
                <a:spcPts val="800"/>
              </a:spcAft>
            </a:pPr>
            <a:r>
              <a:rPr lang="en-NZ" sz="1800" kern="100" dirty="0">
                <a:effectLst/>
                <a:latin typeface="Calibri" panose="020F0502020204030204" pitchFamily="34" charset="0"/>
                <a:ea typeface="Calibri" panose="020F0502020204030204" pitchFamily="34" charset="0"/>
                <a:cs typeface="Arial" panose="020B0604020202020204" pitchFamily="34" charset="0"/>
              </a:rPr>
              <a:t>Adopting innovation and creativity, and working with experts in their fields, a low-cost, high-impact programme was designed and delivered by Northland Inc.</a:t>
            </a:r>
          </a:p>
          <a:p>
            <a:endParaRPr lang="en-NZ" dirty="0"/>
          </a:p>
        </p:txBody>
      </p:sp>
      <p:sp>
        <p:nvSpPr>
          <p:cNvPr id="4" name="Slide Number Placeholder 3"/>
          <p:cNvSpPr>
            <a:spLocks noGrp="1"/>
          </p:cNvSpPr>
          <p:nvPr>
            <p:ph type="sldNum" sz="quarter" idx="5"/>
          </p:nvPr>
        </p:nvSpPr>
        <p:spPr/>
        <p:txBody>
          <a:bodyPr/>
          <a:lstStyle/>
          <a:p>
            <a:fld id="{0D3BB922-DDFF-4FA5-BDDC-C53F283DCBF5}" type="slidenum">
              <a:rPr lang="en-NZ" smtClean="0"/>
              <a:t>3</a:t>
            </a:fld>
            <a:endParaRPr lang="en-NZ" dirty="0"/>
          </a:p>
        </p:txBody>
      </p:sp>
    </p:spTree>
    <p:extLst>
      <p:ext uri="{BB962C8B-B14F-4D97-AF65-F5344CB8AC3E}">
        <p14:creationId xmlns:p14="http://schemas.microsoft.com/office/powerpoint/2010/main" val="3181901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AC582-099D-E325-D424-A6E70665FF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E30E59-09CB-6A44-9E59-BD0F573C0A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F99D0E-12F0-0269-482E-D977BCC28943}"/>
              </a:ext>
            </a:extLst>
          </p:cNvPr>
          <p:cNvSpPr>
            <a:spLocks noGrp="1"/>
          </p:cNvSpPr>
          <p:nvPr>
            <p:ph type="body" idx="1"/>
          </p:nvPr>
        </p:nvSpPr>
        <p:spPr/>
        <p:txBody>
          <a:bodyPr/>
          <a:lstStyle/>
          <a:p>
            <a:pPr>
              <a:lnSpc>
                <a:spcPct val="107000"/>
              </a:lnSpc>
              <a:spcAft>
                <a:spcPts val="800"/>
              </a:spcAft>
            </a:pPr>
            <a:r>
              <a:rPr lang="en-NZ" sz="1800" kern="100" dirty="0">
                <a:effectLst/>
                <a:latin typeface="Calibri" panose="020F0502020204030204" pitchFamily="34" charset="0"/>
                <a:ea typeface="Calibri" panose="020F0502020204030204" pitchFamily="34" charset="0"/>
                <a:cs typeface="Arial" panose="020B0604020202020204" pitchFamily="34" charset="0"/>
              </a:rPr>
              <a:t>such as the WellingtonNZ Sustainable Tourism Programme and the Bay of Plenty Green Room. </a:t>
            </a:r>
          </a:p>
          <a:p>
            <a:pPr>
              <a:lnSpc>
                <a:spcPct val="107000"/>
              </a:lnSpc>
              <a:spcAft>
                <a:spcPts val="800"/>
              </a:spcAft>
            </a:pPr>
            <a:r>
              <a:rPr lang="en-NZ" sz="1800" kern="100" dirty="0">
                <a:effectLst/>
                <a:latin typeface="Calibri" panose="020F0502020204030204" pitchFamily="34" charset="0"/>
                <a:ea typeface="Calibri" panose="020F0502020204030204" pitchFamily="34" charset="0"/>
                <a:cs typeface="Arial" panose="020B0604020202020204" pitchFamily="34" charset="0"/>
              </a:rPr>
              <a:t>Adopting innovation and creativity, and working with experts in their fields, a low-cost, high-impact programme was designed and delivered by Northland Inc.</a:t>
            </a:r>
          </a:p>
          <a:p>
            <a:pPr>
              <a:lnSpc>
                <a:spcPct val="107000"/>
              </a:lnSpc>
              <a:spcAft>
                <a:spcPts val="800"/>
              </a:spcAft>
            </a:pPr>
            <a:r>
              <a:rPr lang="en-NZ" sz="1800" kern="100" dirty="0">
                <a:effectLst/>
                <a:latin typeface="Calibri" panose="020F0502020204030204" pitchFamily="34" charset="0"/>
                <a:ea typeface="Calibri" panose="020F0502020204030204" pitchFamily="34" charset="0"/>
                <a:cs typeface="Arial" panose="020B0604020202020204" pitchFamily="34" charset="0"/>
              </a:rPr>
              <a:t>The Responsible Tourism Programme was delivered in a workshop format to ensure that it could reach as much of the visitor industry as possible. This format also supported the desire to create a community of like-minded operators on the same journey that could support each other, share ideas, and collaborate on solutions.</a:t>
            </a:r>
          </a:p>
          <a:p>
            <a:pPr>
              <a:lnSpc>
                <a:spcPct val="107000"/>
              </a:lnSpc>
              <a:spcAft>
                <a:spcPts val="800"/>
              </a:spcAft>
            </a:pPr>
            <a:r>
              <a:rPr lang="en-NZ" sz="1800" kern="100" dirty="0">
                <a:effectLst/>
                <a:latin typeface="Calibri" panose="020F0502020204030204" pitchFamily="34" charset="0"/>
                <a:ea typeface="Calibri" panose="020F0502020204030204" pitchFamily="34" charset="0"/>
                <a:cs typeface="Arial" panose="020B0604020202020204" pitchFamily="34" charset="0"/>
              </a:rPr>
              <a:t>Started with environmental well-being as most well recognised </a:t>
            </a:r>
          </a:p>
          <a:p>
            <a:pPr>
              <a:lnSpc>
                <a:spcPct val="107000"/>
              </a:lnSpc>
              <a:spcAft>
                <a:spcPts val="800"/>
              </a:spcAft>
            </a:pPr>
            <a:r>
              <a:rPr lang="en-NZ" sz="1800" kern="100" dirty="0">
                <a:effectLst/>
                <a:latin typeface="Calibri" panose="020F0502020204030204" pitchFamily="34" charset="0"/>
                <a:ea typeface="Calibri" panose="020F0502020204030204" pitchFamily="34" charset="0"/>
                <a:cs typeface="Arial" panose="020B0604020202020204" pitchFamily="34" charset="0"/>
              </a:rPr>
              <a:t>During the first 12 months of the programme the following workshops were delivered:</a:t>
            </a:r>
          </a:p>
          <a:p>
            <a:pPr marL="342900" indent="-342900">
              <a:lnSpc>
                <a:spcPct val="90000"/>
              </a:lnSpc>
              <a:spcBef>
                <a:spcPts val="1000"/>
              </a:spcBef>
              <a:buFont typeface="Arial,Sans-Serif"/>
              <a:buChar char="•"/>
            </a:pPr>
            <a:endParaRPr lang="en-US" dirty="0">
              <a:cs typeface="Calibri"/>
            </a:endParaRPr>
          </a:p>
        </p:txBody>
      </p:sp>
      <p:sp>
        <p:nvSpPr>
          <p:cNvPr id="4" name="Slide Number Placeholder 3">
            <a:extLst>
              <a:ext uri="{FF2B5EF4-FFF2-40B4-BE49-F238E27FC236}">
                <a16:creationId xmlns:a16="http://schemas.microsoft.com/office/drawing/2014/main" id="{F296A5EB-CB5D-314F-2586-A3CEEE96D368}"/>
              </a:ext>
            </a:extLst>
          </p:cNvPr>
          <p:cNvSpPr>
            <a:spLocks noGrp="1"/>
          </p:cNvSpPr>
          <p:nvPr>
            <p:ph type="sldNum" sz="quarter" idx="5"/>
          </p:nvPr>
        </p:nvSpPr>
        <p:spPr/>
        <p:txBody>
          <a:bodyPr/>
          <a:lstStyle/>
          <a:p>
            <a:fld id="{0D3BB922-DDFF-4FA5-BDDC-C53F283DCBF5}" type="slidenum">
              <a:rPr lang="en-NZ" smtClean="0"/>
              <a:t>4</a:t>
            </a:fld>
            <a:endParaRPr lang="en-NZ" dirty="0"/>
          </a:p>
        </p:txBody>
      </p:sp>
    </p:spTree>
    <p:extLst>
      <p:ext uri="{BB962C8B-B14F-4D97-AF65-F5344CB8AC3E}">
        <p14:creationId xmlns:p14="http://schemas.microsoft.com/office/powerpoint/2010/main" val="3675660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We have worked with a range of stakeholders to help us deliver these works</a:t>
            </a:r>
          </a:p>
          <a:p>
            <a:r>
              <a:rPr lang="en-NZ" dirty="0"/>
              <a:t>Also want to point out that our event partners have jumped on board as well – this spread above was put on by Waitangi treaty grounds for our Supply chain and procurement workshop, where they used as much local produce as possible </a:t>
            </a:r>
          </a:p>
        </p:txBody>
      </p:sp>
      <p:sp>
        <p:nvSpPr>
          <p:cNvPr id="4" name="Slide Number Placeholder 3"/>
          <p:cNvSpPr>
            <a:spLocks noGrp="1"/>
          </p:cNvSpPr>
          <p:nvPr>
            <p:ph type="sldNum" sz="quarter" idx="5"/>
          </p:nvPr>
        </p:nvSpPr>
        <p:spPr/>
        <p:txBody>
          <a:bodyPr/>
          <a:lstStyle/>
          <a:p>
            <a:fld id="{0D3BB922-DDFF-4FA5-BDDC-C53F283DCBF5}" type="slidenum">
              <a:rPr lang="en-NZ" smtClean="0"/>
              <a:t>5</a:t>
            </a:fld>
            <a:endParaRPr lang="en-NZ" dirty="0"/>
          </a:p>
        </p:txBody>
      </p:sp>
    </p:spTree>
    <p:extLst>
      <p:ext uri="{BB962C8B-B14F-4D97-AF65-F5344CB8AC3E}">
        <p14:creationId xmlns:p14="http://schemas.microsoft.com/office/powerpoint/2010/main" val="4229840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NZ" sz="1800" b="1" i="1" kern="100" dirty="0">
                <a:effectLst/>
                <a:latin typeface="Calibri" panose="020F0502020204030204" pitchFamily="34" charset="0"/>
                <a:ea typeface="Calibri" panose="020F0502020204030204" pitchFamily="34" charset="0"/>
                <a:cs typeface="Arial" panose="020B0604020202020204" pitchFamily="34" charset="0"/>
              </a:rPr>
              <a:t>Introduce the video rather than go through all the points in the highlights slide</a:t>
            </a:r>
          </a:p>
          <a:p>
            <a:pPr>
              <a:lnSpc>
                <a:spcPct val="107000"/>
              </a:lnSpc>
              <a:spcAft>
                <a:spcPts val="800"/>
              </a:spcAft>
            </a:pPr>
            <a:endParaRPr lang="en-NZ" sz="1800" b="1" i="1"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NZ" sz="1800" b="1" i="1" kern="100" dirty="0">
                <a:effectLst/>
                <a:latin typeface="Calibri" panose="020F0502020204030204" pitchFamily="34" charset="0"/>
                <a:ea typeface="Calibri" panose="020F0502020204030204" pitchFamily="34" charset="0"/>
                <a:cs typeface="Arial" panose="020B0604020202020204" pitchFamily="34" charset="0"/>
              </a:rPr>
              <a:t>Topline results of the initiative to date </a:t>
            </a:r>
            <a:endParaRPr lang="en-NZ"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NZ" sz="1800" kern="100" dirty="0">
                <a:effectLst/>
                <a:latin typeface="Calibri" panose="020F0502020204030204" pitchFamily="34" charset="0"/>
                <a:ea typeface="Calibri" panose="020F0502020204030204" pitchFamily="34" charset="0"/>
                <a:cs typeface="Arial" panose="020B0604020202020204" pitchFamily="34" charset="0"/>
              </a:rPr>
              <a:t>During the programme, </a:t>
            </a:r>
            <a:r>
              <a:rPr lang="en-NZ" sz="1800" b="1" kern="100" dirty="0">
                <a:effectLst/>
                <a:latin typeface="Calibri" panose="020F0502020204030204" pitchFamily="34" charset="0"/>
                <a:ea typeface="Calibri" panose="020F0502020204030204" pitchFamily="34" charset="0"/>
                <a:cs typeface="Arial" panose="020B0604020202020204" pitchFamily="34" charset="0"/>
              </a:rPr>
              <a:t>136 individuals engaged</a:t>
            </a:r>
            <a:r>
              <a:rPr lang="en-NZ" sz="1800" kern="100" dirty="0">
                <a:effectLst/>
                <a:latin typeface="Calibri" panose="020F0502020204030204" pitchFamily="34" charset="0"/>
                <a:ea typeface="Calibri" panose="020F0502020204030204" pitchFamily="34" charset="0"/>
                <a:cs typeface="Arial" panose="020B0604020202020204" pitchFamily="34" charset="0"/>
              </a:rPr>
              <a:t> with at least one of the workshops. Following the final workshop in June, these attendees were asked for their feedback on the programme, providing details on their impressions of the programme and what actions they have now implemented into their business. These included:</a:t>
            </a:r>
          </a:p>
          <a:p>
            <a:pPr marL="342900" lvl="0" indent="-342900">
              <a:lnSpc>
                <a:spcPct val="107000"/>
              </a:lnSpc>
              <a:spcAft>
                <a:spcPts val="800"/>
              </a:spcAft>
              <a:buFont typeface="Calibri" panose="020F0502020204030204" pitchFamily="34" charset="0"/>
              <a:buChar char="-"/>
            </a:pPr>
            <a:r>
              <a:rPr lang="en-NZ" sz="1800" b="1" dirty="0">
                <a:effectLst/>
                <a:latin typeface="Calibri" panose="020F0502020204030204" pitchFamily="34" charset="0"/>
                <a:ea typeface="Calibri" panose="020F0502020204030204" pitchFamily="34" charset="0"/>
                <a:cs typeface="Arial" panose="020B0604020202020204" pitchFamily="34" charset="0"/>
              </a:rPr>
              <a:t>25% of businesses have implemented new waste management processes. </a:t>
            </a:r>
            <a:endParaRPr lang="en-NZ" sz="1800" dirty="0">
              <a:effectLst/>
              <a:latin typeface="Calibri" panose="020F0502020204030204" pitchFamily="34" charset="0"/>
              <a:ea typeface="Calibri" panose="020F0502020204030204" pitchFamily="34" charset="0"/>
            </a:endParaRPr>
          </a:p>
          <a:p>
            <a:pPr marL="342900" lvl="0" indent="-342900">
              <a:lnSpc>
                <a:spcPct val="107000"/>
              </a:lnSpc>
              <a:buFont typeface="Calibri" panose="020F0502020204030204" pitchFamily="34" charset="0"/>
              <a:buChar char="-"/>
            </a:pPr>
            <a:r>
              <a:rPr lang="en-NZ" sz="1800" dirty="0">
                <a:effectLst/>
                <a:latin typeface="Calibri" panose="020F0502020204030204" pitchFamily="34" charset="0"/>
                <a:ea typeface="Calibri" panose="020F0502020204030204" pitchFamily="34" charset="0"/>
                <a:cs typeface="Calibri" panose="020F0502020204030204" pitchFamily="34" charset="0"/>
              </a:rPr>
              <a:t>Almost </a:t>
            </a:r>
            <a:r>
              <a:rPr lang="en-NZ" sz="1800" b="1" dirty="0">
                <a:effectLst/>
                <a:latin typeface="Calibri" panose="020F0502020204030204" pitchFamily="34" charset="0"/>
                <a:ea typeface="Calibri" panose="020F0502020204030204" pitchFamily="34" charset="0"/>
                <a:cs typeface="Calibri" panose="020F0502020204030204" pitchFamily="34" charset="0"/>
              </a:rPr>
              <a:t>30% of attendees have committed to an environmental cause</a:t>
            </a:r>
            <a:r>
              <a:rPr lang="en-NZ" sz="1800" dirty="0">
                <a:effectLst/>
                <a:latin typeface="Calibri" panose="020F0502020204030204" pitchFamily="34" charset="0"/>
                <a:ea typeface="Calibri" panose="020F0502020204030204" pitchFamily="34" charset="0"/>
                <a:cs typeface="Calibri" panose="020F0502020204030204" pitchFamily="34" charset="0"/>
              </a:rPr>
              <a:t> (such as PF2050 work) or working directly with a local community group on environmental issues. </a:t>
            </a:r>
            <a:endParaRPr lang="en-NZ" sz="1800" dirty="0">
              <a:effectLst/>
              <a:latin typeface="Calibri" panose="020F0502020204030204" pitchFamily="34" charset="0"/>
              <a:ea typeface="Calibri" panose="020F0502020204030204" pitchFamily="34" charset="0"/>
            </a:endParaRPr>
          </a:p>
          <a:p>
            <a:pPr marL="342900" lvl="0" indent="-342900">
              <a:lnSpc>
                <a:spcPct val="107000"/>
              </a:lnSpc>
              <a:buFont typeface="Calibri" panose="020F0502020204030204" pitchFamily="34" charset="0"/>
              <a:buChar char="-"/>
            </a:pPr>
            <a:r>
              <a:rPr lang="en-NZ" sz="1800" dirty="0">
                <a:effectLst/>
                <a:latin typeface="Calibri" panose="020F0502020204030204" pitchFamily="34" charset="0"/>
                <a:ea typeface="Calibri" panose="020F0502020204030204" pitchFamily="34" charset="0"/>
                <a:cs typeface="Arial" panose="020B0604020202020204" pitchFamily="34" charset="0"/>
              </a:rPr>
              <a:t>Only 10% of businesses who attended are yet to make action.</a:t>
            </a:r>
            <a:endParaRPr lang="en-NZ" sz="18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en-NZ" sz="1800" dirty="0">
                <a:effectLst/>
                <a:latin typeface="Calibri" panose="020F0502020204030204" pitchFamily="34" charset="0"/>
                <a:ea typeface="Calibri" panose="020F0502020204030204" pitchFamily="34" charset="0"/>
              </a:rPr>
              <a:t>“I really enjoyed and gained a lot from this workshop” </a:t>
            </a:r>
            <a:r>
              <a:rPr lang="en-NZ" sz="1800" i="1" dirty="0">
                <a:effectLst/>
                <a:latin typeface="Calibri" panose="020F0502020204030204" pitchFamily="34" charset="0"/>
                <a:ea typeface="Calibri" panose="020F0502020204030204" pitchFamily="34" charset="0"/>
              </a:rPr>
              <a:t>Moana Cross, Operations Manager Parahirahi Ngawha Waiariki Springs</a:t>
            </a:r>
            <a:endParaRPr lang="en-NZ" sz="1800" dirty="0">
              <a:effectLst/>
              <a:latin typeface="Calibri" panose="020F0502020204030204" pitchFamily="34" charset="0"/>
              <a:ea typeface="Calibri" panose="020F0502020204030204" pitchFamily="34" charset="0"/>
            </a:endParaRPr>
          </a:p>
          <a:p>
            <a:pPr>
              <a:lnSpc>
                <a:spcPct val="107000"/>
              </a:lnSpc>
              <a:spcAft>
                <a:spcPts val="800"/>
              </a:spcAft>
            </a:pPr>
            <a:r>
              <a:rPr lang="en-NZ" sz="1800" kern="100" dirty="0">
                <a:effectLst/>
                <a:latin typeface="Calibri" panose="020F0502020204030204" pitchFamily="34" charset="0"/>
                <a:ea typeface="Calibri" panose="020F0502020204030204" pitchFamily="34" charset="0"/>
                <a:cs typeface="Calibri" panose="020F0502020204030204" pitchFamily="34" charset="0"/>
              </a:rPr>
              <a:t> </a:t>
            </a:r>
            <a:endParaRPr lang="en-NZ"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NZ" sz="1800" kern="100" dirty="0">
                <a:effectLst/>
                <a:latin typeface="Calibri" panose="020F0502020204030204" pitchFamily="34" charset="0"/>
                <a:ea typeface="Calibri" panose="020F0502020204030204" pitchFamily="34" charset="0"/>
                <a:cs typeface="Arial" panose="020B0604020202020204" pitchFamily="34" charset="0"/>
              </a:rPr>
              <a:t>At the recent Holiday Parks New Zealand Awards, Ngapae Holiday Park, who attended multiple workshops, have been recognised and commended for their sustainability effort, announced as runner up in the TIA Sustainable Innovation Award - </a:t>
            </a:r>
            <a:r>
              <a:rPr lang="en-NZ" sz="1800" u="sng" kern="100"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3"/>
              </a:rPr>
              <a:t>Holiday Park Awards 2023 - Holiday Parks New Zealand</a:t>
            </a:r>
            <a:endParaRPr lang="en-NZ"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NZ" sz="1800" b="1" i="1" kern="100" dirty="0">
                <a:effectLst/>
                <a:latin typeface="Calibri" panose="020F0502020204030204" pitchFamily="34" charset="0"/>
                <a:ea typeface="Calibri" panose="020F0502020204030204" pitchFamily="34" charset="0"/>
                <a:cs typeface="Calibri" panose="020F0502020204030204" pitchFamily="34" charset="0"/>
              </a:rPr>
              <a:t> </a:t>
            </a:r>
            <a:endParaRPr lang="en-NZ"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NZ" sz="1800" kern="100" dirty="0">
                <a:effectLst/>
                <a:latin typeface="Calibri" panose="020F0502020204030204" pitchFamily="34" charset="0"/>
                <a:ea typeface="Calibri" panose="020F0502020204030204" pitchFamily="34" charset="0"/>
                <a:cs typeface="Calibri" panose="020F0502020204030204" pitchFamily="34" charset="0"/>
              </a:rPr>
              <a:t>A key component to the Responsible Tourism Programme has been building a community of like-minded tourism operators who are keen to collaborate collectively to move forward in their sustainability journey, as well as share their learnings with one another.</a:t>
            </a:r>
            <a:endParaRPr lang="en-NZ"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NZ" sz="1800" kern="100" dirty="0">
                <a:effectLst/>
                <a:latin typeface="Calibri" panose="020F0502020204030204" pitchFamily="34" charset="0"/>
                <a:ea typeface="Calibri" panose="020F0502020204030204" pitchFamily="34" charset="0"/>
                <a:cs typeface="Arial" panose="020B0604020202020204" pitchFamily="34" charset="0"/>
              </a:rPr>
              <a:t>One example of this has been the ‘pre-recycling’ concept used by The Rock BOI adventure cruise (</a:t>
            </a:r>
            <a:r>
              <a:rPr lang="en-NZ" sz="1800" u="sng" kern="100"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4"/>
              </a:rPr>
              <a:t>Precycling on The Rock – BOI adventure cruise</a:t>
            </a:r>
            <a:r>
              <a:rPr lang="en-NZ" sz="1800" kern="100" dirty="0">
                <a:effectLst/>
                <a:latin typeface="Calibri" panose="020F0502020204030204" pitchFamily="34" charset="0"/>
                <a:ea typeface="Calibri" panose="020F0502020204030204" pitchFamily="34" charset="0"/>
                <a:cs typeface="Arial" panose="020B0604020202020204" pitchFamily="34" charset="0"/>
              </a:rPr>
              <a:t>). This was shared in the first workshop in May 2022, and has now been adopted by several other operators in the programme.</a:t>
            </a:r>
          </a:p>
          <a:p>
            <a:pPr>
              <a:lnSpc>
                <a:spcPct val="107000"/>
              </a:lnSpc>
              <a:spcAft>
                <a:spcPts val="800"/>
              </a:spcAft>
            </a:pPr>
            <a:r>
              <a:rPr lang="en-NZ" sz="1800" kern="100" dirty="0">
                <a:effectLst/>
                <a:latin typeface="Calibri" panose="020F0502020204030204" pitchFamily="34" charset="0"/>
                <a:ea typeface="Calibri" panose="020F0502020204030204" pitchFamily="34" charset="0"/>
                <a:cs typeface="Arial" panose="020B0604020202020204" pitchFamily="34" charset="0"/>
              </a:rPr>
              <a:t>The programme has also built a good foundation of knowledge on the topic for Taitokerau tourism operators to continue their individual sustainability journeys.</a:t>
            </a:r>
          </a:p>
          <a:p>
            <a:endParaRPr lang="en-NZ" dirty="0"/>
          </a:p>
        </p:txBody>
      </p:sp>
      <p:sp>
        <p:nvSpPr>
          <p:cNvPr id="4" name="Slide Number Placeholder 3"/>
          <p:cNvSpPr>
            <a:spLocks noGrp="1"/>
          </p:cNvSpPr>
          <p:nvPr>
            <p:ph type="sldNum" sz="quarter" idx="5"/>
          </p:nvPr>
        </p:nvSpPr>
        <p:spPr/>
        <p:txBody>
          <a:bodyPr/>
          <a:lstStyle/>
          <a:p>
            <a:fld id="{0D3BB922-DDFF-4FA5-BDDC-C53F283DCBF5}" type="slidenum">
              <a:rPr lang="en-NZ" smtClean="0"/>
              <a:t>6</a:t>
            </a:fld>
            <a:endParaRPr lang="en-NZ" dirty="0"/>
          </a:p>
        </p:txBody>
      </p:sp>
    </p:spTree>
    <p:extLst>
      <p:ext uri="{BB962C8B-B14F-4D97-AF65-F5344CB8AC3E}">
        <p14:creationId xmlns:p14="http://schemas.microsoft.com/office/powerpoint/2010/main" val="1449564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https://youtu.be/I1HpCwITsM8?si=-n-SeQVQhCToRHCx</a:t>
            </a:r>
          </a:p>
        </p:txBody>
      </p:sp>
      <p:sp>
        <p:nvSpPr>
          <p:cNvPr id="4" name="Slide Number Placeholder 3"/>
          <p:cNvSpPr>
            <a:spLocks noGrp="1"/>
          </p:cNvSpPr>
          <p:nvPr>
            <p:ph type="sldNum" sz="quarter" idx="5"/>
          </p:nvPr>
        </p:nvSpPr>
        <p:spPr/>
        <p:txBody>
          <a:bodyPr/>
          <a:lstStyle/>
          <a:p>
            <a:fld id="{0D3BB922-DDFF-4FA5-BDDC-C53F283DCBF5}" type="slidenum">
              <a:rPr lang="en-NZ" smtClean="0"/>
              <a:t>7</a:t>
            </a:fld>
            <a:endParaRPr lang="en-NZ" dirty="0"/>
          </a:p>
        </p:txBody>
      </p:sp>
    </p:spTree>
    <p:extLst>
      <p:ext uri="{BB962C8B-B14F-4D97-AF65-F5344CB8AC3E}">
        <p14:creationId xmlns:p14="http://schemas.microsoft.com/office/powerpoint/2010/main" val="2947034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NZ" dirty="0"/>
              <a:t>We had envisioned a cohort of businesses that would continue through the programme together, however what we saw is that industry engaged with workshops that were relevant to them and were connected on common ground on particular comments</a:t>
            </a:r>
          </a:p>
          <a:p>
            <a:pPr marL="171450" indent="-171450">
              <a:buFontTx/>
              <a:buChar char="-"/>
            </a:pPr>
            <a:r>
              <a:rPr lang="en-NZ" dirty="0"/>
              <a:t>At the end of the first 12 month we did survey the businesses to get feedback on the programme going forward and adapted to this feedback</a:t>
            </a:r>
          </a:p>
          <a:p>
            <a:pPr marL="171450" indent="-171450">
              <a:buFontTx/>
              <a:buChar char="-"/>
            </a:pPr>
            <a:r>
              <a:rPr lang="en-NZ" dirty="0"/>
              <a:t>Although we got some lovely stats from the feedback on businesses taking action following the workshops and we have a little detail on what type of action, we didn’t capture a starting point to truly measure what we were looking to achieved through this programme which was mainly around lowering carbon emissions  - doing this again I would start with capturing this measurement which we could then use throughout the programme to capture its effectiveness more accurately </a:t>
            </a:r>
          </a:p>
          <a:p>
            <a:pPr marL="171450" indent="-171450">
              <a:buFontTx/>
              <a:buChar char="-"/>
            </a:pPr>
            <a:r>
              <a:rPr lang="en-NZ" dirty="0"/>
              <a:t>Important to recognise that any step forward no matter how small is a step forward and try to break this down a little more for participants – I think we went a little too big on some of our workshop topics </a:t>
            </a:r>
          </a:p>
          <a:p>
            <a:pPr marL="171450" indent="-171450">
              <a:buFontTx/>
              <a:buChar char="-"/>
            </a:pPr>
            <a:r>
              <a:rPr lang="en-NZ" dirty="0"/>
              <a:t>Need to ensure that our own actions of the RTO are reflective of what we are trying to achieve through the programme (how do we lead this internally – align priorities of wider EDA &amp; RTO)</a:t>
            </a:r>
          </a:p>
        </p:txBody>
      </p:sp>
      <p:sp>
        <p:nvSpPr>
          <p:cNvPr id="4" name="Slide Number Placeholder 3"/>
          <p:cNvSpPr>
            <a:spLocks noGrp="1"/>
          </p:cNvSpPr>
          <p:nvPr>
            <p:ph type="sldNum" sz="quarter" idx="5"/>
          </p:nvPr>
        </p:nvSpPr>
        <p:spPr/>
        <p:txBody>
          <a:bodyPr/>
          <a:lstStyle/>
          <a:p>
            <a:fld id="{0D3BB922-DDFF-4FA5-BDDC-C53F283DCBF5}" type="slidenum">
              <a:rPr lang="en-NZ" smtClean="0"/>
              <a:t>8</a:t>
            </a:fld>
            <a:endParaRPr lang="en-NZ" dirty="0"/>
          </a:p>
        </p:txBody>
      </p:sp>
    </p:spTree>
    <p:extLst>
      <p:ext uri="{BB962C8B-B14F-4D97-AF65-F5344CB8AC3E}">
        <p14:creationId xmlns:p14="http://schemas.microsoft.com/office/powerpoint/2010/main" val="3595943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AC582-099D-E325-D424-A6E70665FF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E30E59-09CB-6A44-9E59-BD0F573C0A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F99D0E-12F0-0269-482E-D977BCC28943}"/>
              </a:ext>
            </a:extLst>
          </p:cNvPr>
          <p:cNvSpPr>
            <a:spLocks noGrp="1"/>
          </p:cNvSpPr>
          <p:nvPr>
            <p:ph type="body" idx="1"/>
          </p:nvPr>
        </p:nvSpPr>
        <p:spPr/>
        <p:txBody>
          <a:bodyPr/>
          <a:lstStyle/>
          <a:p>
            <a:pPr marL="342900" indent="-342900">
              <a:lnSpc>
                <a:spcPct val="90000"/>
              </a:lnSpc>
              <a:spcBef>
                <a:spcPts val="1000"/>
              </a:spcBef>
              <a:buFont typeface="Arial,Sans-Serif"/>
              <a:buChar char="•"/>
            </a:pPr>
            <a:r>
              <a:rPr lang="en-US" dirty="0">
                <a:cs typeface="Calibri"/>
              </a:rPr>
              <a:t>We have started this year strong presenting 3 workshops with just over 50 attendees, in these times industry are focused on driving demand how do we integrate responsible tourism within this</a:t>
            </a:r>
          </a:p>
          <a:p>
            <a:pPr marL="342900" indent="-342900">
              <a:lnSpc>
                <a:spcPct val="90000"/>
              </a:lnSpc>
              <a:spcBef>
                <a:spcPts val="1000"/>
              </a:spcBef>
              <a:buFont typeface="Arial,Sans-Serif"/>
              <a:buChar char="•"/>
            </a:pPr>
            <a:r>
              <a:rPr lang="en-US" dirty="0">
                <a:cs typeface="Calibri"/>
              </a:rPr>
              <a:t>We also need to look at how we talk about climate change shifting from customer wants focus (think about all the Expedia data, booking.com reports etc.) and move towards how this is benefiting businesses directly i.e. it makes financial ‘cents’ (better for the bottom line) to save money on power, cut down expenses on petrol and waste etc. through efficiencies mixing the environmental with economic wellbeing </a:t>
            </a:r>
          </a:p>
          <a:p>
            <a:pPr marL="342900" indent="-342900">
              <a:lnSpc>
                <a:spcPct val="90000"/>
              </a:lnSpc>
              <a:spcBef>
                <a:spcPts val="1000"/>
              </a:spcBef>
              <a:buFont typeface="Arial,Sans-Serif"/>
              <a:buChar char="•"/>
            </a:pPr>
            <a:r>
              <a:rPr lang="en-US" dirty="0">
                <a:cs typeface="Calibri"/>
              </a:rPr>
              <a:t>Due to this we are looking at ways that we can work with businesses on an individual basis to capture data and work to improve their businesses </a:t>
            </a:r>
          </a:p>
          <a:p>
            <a:pPr marL="342900" indent="-342900">
              <a:lnSpc>
                <a:spcPct val="90000"/>
              </a:lnSpc>
              <a:spcBef>
                <a:spcPts val="1000"/>
              </a:spcBef>
              <a:buFont typeface="Arial,Sans-Serif"/>
              <a:buChar char="•"/>
            </a:pPr>
            <a:r>
              <a:rPr lang="en-US" dirty="0">
                <a:cs typeface="Calibri"/>
              </a:rPr>
              <a:t>We also realise that there has been a few more national programmes roll out since we started this journey that are looking to build capability in the same way, so without duplicating our efforts we need to ensure that this going forward to relevant to Taitokerau </a:t>
            </a:r>
          </a:p>
        </p:txBody>
      </p:sp>
      <p:sp>
        <p:nvSpPr>
          <p:cNvPr id="4" name="Slide Number Placeholder 3">
            <a:extLst>
              <a:ext uri="{FF2B5EF4-FFF2-40B4-BE49-F238E27FC236}">
                <a16:creationId xmlns:a16="http://schemas.microsoft.com/office/drawing/2014/main" id="{F296A5EB-CB5D-314F-2586-A3CEEE96D368}"/>
              </a:ext>
            </a:extLst>
          </p:cNvPr>
          <p:cNvSpPr>
            <a:spLocks noGrp="1"/>
          </p:cNvSpPr>
          <p:nvPr>
            <p:ph type="sldNum" sz="quarter" idx="5"/>
          </p:nvPr>
        </p:nvSpPr>
        <p:spPr/>
        <p:txBody>
          <a:bodyPr/>
          <a:lstStyle/>
          <a:p>
            <a:fld id="{0D3BB922-DDFF-4FA5-BDDC-C53F283DCBF5}" type="slidenum">
              <a:rPr lang="en-NZ" smtClean="0"/>
              <a:t>9</a:t>
            </a:fld>
            <a:endParaRPr lang="en-NZ" dirty="0"/>
          </a:p>
        </p:txBody>
      </p:sp>
    </p:spTree>
    <p:extLst>
      <p:ext uri="{BB962C8B-B14F-4D97-AF65-F5344CB8AC3E}">
        <p14:creationId xmlns:p14="http://schemas.microsoft.com/office/powerpoint/2010/main" val="3734338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0D3BB922-DDFF-4FA5-BDDC-C53F283DCBF5}" type="slidenum">
              <a:rPr lang="en-NZ" smtClean="0"/>
              <a:t>10</a:t>
            </a:fld>
            <a:endParaRPr lang="en-NZ" dirty="0"/>
          </a:p>
        </p:txBody>
      </p:sp>
    </p:spTree>
    <p:extLst>
      <p:ext uri="{BB962C8B-B14F-4D97-AF65-F5344CB8AC3E}">
        <p14:creationId xmlns:p14="http://schemas.microsoft.com/office/powerpoint/2010/main" val="3238688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hyperlink" Target="https://northlandinc.sharepoint.com/:f:/s/NINC2/EqW6Yt_yQjNevoFYEp0kovsB6f7ZZIFZEEMLkppClnFRdg?e=rUNrFz" TargetMode="External"/><Relationship Id="rId4" Type="http://schemas.openxmlformats.org/officeDocument/2006/relationships/hyperlink" Target="https://northlandnz.brandkit.io/assets"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slideLayout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44BAB-CC0F-4CD7-9265-F078DF6E3AC0}"/>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3695C571-A7AD-4B9A-B073-A509D8A20B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9E141133-2EFD-4CC0-962B-0BD3F90B53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6781CDC2-61B1-464A-BA39-F5FCC2391A82}"/>
              </a:ext>
            </a:extLst>
          </p:cNvPr>
          <p:cNvSpPr>
            <a:spLocks noGrp="1"/>
          </p:cNvSpPr>
          <p:nvPr>
            <p:ph type="dt" sz="half" idx="10"/>
          </p:nvPr>
        </p:nvSpPr>
        <p:spPr/>
        <p:txBody>
          <a:bodyPr/>
          <a:lstStyle/>
          <a:p>
            <a:fld id="{4B794B7F-7C81-4552-9DDE-CA48580403C5}" type="datetimeFigureOut">
              <a:rPr lang="en-NZ" smtClean="0"/>
              <a:t>7/08/2024</a:t>
            </a:fld>
            <a:endParaRPr lang="en-NZ" dirty="0"/>
          </a:p>
        </p:txBody>
      </p:sp>
      <p:sp>
        <p:nvSpPr>
          <p:cNvPr id="6" name="Footer Placeholder 5">
            <a:extLst>
              <a:ext uri="{FF2B5EF4-FFF2-40B4-BE49-F238E27FC236}">
                <a16:creationId xmlns:a16="http://schemas.microsoft.com/office/drawing/2014/main" id="{8D21B7EF-3E9C-41FD-BC1C-B85B8BAD6EBA}"/>
              </a:ext>
            </a:extLst>
          </p:cNvPr>
          <p:cNvSpPr>
            <a:spLocks noGrp="1"/>
          </p:cNvSpPr>
          <p:nvPr>
            <p:ph type="ftr" sz="quarter" idx="11"/>
          </p:nvPr>
        </p:nvSpPr>
        <p:spPr/>
        <p:txBody>
          <a:bodyPr/>
          <a:lstStyle/>
          <a:p>
            <a:endParaRPr lang="en-NZ" dirty="0"/>
          </a:p>
        </p:txBody>
      </p:sp>
      <p:sp>
        <p:nvSpPr>
          <p:cNvPr id="7" name="Slide Number Placeholder 6">
            <a:extLst>
              <a:ext uri="{FF2B5EF4-FFF2-40B4-BE49-F238E27FC236}">
                <a16:creationId xmlns:a16="http://schemas.microsoft.com/office/drawing/2014/main" id="{24B21CDF-4F50-4D35-8E22-0227E9E11D77}"/>
              </a:ext>
            </a:extLst>
          </p:cNvPr>
          <p:cNvSpPr>
            <a:spLocks noGrp="1"/>
          </p:cNvSpPr>
          <p:nvPr>
            <p:ph type="sldNum" sz="quarter" idx="12"/>
          </p:nvPr>
        </p:nvSpPr>
        <p:spPr/>
        <p:txBody>
          <a:bodyPr/>
          <a:lstStyle/>
          <a:p>
            <a:fld id="{8624E9AE-8C63-4765-9AC5-EB3DB1BF9924}" type="slidenum">
              <a:rPr lang="en-NZ" smtClean="0"/>
              <a:t>‹#›</a:t>
            </a:fld>
            <a:endParaRPr lang="en-NZ" dirty="0"/>
          </a:p>
        </p:txBody>
      </p:sp>
    </p:spTree>
    <p:extLst>
      <p:ext uri="{BB962C8B-B14F-4D97-AF65-F5344CB8AC3E}">
        <p14:creationId xmlns:p14="http://schemas.microsoft.com/office/powerpoint/2010/main" val="2412795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 Pl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1DBF8-59C5-7A38-9AAF-6F7EEC5CF938}"/>
              </a:ext>
            </a:extLst>
          </p:cNvPr>
          <p:cNvSpPr>
            <a:spLocks noGrp="1"/>
          </p:cNvSpPr>
          <p:nvPr>
            <p:ph type="ctrTitle" hasCustomPrompt="1"/>
          </p:nvPr>
        </p:nvSpPr>
        <p:spPr>
          <a:xfrm>
            <a:off x="349739" y="1703899"/>
            <a:ext cx="11492522" cy="1093334"/>
          </a:xfrm>
        </p:spPr>
        <p:txBody>
          <a:bodyPr anchor="b">
            <a:noAutofit/>
          </a:bodyPr>
          <a:lstStyle>
            <a:lvl1pPr algn="l">
              <a:defRPr sz="4800" b="1">
                <a:solidFill>
                  <a:srgbClr val="243445"/>
                </a:solidFill>
                <a:latin typeface="Arial" panose="020B0604020202020204" pitchFamily="34" charset="0"/>
                <a:cs typeface="Arial" panose="020B0604020202020204" pitchFamily="34" charset="0"/>
              </a:defRPr>
            </a:lvl1pPr>
          </a:lstStyle>
          <a:p>
            <a:r>
              <a:rPr lang="en-US" dirty="0"/>
              <a:t>STYLE GUIDELINES</a:t>
            </a:r>
            <a:endParaRPr lang="en-NZ" dirty="0"/>
          </a:p>
        </p:txBody>
      </p:sp>
      <p:sp>
        <p:nvSpPr>
          <p:cNvPr id="3" name="Subtitle 2">
            <a:extLst>
              <a:ext uri="{FF2B5EF4-FFF2-40B4-BE49-F238E27FC236}">
                <a16:creationId xmlns:a16="http://schemas.microsoft.com/office/drawing/2014/main" id="{B68020D1-7098-6572-E510-8FB98C4C5F9C}"/>
              </a:ext>
            </a:extLst>
          </p:cNvPr>
          <p:cNvSpPr>
            <a:spLocks noGrp="1"/>
          </p:cNvSpPr>
          <p:nvPr>
            <p:ph type="subTitle" idx="1" hasCustomPrompt="1"/>
          </p:nvPr>
        </p:nvSpPr>
        <p:spPr>
          <a:xfrm>
            <a:off x="392379" y="3062974"/>
            <a:ext cx="2892138" cy="674031"/>
          </a:xfrm>
          <a:noFill/>
          <a:ln>
            <a:noFill/>
          </a:ln>
        </p:spPr>
        <p:txBody>
          <a:bodyPr wrap="none" rtlCol="0">
            <a:spAutoFit/>
          </a:bodyPr>
          <a:lstStyle>
            <a:lvl1pPr marL="0" indent="0">
              <a:buNone/>
              <a:defRPr lang="en-US" sz="1400" dirty="0" smtClean="0">
                <a:solidFill>
                  <a:srgbClr val="243445"/>
                </a:solidFill>
                <a:latin typeface="Arial" panose="020B0604020202020204" pitchFamily="34" charset="0"/>
                <a:cs typeface="Arial" panose="020B0604020202020204" pitchFamily="34" charset="0"/>
              </a:defRPr>
            </a:lvl1pPr>
          </a:lstStyle>
          <a:p>
            <a:pPr marL="0" lvl="0"/>
            <a:r>
              <a:rPr lang="en-US" dirty="0"/>
              <a:t>PowerPoint font: Arial</a:t>
            </a:r>
            <a:br>
              <a:rPr lang="en-US" dirty="0"/>
            </a:br>
            <a:br>
              <a:rPr lang="en-US" dirty="0"/>
            </a:br>
            <a:r>
              <a:rPr lang="en-US" dirty="0"/>
              <a:t>Northland Inc PowerPoint </a:t>
            </a:r>
            <a:r>
              <a:rPr lang="en-US" dirty="0" err="1"/>
              <a:t>colours</a:t>
            </a:r>
            <a:r>
              <a:rPr lang="en-US" dirty="0"/>
              <a:t>:</a:t>
            </a:r>
          </a:p>
        </p:txBody>
      </p:sp>
      <p:pic>
        <p:nvPicPr>
          <p:cNvPr id="4" name="Picture 3" descr="Text&#10;&#10;Description automatically generated">
            <a:extLst>
              <a:ext uri="{FF2B5EF4-FFF2-40B4-BE49-F238E27FC236}">
                <a16:creationId xmlns:a16="http://schemas.microsoft.com/office/drawing/2014/main" id="{A24455A2-9385-86F9-0DD4-F9F49F1A005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761"/>
          <a:stretch/>
        </p:blipFill>
        <p:spPr>
          <a:xfrm>
            <a:off x="130629" y="218483"/>
            <a:ext cx="2516978" cy="1322934"/>
          </a:xfrm>
          <a:prstGeom prst="rect">
            <a:avLst/>
          </a:prstGeom>
        </p:spPr>
      </p:pic>
      <p:grpSp>
        <p:nvGrpSpPr>
          <p:cNvPr id="10" name="Group 9">
            <a:extLst>
              <a:ext uri="{FF2B5EF4-FFF2-40B4-BE49-F238E27FC236}">
                <a16:creationId xmlns:a16="http://schemas.microsoft.com/office/drawing/2014/main" id="{7601149D-17B9-FC08-8AFF-8E93B5F6ED87}"/>
              </a:ext>
            </a:extLst>
          </p:cNvPr>
          <p:cNvGrpSpPr/>
          <p:nvPr userDrawn="1"/>
        </p:nvGrpSpPr>
        <p:grpSpPr>
          <a:xfrm>
            <a:off x="0" y="6460669"/>
            <a:ext cx="12192001" cy="397331"/>
            <a:chOff x="0" y="6460669"/>
            <a:chExt cx="12192001" cy="397331"/>
          </a:xfrm>
        </p:grpSpPr>
        <p:sp>
          <p:nvSpPr>
            <p:cNvPr id="5" name="Rectangle 4">
              <a:extLst>
                <a:ext uri="{FF2B5EF4-FFF2-40B4-BE49-F238E27FC236}">
                  <a16:creationId xmlns:a16="http://schemas.microsoft.com/office/drawing/2014/main" id="{C52BBB01-4D10-13BD-98A6-79A2CFAB2DCD}"/>
                </a:ext>
              </a:extLst>
            </p:cNvPr>
            <p:cNvSpPr/>
            <p:nvPr userDrawn="1"/>
          </p:nvSpPr>
          <p:spPr>
            <a:xfrm>
              <a:off x="0" y="6460669"/>
              <a:ext cx="12192000" cy="397331"/>
            </a:xfrm>
            <a:prstGeom prst="rect">
              <a:avLst/>
            </a:prstGeom>
            <a:solidFill>
              <a:srgbClr val="2434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Picture 6" descr="A picture containing building, indoor, dark, tile&#10;&#10;Description automatically generated">
              <a:extLst>
                <a:ext uri="{FF2B5EF4-FFF2-40B4-BE49-F238E27FC236}">
                  <a16:creationId xmlns:a16="http://schemas.microsoft.com/office/drawing/2014/main" id="{C2F178F6-6ACC-F40D-A133-C43BB53846A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83800"/>
            <a:stretch/>
          </p:blipFill>
          <p:spPr>
            <a:xfrm rot="10800000">
              <a:off x="0" y="6474582"/>
              <a:ext cx="6096001" cy="374250"/>
            </a:xfrm>
            <a:prstGeom prst="rect">
              <a:avLst/>
            </a:prstGeom>
          </p:spPr>
        </p:pic>
        <p:pic>
          <p:nvPicPr>
            <p:cNvPr id="8" name="Picture 7" descr="A picture containing building, indoor, dark, tile&#10;&#10;Description automatically generated">
              <a:extLst>
                <a:ext uri="{FF2B5EF4-FFF2-40B4-BE49-F238E27FC236}">
                  <a16:creationId xmlns:a16="http://schemas.microsoft.com/office/drawing/2014/main" id="{5FB42D8E-FAF7-B669-E83A-0C2A7C9E979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83800"/>
            <a:stretch/>
          </p:blipFill>
          <p:spPr>
            <a:xfrm rot="10800000">
              <a:off x="6096000" y="6474582"/>
              <a:ext cx="6096001" cy="374250"/>
            </a:xfrm>
            <a:prstGeom prst="rect">
              <a:avLst/>
            </a:prstGeom>
          </p:spPr>
        </p:pic>
      </p:grpSp>
      <p:sp>
        <p:nvSpPr>
          <p:cNvPr id="6" name="TextBox 5">
            <a:extLst>
              <a:ext uri="{FF2B5EF4-FFF2-40B4-BE49-F238E27FC236}">
                <a16:creationId xmlns:a16="http://schemas.microsoft.com/office/drawing/2014/main" id="{492EE971-8CD6-62E1-D8FE-076698F9949D}"/>
              </a:ext>
            </a:extLst>
          </p:cNvPr>
          <p:cNvSpPr txBox="1"/>
          <p:nvPr userDrawn="1"/>
        </p:nvSpPr>
        <p:spPr>
          <a:xfrm>
            <a:off x="392379" y="3746172"/>
            <a:ext cx="1188146" cy="1569660"/>
          </a:xfrm>
          <a:prstGeom prst="rect">
            <a:avLst/>
          </a:prstGeom>
          <a:noFill/>
        </p:spPr>
        <p:txBody>
          <a:bodyPr wrap="none" rtlCol="0">
            <a:spAutoFit/>
          </a:bodyPr>
          <a:lstStyle/>
          <a:p>
            <a:r>
              <a:rPr lang="en-NZ" sz="1600" b="1" dirty="0">
                <a:latin typeface="Arial" panose="020B0604020202020204" pitchFamily="34" charset="0"/>
                <a:cs typeface="Arial" panose="020B0604020202020204" pitchFamily="34" charset="0"/>
              </a:rPr>
              <a:t>Navy</a:t>
            </a:r>
            <a:br>
              <a:rPr lang="en-NZ" sz="1600" b="1" dirty="0">
                <a:latin typeface="Arial" panose="020B0604020202020204" pitchFamily="34" charset="0"/>
                <a:cs typeface="Arial" panose="020B0604020202020204" pitchFamily="34" charset="0"/>
              </a:rPr>
            </a:br>
            <a:r>
              <a:rPr lang="en-NZ" sz="1600" b="1" dirty="0">
                <a:solidFill>
                  <a:srgbClr val="3BC1CC"/>
                </a:solidFill>
                <a:latin typeface="Arial" panose="020B0604020202020204" pitchFamily="34" charset="0"/>
                <a:cs typeface="Arial" panose="020B0604020202020204" pitchFamily="34" charset="0"/>
              </a:rPr>
              <a:t>Light Blue</a:t>
            </a:r>
            <a:br>
              <a:rPr lang="en-NZ" sz="1600" b="1" dirty="0">
                <a:solidFill>
                  <a:srgbClr val="3BC1CC"/>
                </a:solidFill>
                <a:latin typeface="Arial" panose="020B0604020202020204" pitchFamily="34" charset="0"/>
                <a:cs typeface="Arial" panose="020B0604020202020204" pitchFamily="34" charset="0"/>
              </a:rPr>
            </a:br>
            <a:r>
              <a:rPr lang="en-NZ" sz="1600" b="1" dirty="0">
                <a:solidFill>
                  <a:srgbClr val="1A8364"/>
                </a:solidFill>
                <a:latin typeface="Arial" panose="020B0604020202020204" pitchFamily="34" charset="0"/>
                <a:cs typeface="Arial" panose="020B0604020202020204" pitchFamily="34" charset="0"/>
              </a:rPr>
              <a:t>Green</a:t>
            </a:r>
          </a:p>
          <a:p>
            <a:endParaRPr lang="en-NZ" sz="1600" dirty="0">
              <a:solidFill>
                <a:srgbClr val="1A8364"/>
              </a:solidFill>
              <a:latin typeface="Arial" panose="020B0604020202020204" pitchFamily="34" charset="0"/>
              <a:cs typeface="Arial" panose="020B0604020202020204" pitchFamily="34" charset="0"/>
            </a:endParaRPr>
          </a:p>
          <a:p>
            <a:br>
              <a:rPr lang="en-NZ" sz="1600" dirty="0">
                <a:solidFill>
                  <a:srgbClr val="1A8364"/>
                </a:solidFill>
                <a:latin typeface="Arial" panose="020B0604020202020204" pitchFamily="34" charset="0"/>
                <a:cs typeface="Arial" panose="020B0604020202020204" pitchFamily="34" charset="0"/>
              </a:rPr>
            </a:br>
            <a:endParaRPr lang="en-NZ" sz="1600" dirty="0">
              <a:solidFill>
                <a:srgbClr val="1A8364"/>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F982EDD-AB17-BEFA-F0F6-7294B1F8CCF8}"/>
              </a:ext>
            </a:extLst>
          </p:cNvPr>
          <p:cNvSpPr txBox="1"/>
          <p:nvPr userDrawn="1"/>
        </p:nvSpPr>
        <p:spPr>
          <a:xfrm>
            <a:off x="392379" y="4739227"/>
            <a:ext cx="9526967" cy="738664"/>
          </a:xfrm>
          <a:prstGeom prst="rect">
            <a:avLst/>
          </a:prstGeom>
          <a:noFill/>
        </p:spPr>
        <p:txBody>
          <a:bodyPr wrap="none" rtlCol="0">
            <a:spAutoFit/>
          </a:bodyPr>
          <a:lstStyle/>
          <a:p>
            <a:r>
              <a:rPr lang="en-NZ" sz="1400" dirty="0">
                <a:solidFill>
                  <a:srgbClr val="243445"/>
                </a:solidFill>
                <a:latin typeface="Arial" panose="020B0604020202020204" pitchFamily="34" charset="0"/>
                <a:cs typeface="Arial" panose="020B0604020202020204" pitchFamily="34" charset="0"/>
              </a:rPr>
              <a:t>Approved images can be accessed through:</a:t>
            </a:r>
            <a:br>
              <a:rPr lang="en-NZ" sz="1400" dirty="0">
                <a:solidFill>
                  <a:srgbClr val="1A8364"/>
                </a:solidFill>
                <a:latin typeface="Arial" panose="020B0604020202020204" pitchFamily="34" charset="0"/>
                <a:cs typeface="Arial" panose="020B0604020202020204" pitchFamily="34" charset="0"/>
              </a:rPr>
            </a:br>
            <a:r>
              <a:rPr lang="en-NZ" sz="1400" dirty="0">
                <a:solidFill>
                  <a:srgbClr val="1A8364"/>
                </a:solidFill>
                <a:latin typeface="Arial" panose="020B0604020202020204" pitchFamily="34" charset="0"/>
                <a:cs typeface="Arial" panose="020B0604020202020204" pitchFamily="34" charset="0"/>
                <a:hlinkClick r:id="rId4"/>
              </a:rPr>
              <a:t>https://northlandnz.brandkit.io/assets</a:t>
            </a:r>
            <a:r>
              <a:rPr lang="en-NZ" sz="1400" dirty="0">
                <a:solidFill>
                  <a:srgbClr val="1A8364"/>
                </a:solidFill>
                <a:latin typeface="Arial" panose="020B0604020202020204" pitchFamily="34" charset="0"/>
                <a:cs typeface="Arial" panose="020B0604020202020204" pitchFamily="34" charset="0"/>
              </a:rPr>
              <a:t> </a:t>
            </a:r>
            <a:br>
              <a:rPr lang="en-NZ" sz="1400" dirty="0">
                <a:solidFill>
                  <a:srgbClr val="1A8364"/>
                </a:solidFill>
                <a:latin typeface="Arial" panose="020B0604020202020204" pitchFamily="34" charset="0"/>
                <a:cs typeface="Arial" panose="020B0604020202020204" pitchFamily="34" charset="0"/>
              </a:rPr>
            </a:br>
            <a:r>
              <a:rPr lang="en-NZ" sz="1400" dirty="0">
                <a:solidFill>
                  <a:srgbClr val="1A8364"/>
                </a:solidFill>
                <a:latin typeface="Arial" panose="020B0604020202020204" pitchFamily="34" charset="0"/>
                <a:cs typeface="Arial" panose="020B0604020202020204" pitchFamily="34" charset="0"/>
                <a:hlinkClick r:id="rId5"/>
              </a:rPr>
              <a:t>https://northlandinc.sharepoint.com/:f:/s/NINC2/EqW6Yt_yQjNevoFYEp0kovsB6f7ZZIFZEEMLkppClnFRdg?e=rUNrFz</a:t>
            </a:r>
            <a:endParaRPr lang="en-NZ" sz="1400" dirty="0"/>
          </a:p>
        </p:txBody>
      </p:sp>
      <p:sp>
        <p:nvSpPr>
          <p:cNvPr id="14" name="Rectangle 13">
            <a:extLst>
              <a:ext uri="{FF2B5EF4-FFF2-40B4-BE49-F238E27FC236}">
                <a16:creationId xmlns:a16="http://schemas.microsoft.com/office/drawing/2014/main" id="{B1D5986E-17D4-DD1A-4C6C-593C02C6E885}"/>
              </a:ext>
            </a:extLst>
          </p:cNvPr>
          <p:cNvSpPr/>
          <p:nvPr userDrawn="1"/>
        </p:nvSpPr>
        <p:spPr>
          <a:xfrm>
            <a:off x="1636435" y="3780011"/>
            <a:ext cx="202013" cy="202013"/>
          </a:xfrm>
          <a:prstGeom prst="rect">
            <a:avLst/>
          </a:prstGeom>
          <a:solidFill>
            <a:srgbClr val="243445"/>
          </a:solidFill>
          <a:ln>
            <a:solidFill>
              <a:srgbClr val="2434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5" name="Rectangle 14">
            <a:extLst>
              <a:ext uri="{FF2B5EF4-FFF2-40B4-BE49-F238E27FC236}">
                <a16:creationId xmlns:a16="http://schemas.microsoft.com/office/drawing/2014/main" id="{BE171AC0-BDAE-BDCF-925B-4ABB533DFDF2}"/>
              </a:ext>
            </a:extLst>
          </p:cNvPr>
          <p:cNvSpPr/>
          <p:nvPr userDrawn="1"/>
        </p:nvSpPr>
        <p:spPr>
          <a:xfrm>
            <a:off x="1636435" y="4041738"/>
            <a:ext cx="202013" cy="202013"/>
          </a:xfrm>
          <a:prstGeom prst="rect">
            <a:avLst/>
          </a:prstGeom>
          <a:solidFill>
            <a:srgbClr val="3BC1CC"/>
          </a:solidFill>
          <a:ln>
            <a:solidFill>
              <a:srgbClr val="3BC1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6" name="Rectangle 15">
            <a:extLst>
              <a:ext uri="{FF2B5EF4-FFF2-40B4-BE49-F238E27FC236}">
                <a16:creationId xmlns:a16="http://schemas.microsoft.com/office/drawing/2014/main" id="{A0EEC22A-5A01-D8A1-2708-658E0A2A17EB}"/>
              </a:ext>
            </a:extLst>
          </p:cNvPr>
          <p:cNvSpPr/>
          <p:nvPr userDrawn="1"/>
        </p:nvSpPr>
        <p:spPr>
          <a:xfrm>
            <a:off x="1636435" y="4313279"/>
            <a:ext cx="202013" cy="202013"/>
          </a:xfrm>
          <a:prstGeom prst="rect">
            <a:avLst/>
          </a:prstGeom>
          <a:solidFill>
            <a:srgbClr val="1A8364"/>
          </a:solidFill>
          <a:ln>
            <a:solidFill>
              <a:srgbClr val="1A83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Tree>
    <p:extLst>
      <p:ext uri="{BB962C8B-B14F-4D97-AF65-F5344CB8AC3E}">
        <p14:creationId xmlns:p14="http://schemas.microsoft.com/office/powerpoint/2010/main" val="1973425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With Image">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5D10DD5C-DAA1-DE49-2603-FB415AA5EC21}"/>
              </a:ext>
            </a:extLst>
          </p:cNvPr>
          <p:cNvSpPr/>
          <p:nvPr userDrawn="1"/>
        </p:nvSpPr>
        <p:spPr>
          <a:xfrm>
            <a:off x="0" y="0"/>
            <a:ext cx="12192000" cy="7026813"/>
          </a:xfrm>
          <a:prstGeom prst="rect">
            <a:avLst/>
          </a:prstGeom>
          <a:solidFill>
            <a:srgbClr val="2434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21" name="Picture 20">
            <a:extLst>
              <a:ext uri="{FF2B5EF4-FFF2-40B4-BE49-F238E27FC236}">
                <a16:creationId xmlns:a16="http://schemas.microsoft.com/office/drawing/2014/main" id="{0E54D0CE-EDC2-238C-5A54-1E5BF15A126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3197" b="18266"/>
          <a:stretch/>
        </p:blipFill>
        <p:spPr>
          <a:xfrm>
            <a:off x="0" y="0"/>
            <a:ext cx="12192000" cy="4807131"/>
          </a:xfrm>
          <a:prstGeom prst="rect">
            <a:avLst/>
          </a:prstGeom>
        </p:spPr>
      </p:pic>
      <p:sp>
        <p:nvSpPr>
          <p:cNvPr id="2" name="Title 1">
            <a:extLst>
              <a:ext uri="{FF2B5EF4-FFF2-40B4-BE49-F238E27FC236}">
                <a16:creationId xmlns:a16="http://schemas.microsoft.com/office/drawing/2014/main" id="{6441DBF8-59C5-7A38-9AAF-6F7EEC5CF938}"/>
              </a:ext>
            </a:extLst>
          </p:cNvPr>
          <p:cNvSpPr>
            <a:spLocks noGrp="1"/>
          </p:cNvSpPr>
          <p:nvPr>
            <p:ph type="ctrTitle" hasCustomPrompt="1"/>
          </p:nvPr>
        </p:nvSpPr>
        <p:spPr>
          <a:xfrm>
            <a:off x="349739" y="4797236"/>
            <a:ext cx="11492522" cy="1093334"/>
          </a:xfrm>
        </p:spPr>
        <p:txBody>
          <a:bodyPr anchor="b">
            <a:noAutofit/>
          </a:bodyPr>
          <a:lstStyle>
            <a:lvl1pPr algn="l">
              <a:defRPr sz="4800" b="1">
                <a:solidFill>
                  <a:schemeClr val="bg1"/>
                </a:solidFill>
                <a:latin typeface="Arial" panose="020B0604020202020204" pitchFamily="34" charset="0"/>
                <a:cs typeface="Arial" panose="020B0604020202020204" pitchFamily="34" charset="0"/>
              </a:defRPr>
            </a:lvl1pPr>
          </a:lstStyle>
          <a:p>
            <a:r>
              <a:rPr lang="en-US" dirty="0"/>
              <a:t>Responsible Tourism </a:t>
            </a:r>
            <a:r>
              <a:rPr lang="en-US" dirty="0" err="1"/>
              <a:t>Programme</a:t>
            </a:r>
            <a:r>
              <a:rPr lang="en-US" dirty="0"/>
              <a:t>	</a:t>
            </a:r>
            <a:endParaRPr lang="en-NZ" dirty="0"/>
          </a:p>
        </p:txBody>
      </p:sp>
      <p:sp>
        <p:nvSpPr>
          <p:cNvPr id="3" name="Subtitle 2">
            <a:extLst>
              <a:ext uri="{FF2B5EF4-FFF2-40B4-BE49-F238E27FC236}">
                <a16:creationId xmlns:a16="http://schemas.microsoft.com/office/drawing/2014/main" id="{B68020D1-7098-6572-E510-8FB98C4C5F9C}"/>
              </a:ext>
            </a:extLst>
          </p:cNvPr>
          <p:cNvSpPr>
            <a:spLocks noGrp="1"/>
          </p:cNvSpPr>
          <p:nvPr>
            <p:ph type="subTitle" idx="1" hasCustomPrompt="1"/>
          </p:nvPr>
        </p:nvSpPr>
        <p:spPr>
          <a:xfrm>
            <a:off x="346783" y="5902851"/>
            <a:ext cx="9818913" cy="565014"/>
          </a:xfr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Northland Inc</a:t>
            </a:r>
            <a:endParaRPr lang="en-NZ" dirty="0"/>
          </a:p>
        </p:txBody>
      </p:sp>
      <p:pic>
        <p:nvPicPr>
          <p:cNvPr id="49" name="Graphic 48">
            <a:extLst>
              <a:ext uri="{FF2B5EF4-FFF2-40B4-BE49-F238E27FC236}">
                <a16:creationId xmlns:a16="http://schemas.microsoft.com/office/drawing/2014/main" id="{FBFB6790-98C0-F86C-5B95-A11911342EA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6783" y="390135"/>
            <a:ext cx="1886966" cy="610841"/>
          </a:xfrm>
          <a:prstGeom prst="rect">
            <a:avLst/>
          </a:prstGeom>
        </p:spPr>
      </p:pic>
      <p:sp>
        <p:nvSpPr>
          <p:cNvPr id="55" name="Rectangle 54">
            <a:extLst>
              <a:ext uri="{FF2B5EF4-FFF2-40B4-BE49-F238E27FC236}">
                <a16:creationId xmlns:a16="http://schemas.microsoft.com/office/drawing/2014/main" id="{2763B0CC-9904-4E98-EC18-5158E0A7BA47}"/>
              </a:ext>
            </a:extLst>
          </p:cNvPr>
          <p:cNvSpPr/>
          <p:nvPr userDrawn="1"/>
        </p:nvSpPr>
        <p:spPr>
          <a:xfrm>
            <a:off x="0" y="6645422"/>
            <a:ext cx="12192000" cy="397331"/>
          </a:xfrm>
          <a:prstGeom prst="rect">
            <a:avLst/>
          </a:prstGeom>
          <a:solidFill>
            <a:srgbClr val="2434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4" name="Picture 3" descr="A picture containing building, indoor, dark, tile&#10;&#10;Description automatically generated">
            <a:extLst>
              <a:ext uri="{FF2B5EF4-FFF2-40B4-BE49-F238E27FC236}">
                <a16:creationId xmlns:a16="http://schemas.microsoft.com/office/drawing/2014/main" id="{F7B05E86-7357-94FC-9C3A-A3A1F9AD406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49714" b="1"/>
          <a:stretch/>
        </p:blipFill>
        <p:spPr>
          <a:xfrm rot="10800000">
            <a:off x="0" y="2494364"/>
            <a:ext cx="12192000" cy="2323323"/>
          </a:xfrm>
          <a:prstGeom prst="rect">
            <a:avLst/>
          </a:prstGeom>
        </p:spPr>
      </p:pic>
    </p:spTree>
    <p:extLst>
      <p:ext uri="{BB962C8B-B14F-4D97-AF65-F5344CB8AC3E}">
        <p14:creationId xmlns:p14="http://schemas.microsoft.com/office/powerpoint/2010/main" val="1408020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Pl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1DBF8-59C5-7A38-9AAF-6F7EEC5CF938}"/>
              </a:ext>
            </a:extLst>
          </p:cNvPr>
          <p:cNvSpPr>
            <a:spLocks noGrp="1"/>
          </p:cNvSpPr>
          <p:nvPr>
            <p:ph type="ctrTitle" hasCustomPrompt="1"/>
          </p:nvPr>
        </p:nvSpPr>
        <p:spPr>
          <a:xfrm>
            <a:off x="349739" y="2335666"/>
            <a:ext cx="11492522" cy="1093334"/>
          </a:xfrm>
        </p:spPr>
        <p:txBody>
          <a:bodyPr anchor="b">
            <a:noAutofit/>
          </a:bodyPr>
          <a:lstStyle>
            <a:lvl1pPr algn="l">
              <a:defRPr sz="4800" b="1">
                <a:solidFill>
                  <a:srgbClr val="243445"/>
                </a:solidFill>
                <a:latin typeface="Arial" panose="020B0604020202020204" pitchFamily="34" charset="0"/>
                <a:cs typeface="Arial" panose="020B0604020202020204" pitchFamily="34" charset="0"/>
              </a:defRPr>
            </a:lvl1pPr>
          </a:lstStyle>
          <a:p>
            <a:r>
              <a:rPr lang="en-US" dirty="0"/>
              <a:t>CLICK TO EDIT MASTER TITLE STYLE</a:t>
            </a:r>
            <a:endParaRPr lang="en-NZ" dirty="0"/>
          </a:p>
        </p:txBody>
      </p:sp>
      <p:sp>
        <p:nvSpPr>
          <p:cNvPr id="3" name="Subtitle 2">
            <a:extLst>
              <a:ext uri="{FF2B5EF4-FFF2-40B4-BE49-F238E27FC236}">
                <a16:creationId xmlns:a16="http://schemas.microsoft.com/office/drawing/2014/main" id="{B68020D1-7098-6572-E510-8FB98C4C5F9C}"/>
              </a:ext>
            </a:extLst>
          </p:cNvPr>
          <p:cNvSpPr>
            <a:spLocks noGrp="1"/>
          </p:cNvSpPr>
          <p:nvPr>
            <p:ph type="subTitle" idx="1"/>
          </p:nvPr>
        </p:nvSpPr>
        <p:spPr>
          <a:xfrm>
            <a:off x="346783" y="3441281"/>
            <a:ext cx="9818913" cy="565014"/>
          </a:xfrm>
        </p:spPr>
        <p:txBody>
          <a:bodyPr/>
          <a:lstStyle>
            <a:lvl1pPr marL="0" indent="0" algn="l">
              <a:buNone/>
              <a:defRPr sz="2400">
                <a:solidFill>
                  <a:srgbClr val="243445"/>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NZ" dirty="0"/>
          </a:p>
        </p:txBody>
      </p:sp>
      <p:pic>
        <p:nvPicPr>
          <p:cNvPr id="4" name="Picture 3" descr="Text&#10;&#10;Description automatically generated">
            <a:extLst>
              <a:ext uri="{FF2B5EF4-FFF2-40B4-BE49-F238E27FC236}">
                <a16:creationId xmlns:a16="http://schemas.microsoft.com/office/drawing/2014/main" id="{A24455A2-9385-86F9-0DD4-F9F49F1A005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761"/>
          <a:stretch/>
        </p:blipFill>
        <p:spPr>
          <a:xfrm>
            <a:off x="130629" y="218483"/>
            <a:ext cx="2516978" cy="1322934"/>
          </a:xfrm>
          <a:prstGeom prst="rect">
            <a:avLst/>
          </a:prstGeom>
        </p:spPr>
      </p:pic>
      <p:grpSp>
        <p:nvGrpSpPr>
          <p:cNvPr id="10" name="Group 9">
            <a:extLst>
              <a:ext uri="{FF2B5EF4-FFF2-40B4-BE49-F238E27FC236}">
                <a16:creationId xmlns:a16="http://schemas.microsoft.com/office/drawing/2014/main" id="{7601149D-17B9-FC08-8AFF-8E93B5F6ED87}"/>
              </a:ext>
            </a:extLst>
          </p:cNvPr>
          <p:cNvGrpSpPr/>
          <p:nvPr userDrawn="1"/>
        </p:nvGrpSpPr>
        <p:grpSpPr>
          <a:xfrm>
            <a:off x="0" y="6460669"/>
            <a:ext cx="12192001" cy="397331"/>
            <a:chOff x="0" y="6460669"/>
            <a:chExt cx="12192001" cy="397331"/>
          </a:xfrm>
        </p:grpSpPr>
        <p:sp>
          <p:nvSpPr>
            <p:cNvPr id="5" name="Rectangle 4">
              <a:extLst>
                <a:ext uri="{FF2B5EF4-FFF2-40B4-BE49-F238E27FC236}">
                  <a16:creationId xmlns:a16="http://schemas.microsoft.com/office/drawing/2014/main" id="{C52BBB01-4D10-13BD-98A6-79A2CFAB2DCD}"/>
                </a:ext>
              </a:extLst>
            </p:cNvPr>
            <p:cNvSpPr/>
            <p:nvPr userDrawn="1"/>
          </p:nvSpPr>
          <p:spPr>
            <a:xfrm>
              <a:off x="0" y="6460669"/>
              <a:ext cx="12192000" cy="397331"/>
            </a:xfrm>
            <a:prstGeom prst="rect">
              <a:avLst/>
            </a:prstGeom>
            <a:solidFill>
              <a:srgbClr val="2434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Picture 6" descr="A picture containing building, indoor, dark, tile&#10;&#10;Description automatically generated">
              <a:extLst>
                <a:ext uri="{FF2B5EF4-FFF2-40B4-BE49-F238E27FC236}">
                  <a16:creationId xmlns:a16="http://schemas.microsoft.com/office/drawing/2014/main" id="{C2F178F6-6ACC-F40D-A133-C43BB53846A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83800"/>
            <a:stretch/>
          </p:blipFill>
          <p:spPr>
            <a:xfrm rot="10800000">
              <a:off x="0" y="6474582"/>
              <a:ext cx="6096001" cy="374250"/>
            </a:xfrm>
            <a:prstGeom prst="rect">
              <a:avLst/>
            </a:prstGeom>
          </p:spPr>
        </p:pic>
        <p:pic>
          <p:nvPicPr>
            <p:cNvPr id="8" name="Picture 7" descr="A picture containing building, indoor, dark, tile&#10;&#10;Description automatically generated">
              <a:extLst>
                <a:ext uri="{FF2B5EF4-FFF2-40B4-BE49-F238E27FC236}">
                  <a16:creationId xmlns:a16="http://schemas.microsoft.com/office/drawing/2014/main" id="{5FB42D8E-FAF7-B669-E83A-0C2A7C9E979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83800"/>
            <a:stretch/>
          </p:blipFill>
          <p:spPr>
            <a:xfrm rot="10800000">
              <a:off x="6096000" y="6474582"/>
              <a:ext cx="6096001" cy="374250"/>
            </a:xfrm>
            <a:prstGeom prst="rect">
              <a:avLst/>
            </a:prstGeom>
          </p:spPr>
        </p:pic>
      </p:grpSp>
    </p:spTree>
    <p:extLst>
      <p:ext uri="{BB962C8B-B14F-4D97-AF65-F5344CB8AC3E}">
        <p14:creationId xmlns:p14="http://schemas.microsoft.com/office/powerpoint/2010/main" val="366640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General Page - Photo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FCB9C3-E01F-D7D6-0A40-BF86CFE91BB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99" t="33641" b="36123"/>
          <a:stretch/>
        </p:blipFill>
        <p:spPr>
          <a:xfrm>
            <a:off x="0" y="0"/>
            <a:ext cx="12175042" cy="2470879"/>
          </a:xfrm>
          <a:prstGeom prst="rect">
            <a:avLst/>
          </a:prstGeom>
        </p:spPr>
      </p:pic>
      <p:sp>
        <p:nvSpPr>
          <p:cNvPr id="2" name="Title 1">
            <a:extLst>
              <a:ext uri="{FF2B5EF4-FFF2-40B4-BE49-F238E27FC236}">
                <a16:creationId xmlns:a16="http://schemas.microsoft.com/office/drawing/2014/main" id="{6441DBF8-59C5-7A38-9AAF-6F7EEC5CF938}"/>
              </a:ext>
            </a:extLst>
          </p:cNvPr>
          <p:cNvSpPr>
            <a:spLocks noGrp="1"/>
          </p:cNvSpPr>
          <p:nvPr>
            <p:ph type="ctrTitle" hasCustomPrompt="1"/>
          </p:nvPr>
        </p:nvSpPr>
        <p:spPr>
          <a:xfrm>
            <a:off x="578031" y="1373421"/>
            <a:ext cx="11035937" cy="988832"/>
          </a:xfrm>
        </p:spPr>
        <p:txBody>
          <a:bodyPr anchor="b">
            <a:noAutofit/>
          </a:bodyPr>
          <a:lstStyle>
            <a:lvl1pPr algn="l">
              <a:defRPr sz="44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NZ" dirty="0"/>
          </a:p>
        </p:txBody>
      </p:sp>
      <p:sp>
        <p:nvSpPr>
          <p:cNvPr id="3" name="Subtitle 2">
            <a:extLst>
              <a:ext uri="{FF2B5EF4-FFF2-40B4-BE49-F238E27FC236}">
                <a16:creationId xmlns:a16="http://schemas.microsoft.com/office/drawing/2014/main" id="{B68020D1-7098-6572-E510-8FB98C4C5F9C}"/>
              </a:ext>
            </a:extLst>
          </p:cNvPr>
          <p:cNvSpPr>
            <a:spLocks noGrp="1"/>
          </p:cNvSpPr>
          <p:nvPr>
            <p:ph type="subTitle" idx="1"/>
          </p:nvPr>
        </p:nvSpPr>
        <p:spPr>
          <a:xfrm>
            <a:off x="578031" y="2856669"/>
            <a:ext cx="10121536" cy="774019"/>
          </a:xfrm>
        </p:spPr>
        <p:txBody>
          <a:bodyPr>
            <a:normAutofit/>
          </a:bodyPr>
          <a:lstStyle>
            <a:lvl1pPr marL="0" indent="0" algn="l">
              <a:buNone/>
              <a:defRPr sz="2800">
                <a:solidFill>
                  <a:srgbClr val="3BC1CC"/>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NZ" dirty="0"/>
          </a:p>
        </p:txBody>
      </p:sp>
      <p:grpSp>
        <p:nvGrpSpPr>
          <p:cNvPr id="20" name="Group 19">
            <a:extLst>
              <a:ext uri="{FF2B5EF4-FFF2-40B4-BE49-F238E27FC236}">
                <a16:creationId xmlns:a16="http://schemas.microsoft.com/office/drawing/2014/main" id="{AA29B942-0A57-5680-FD8C-A2F875985B42}"/>
              </a:ext>
            </a:extLst>
          </p:cNvPr>
          <p:cNvGrpSpPr/>
          <p:nvPr userDrawn="1"/>
        </p:nvGrpSpPr>
        <p:grpSpPr>
          <a:xfrm>
            <a:off x="0" y="6460669"/>
            <a:ext cx="12192001" cy="397331"/>
            <a:chOff x="0" y="6460669"/>
            <a:chExt cx="12192001" cy="397331"/>
          </a:xfrm>
        </p:grpSpPr>
        <p:sp>
          <p:nvSpPr>
            <p:cNvPr id="21" name="Rectangle 20">
              <a:extLst>
                <a:ext uri="{FF2B5EF4-FFF2-40B4-BE49-F238E27FC236}">
                  <a16:creationId xmlns:a16="http://schemas.microsoft.com/office/drawing/2014/main" id="{64CE75EF-AB8F-336B-A03F-7FF1BA6A90AE}"/>
                </a:ext>
              </a:extLst>
            </p:cNvPr>
            <p:cNvSpPr/>
            <p:nvPr userDrawn="1"/>
          </p:nvSpPr>
          <p:spPr>
            <a:xfrm>
              <a:off x="0" y="6460669"/>
              <a:ext cx="12192000" cy="397331"/>
            </a:xfrm>
            <a:prstGeom prst="rect">
              <a:avLst/>
            </a:prstGeom>
            <a:solidFill>
              <a:srgbClr val="2434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22" name="Picture 21" descr="A picture containing building, indoor, dark, tile&#10;&#10;Description automatically generated">
              <a:extLst>
                <a:ext uri="{FF2B5EF4-FFF2-40B4-BE49-F238E27FC236}">
                  <a16:creationId xmlns:a16="http://schemas.microsoft.com/office/drawing/2014/main" id="{6A353384-C4DC-5C26-15EC-912C9D5B7ED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83800"/>
            <a:stretch/>
          </p:blipFill>
          <p:spPr>
            <a:xfrm rot="10800000">
              <a:off x="0" y="6474582"/>
              <a:ext cx="6096001" cy="374250"/>
            </a:xfrm>
            <a:prstGeom prst="rect">
              <a:avLst/>
            </a:prstGeom>
          </p:spPr>
        </p:pic>
        <p:pic>
          <p:nvPicPr>
            <p:cNvPr id="23" name="Picture 22" descr="A picture containing building, indoor, dark, tile&#10;&#10;Description automatically generated">
              <a:extLst>
                <a:ext uri="{FF2B5EF4-FFF2-40B4-BE49-F238E27FC236}">
                  <a16:creationId xmlns:a16="http://schemas.microsoft.com/office/drawing/2014/main" id="{D0E38E29-BF5F-19E8-9B8C-51BB33FC99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83800"/>
            <a:stretch/>
          </p:blipFill>
          <p:spPr>
            <a:xfrm rot="10800000">
              <a:off x="6096000" y="6474582"/>
              <a:ext cx="6096001" cy="374250"/>
            </a:xfrm>
            <a:prstGeom prst="rect">
              <a:avLst/>
            </a:prstGeom>
          </p:spPr>
        </p:pic>
      </p:grpSp>
    </p:spTree>
    <p:extLst>
      <p:ext uri="{BB962C8B-B14F-4D97-AF65-F5344CB8AC3E}">
        <p14:creationId xmlns:p14="http://schemas.microsoft.com/office/powerpoint/2010/main" val="2300574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General Page - Blue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B9B248-8434-2449-E174-2B4F1502704F}"/>
              </a:ext>
            </a:extLst>
          </p:cNvPr>
          <p:cNvSpPr/>
          <p:nvPr userDrawn="1"/>
        </p:nvSpPr>
        <p:spPr>
          <a:xfrm>
            <a:off x="0" y="-8546"/>
            <a:ext cx="12192000" cy="1777505"/>
          </a:xfrm>
          <a:prstGeom prst="rect">
            <a:avLst/>
          </a:prstGeom>
          <a:solidFill>
            <a:srgbClr val="2434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 name="Title 1">
            <a:extLst>
              <a:ext uri="{FF2B5EF4-FFF2-40B4-BE49-F238E27FC236}">
                <a16:creationId xmlns:a16="http://schemas.microsoft.com/office/drawing/2014/main" id="{6441DBF8-59C5-7A38-9AAF-6F7EEC5CF938}"/>
              </a:ext>
            </a:extLst>
          </p:cNvPr>
          <p:cNvSpPr>
            <a:spLocks noGrp="1"/>
          </p:cNvSpPr>
          <p:nvPr>
            <p:ph type="ctrTitle" hasCustomPrompt="1"/>
          </p:nvPr>
        </p:nvSpPr>
        <p:spPr>
          <a:xfrm>
            <a:off x="578031" y="385790"/>
            <a:ext cx="11035937" cy="988832"/>
          </a:xfrm>
        </p:spPr>
        <p:txBody>
          <a:bodyPr anchor="b">
            <a:noAutofit/>
          </a:bodyPr>
          <a:lstStyle>
            <a:lvl1pPr algn="l">
              <a:defRPr sz="44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NZ" dirty="0"/>
          </a:p>
        </p:txBody>
      </p:sp>
      <p:sp>
        <p:nvSpPr>
          <p:cNvPr id="3" name="Subtitle 2">
            <a:extLst>
              <a:ext uri="{FF2B5EF4-FFF2-40B4-BE49-F238E27FC236}">
                <a16:creationId xmlns:a16="http://schemas.microsoft.com/office/drawing/2014/main" id="{B68020D1-7098-6572-E510-8FB98C4C5F9C}"/>
              </a:ext>
            </a:extLst>
          </p:cNvPr>
          <p:cNvSpPr>
            <a:spLocks noGrp="1"/>
          </p:cNvSpPr>
          <p:nvPr>
            <p:ph type="subTitle" idx="1"/>
          </p:nvPr>
        </p:nvSpPr>
        <p:spPr>
          <a:xfrm>
            <a:off x="578031" y="2032493"/>
            <a:ext cx="10121536" cy="774019"/>
          </a:xfrm>
        </p:spPr>
        <p:txBody>
          <a:bodyPr>
            <a:normAutofit/>
          </a:bodyPr>
          <a:lstStyle>
            <a:lvl1pPr marL="0" indent="0" algn="l">
              <a:buNone/>
              <a:defRPr sz="2800">
                <a:solidFill>
                  <a:srgbClr val="3BC1CC"/>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NZ" dirty="0"/>
          </a:p>
        </p:txBody>
      </p:sp>
      <p:grpSp>
        <p:nvGrpSpPr>
          <p:cNvPr id="21" name="Group 20">
            <a:extLst>
              <a:ext uri="{FF2B5EF4-FFF2-40B4-BE49-F238E27FC236}">
                <a16:creationId xmlns:a16="http://schemas.microsoft.com/office/drawing/2014/main" id="{12020B62-2A62-2A96-CD66-1F58A36A0660}"/>
              </a:ext>
            </a:extLst>
          </p:cNvPr>
          <p:cNvGrpSpPr/>
          <p:nvPr userDrawn="1"/>
        </p:nvGrpSpPr>
        <p:grpSpPr>
          <a:xfrm>
            <a:off x="0" y="6460669"/>
            <a:ext cx="12192001" cy="397331"/>
            <a:chOff x="0" y="6460669"/>
            <a:chExt cx="12192001" cy="397331"/>
          </a:xfrm>
        </p:grpSpPr>
        <p:sp>
          <p:nvSpPr>
            <p:cNvPr id="22" name="Rectangle 21">
              <a:extLst>
                <a:ext uri="{FF2B5EF4-FFF2-40B4-BE49-F238E27FC236}">
                  <a16:creationId xmlns:a16="http://schemas.microsoft.com/office/drawing/2014/main" id="{84C34947-4E10-B195-55AC-64DDD681E411}"/>
                </a:ext>
              </a:extLst>
            </p:cNvPr>
            <p:cNvSpPr/>
            <p:nvPr userDrawn="1"/>
          </p:nvSpPr>
          <p:spPr>
            <a:xfrm>
              <a:off x="0" y="6460669"/>
              <a:ext cx="12192000" cy="397331"/>
            </a:xfrm>
            <a:prstGeom prst="rect">
              <a:avLst/>
            </a:prstGeom>
            <a:solidFill>
              <a:srgbClr val="2434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23" name="Picture 22" descr="A picture containing building, indoor, dark, tile&#10;&#10;Description automatically generated">
              <a:extLst>
                <a:ext uri="{FF2B5EF4-FFF2-40B4-BE49-F238E27FC236}">
                  <a16:creationId xmlns:a16="http://schemas.microsoft.com/office/drawing/2014/main" id="{82E479FE-B8A5-E658-35E5-3ECB307B09A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3800"/>
            <a:stretch/>
          </p:blipFill>
          <p:spPr>
            <a:xfrm rot="10800000">
              <a:off x="0" y="6474582"/>
              <a:ext cx="6096001" cy="374250"/>
            </a:xfrm>
            <a:prstGeom prst="rect">
              <a:avLst/>
            </a:prstGeom>
          </p:spPr>
        </p:pic>
        <p:pic>
          <p:nvPicPr>
            <p:cNvPr id="24" name="Picture 23" descr="A picture containing building, indoor, dark, tile&#10;&#10;Description automatically generated">
              <a:extLst>
                <a:ext uri="{FF2B5EF4-FFF2-40B4-BE49-F238E27FC236}">
                  <a16:creationId xmlns:a16="http://schemas.microsoft.com/office/drawing/2014/main" id="{DCCC4591-EAEC-469C-EBDA-4B41B5AA93C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3800"/>
            <a:stretch/>
          </p:blipFill>
          <p:spPr>
            <a:xfrm rot="10800000">
              <a:off x="6096000" y="6474582"/>
              <a:ext cx="6096001" cy="374250"/>
            </a:xfrm>
            <a:prstGeom prst="rect">
              <a:avLst/>
            </a:prstGeom>
          </p:spPr>
        </p:pic>
      </p:grpSp>
    </p:spTree>
    <p:extLst>
      <p:ext uri="{BB962C8B-B14F-4D97-AF65-F5344CB8AC3E}">
        <p14:creationId xmlns:p14="http://schemas.microsoft.com/office/powerpoint/2010/main" val="2005563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eneral Page - With Imag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C65D084-F16F-CC6A-70A8-8FF1AB5A9148}"/>
              </a:ext>
            </a:extLst>
          </p:cNvPr>
          <p:cNvSpPr/>
          <p:nvPr userDrawn="1"/>
        </p:nvSpPr>
        <p:spPr>
          <a:xfrm>
            <a:off x="0" y="-8546"/>
            <a:ext cx="12192000" cy="1777505"/>
          </a:xfrm>
          <a:prstGeom prst="rect">
            <a:avLst/>
          </a:prstGeom>
          <a:solidFill>
            <a:srgbClr val="2434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 name="Content Placeholder 2">
            <a:extLst>
              <a:ext uri="{FF2B5EF4-FFF2-40B4-BE49-F238E27FC236}">
                <a16:creationId xmlns:a16="http://schemas.microsoft.com/office/drawing/2014/main" id="{4BF0D386-654B-0D40-E56C-8670229D8DEA}"/>
              </a:ext>
            </a:extLst>
          </p:cNvPr>
          <p:cNvSpPr>
            <a:spLocks noGrp="1"/>
          </p:cNvSpPr>
          <p:nvPr>
            <p:ph sz="half" idx="1"/>
          </p:nvPr>
        </p:nvSpPr>
        <p:spPr>
          <a:xfrm>
            <a:off x="838200" y="1825625"/>
            <a:ext cx="5181600" cy="4351338"/>
          </a:xfrm>
        </p:spPr>
        <p:txBody>
          <a:bodyPr/>
          <a:lstStyle>
            <a:lvl1pPr>
              <a:defRPr>
                <a:solidFill>
                  <a:srgbClr val="3BC1CC"/>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15" name="Title 1">
            <a:extLst>
              <a:ext uri="{FF2B5EF4-FFF2-40B4-BE49-F238E27FC236}">
                <a16:creationId xmlns:a16="http://schemas.microsoft.com/office/drawing/2014/main" id="{77C6A057-7EB6-532F-424F-42205CFB2DD6}"/>
              </a:ext>
            </a:extLst>
          </p:cNvPr>
          <p:cNvSpPr>
            <a:spLocks noGrp="1"/>
          </p:cNvSpPr>
          <p:nvPr>
            <p:ph type="ctrTitle" hasCustomPrompt="1"/>
          </p:nvPr>
        </p:nvSpPr>
        <p:spPr>
          <a:xfrm>
            <a:off x="578031" y="385790"/>
            <a:ext cx="11035937" cy="988832"/>
          </a:xfrm>
        </p:spPr>
        <p:txBody>
          <a:bodyPr anchor="b">
            <a:noAutofit/>
          </a:bodyPr>
          <a:lstStyle>
            <a:lvl1pPr algn="l">
              <a:defRPr sz="44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NZ" dirty="0"/>
          </a:p>
        </p:txBody>
      </p:sp>
      <p:grpSp>
        <p:nvGrpSpPr>
          <p:cNvPr id="25" name="Group 24">
            <a:extLst>
              <a:ext uri="{FF2B5EF4-FFF2-40B4-BE49-F238E27FC236}">
                <a16:creationId xmlns:a16="http://schemas.microsoft.com/office/drawing/2014/main" id="{A5543220-DFEA-453D-0DB3-63D52A3F0B67}"/>
              </a:ext>
            </a:extLst>
          </p:cNvPr>
          <p:cNvGrpSpPr/>
          <p:nvPr userDrawn="1"/>
        </p:nvGrpSpPr>
        <p:grpSpPr>
          <a:xfrm>
            <a:off x="0" y="6460669"/>
            <a:ext cx="12192001" cy="397331"/>
            <a:chOff x="0" y="6460669"/>
            <a:chExt cx="12192001" cy="397331"/>
          </a:xfrm>
        </p:grpSpPr>
        <p:sp>
          <p:nvSpPr>
            <p:cNvPr id="26" name="Rectangle 25">
              <a:extLst>
                <a:ext uri="{FF2B5EF4-FFF2-40B4-BE49-F238E27FC236}">
                  <a16:creationId xmlns:a16="http://schemas.microsoft.com/office/drawing/2014/main" id="{AFF2805A-D2DB-CC8F-F0C7-6BB130CD98E8}"/>
                </a:ext>
              </a:extLst>
            </p:cNvPr>
            <p:cNvSpPr/>
            <p:nvPr userDrawn="1"/>
          </p:nvSpPr>
          <p:spPr>
            <a:xfrm>
              <a:off x="0" y="6460669"/>
              <a:ext cx="12192000" cy="397331"/>
            </a:xfrm>
            <a:prstGeom prst="rect">
              <a:avLst/>
            </a:prstGeom>
            <a:solidFill>
              <a:srgbClr val="2434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27" name="Picture 26" descr="A picture containing building, indoor, dark, tile&#10;&#10;Description automatically generated">
              <a:extLst>
                <a:ext uri="{FF2B5EF4-FFF2-40B4-BE49-F238E27FC236}">
                  <a16:creationId xmlns:a16="http://schemas.microsoft.com/office/drawing/2014/main" id="{D68FC70E-E78F-AFB9-2D50-ADC9BFF9F2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3800"/>
            <a:stretch/>
          </p:blipFill>
          <p:spPr>
            <a:xfrm rot="10800000">
              <a:off x="0" y="6474582"/>
              <a:ext cx="6096001" cy="374250"/>
            </a:xfrm>
            <a:prstGeom prst="rect">
              <a:avLst/>
            </a:prstGeom>
          </p:spPr>
        </p:pic>
        <p:pic>
          <p:nvPicPr>
            <p:cNvPr id="28" name="Picture 27" descr="A picture containing building, indoor, dark, tile&#10;&#10;Description automatically generated">
              <a:extLst>
                <a:ext uri="{FF2B5EF4-FFF2-40B4-BE49-F238E27FC236}">
                  <a16:creationId xmlns:a16="http://schemas.microsoft.com/office/drawing/2014/main" id="{9795F7FD-3F4A-8DB2-EC52-7671894A57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3800"/>
            <a:stretch/>
          </p:blipFill>
          <p:spPr>
            <a:xfrm rot="10800000">
              <a:off x="6096000" y="6474582"/>
              <a:ext cx="6096001" cy="374250"/>
            </a:xfrm>
            <a:prstGeom prst="rect">
              <a:avLst/>
            </a:prstGeom>
          </p:spPr>
        </p:pic>
      </p:grpSp>
      <p:sp>
        <p:nvSpPr>
          <p:cNvPr id="4" name="Picture Placeholder 3">
            <a:extLst>
              <a:ext uri="{FF2B5EF4-FFF2-40B4-BE49-F238E27FC236}">
                <a16:creationId xmlns:a16="http://schemas.microsoft.com/office/drawing/2014/main" id="{C6D2B96C-CA4A-E365-0BE0-5CD5E4509D32}"/>
              </a:ext>
            </a:extLst>
          </p:cNvPr>
          <p:cNvSpPr>
            <a:spLocks noGrp="1"/>
          </p:cNvSpPr>
          <p:nvPr>
            <p:ph type="pic" sz="quarter" idx="10" hasCustomPrompt="1"/>
          </p:nvPr>
        </p:nvSpPr>
        <p:spPr>
          <a:xfrm>
            <a:off x="6683375" y="2435225"/>
            <a:ext cx="4930775" cy="3192463"/>
          </a:xfrm>
        </p:spPr>
        <p:txBody>
          <a:bodyPr/>
          <a:lstStyle>
            <a:lvl1pPr marL="0" indent="0">
              <a:buNone/>
              <a:defRPr/>
            </a:lvl1pPr>
          </a:lstStyle>
          <a:p>
            <a:r>
              <a:rPr lang="en-US" dirty="0"/>
              <a:t>Insert picture</a:t>
            </a:r>
            <a:endParaRPr lang="en-NZ" dirty="0"/>
          </a:p>
        </p:txBody>
      </p:sp>
    </p:spTree>
    <p:extLst>
      <p:ext uri="{BB962C8B-B14F-4D97-AF65-F5344CB8AC3E}">
        <p14:creationId xmlns:p14="http://schemas.microsoft.com/office/powerpoint/2010/main" val="3287295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General Page - With Char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C65D084-F16F-CC6A-70A8-8FF1AB5A9148}"/>
              </a:ext>
            </a:extLst>
          </p:cNvPr>
          <p:cNvSpPr/>
          <p:nvPr userDrawn="1"/>
        </p:nvSpPr>
        <p:spPr>
          <a:xfrm>
            <a:off x="0" y="-8546"/>
            <a:ext cx="12192000" cy="1777505"/>
          </a:xfrm>
          <a:prstGeom prst="rect">
            <a:avLst/>
          </a:prstGeom>
          <a:solidFill>
            <a:srgbClr val="2434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 name="Content Placeholder 2">
            <a:extLst>
              <a:ext uri="{FF2B5EF4-FFF2-40B4-BE49-F238E27FC236}">
                <a16:creationId xmlns:a16="http://schemas.microsoft.com/office/drawing/2014/main" id="{4BF0D386-654B-0D40-E56C-8670229D8DEA}"/>
              </a:ext>
            </a:extLst>
          </p:cNvPr>
          <p:cNvSpPr>
            <a:spLocks noGrp="1"/>
          </p:cNvSpPr>
          <p:nvPr>
            <p:ph sz="half" idx="1"/>
          </p:nvPr>
        </p:nvSpPr>
        <p:spPr>
          <a:xfrm>
            <a:off x="838200" y="1825625"/>
            <a:ext cx="5181600" cy="4351338"/>
          </a:xfrm>
        </p:spPr>
        <p:txBody>
          <a:bodyPr/>
          <a:lstStyle>
            <a:lvl1pPr>
              <a:defRPr>
                <a:solidFill>
                  <a:srgbClr val="3BC1CC"/>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15" name="Title 1">
            <a:extLst>
              <a:ext uri="{FF2B5EF4-FFF2-40B4-BE49-F238E27FC236}">
                <a16:creationId xmlns:a16="http://schemas.microsoft.com/office/drawing/2014/main" id="{77C6A057-7EB6-532F-424F-42205CFB2DD6}"/>
              </a:ext>
            </a:extLst>
          </p:cNvPr>
          <p:cNvSpPr>
            <a:spLocks noGrp="1"/>
          </p:cNvSpPr>
          <p:nvPr>
            <p:ph type="ctrTitle" hasCustomPrompt="1"/>
          </p:nvPr>
        </p:nvSpPr>
        <p:spPr>
          <a:xfrm>
            <a:off x="578031" y="385790"/>
            <a:ext cx="11035937" cy="988832"/>
          </a:xfrm>
        </p:spPr>
        <p:txBody>
          <a:bodyPr anchor="b">
            <a:noAutofit/>
          </a:bodyPr>
          <a:lstStyle>
            <a:lvl1pPr algn="l">
              <a:defRPr sz="44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NZ" dirty="0"/>
          </a:p>
        </p:txBody>
      </p:sp>
      <p:grpSp>
        <p:nvGrpSpPr>
          <p:cNvPr id="25" name="Group 24">
            <a:extLst>
              <a:ext uri="{FF2B5EF4-FFF2-40B4-BE49-F238E27FC236}">
                <a16:creationId xmlns:a16="http://schemas.microsoft.com/office/drawing/2014/main" id="{A5543220-DFEA-453D-0DB3-63D52A3F0B67}"/>
              </a:ext>
            </a:extLst>
          </p:cNvPr>
          <p:cNvGrpSpPr/>
          <p:nvPr userDrawn="1"/>
        </p:nvGrpSpPr>
        <p:grpSpPr>
          <a:xfrm>
            <a:off x="0" y="6460669"/>
            <a:ext cx="12192001" cy="397331"/>
            <a:chOff x="0" y="6460669"/>
            <a:chExt cx="12192001" cy="397331"/>
          </a:xfrm>
        </p:grpSpPr>
        <p:sp>
          <p:nvSpPr>
            <p:cNvPr id="26" name="Rectangle 25">
              <a:extLst>
                <a:ext uri="{FF2B5EF4-FFF2-40B4-BE49-F238E27FC236}">
                  <a16:creationId xmlns:a16="http://schemas.microsoft.com/office/drawing/2014/main" id="{AFF2805A-D2DB-CC8F-F0C7-6BB130CD98E8}"/>
                </a:ext>
              </a:extLst>
            </p:cNvPr>
            <p:cNvSpPr/>
            <p:nvPr userDrawn="1"/>
          </p:nvSpPr>
          <p:spPr>
            <a:xfrm>
              <a:off x="0" y="6460669"/>
              <a:ext cx="12192000" cy="397331"/>
            </a:xfrm>
            <a:prstGeom prst="rect">
              <a:avLst/>
            </a:prstGeom>
            <a:solidFill>
              <a:srgbClr val="2434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27" name="Picture 26" descr="A picture containing building, indoor, dark, tile&#10;&#10;Description automatically generated">
              <a:extLst>
                <a:ext uri="{FF2B5EF4-FFF2-40B4-BE49-F238E27FC236}">
                  <a16:creationId xmlns:a16="http://schemas.microsoft.com/office/drawing/2014/main" id="{D68FC70E-E78F-AFB9-2D50-ADC9BFF9F2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3800"/>
            <a:stretch/>
          </p:blipFill>
          <p:spPr>
            <a:xfrm rot="10800000">
              <a:off x="0" y="6474582"/>
              <a:ext cx="6096001" cy="374250"/>
            </a:xfrm>
            <a:prstGeom prst="rect">
              <a:avLst/>
            </a:prstGeom>
          </p:spPr>
        </p:pic>
        <p:pic>
          <p:nvPicPr>
            <p:cNvPr id="28" name="Picture 27" descr="A picture containing building, indoor, dark, tile&#10;&#10;Description automatically generated">
              <a:extLst>
                <a:ext uri="{FF2B5EF4-FFF2-40B4-BE49-F238E27FC236}">
                  <a16:creationId xmlns:a16="http://schemas.microsoft.com/office/drawing/2014/main" id="{9795F7FD-3F4A-8DB2-EC52-7671894A57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3800"/>
            <a:stretch/>
          </p:blipFill>
          <p:spPr>
            <a:xfrm rot="10800000">
              <a:off x="6096000" y="6474582"/>
              <a:ext cx="6096001" cy="374250"/>
            </a:xfrm>
            <a:prstGeom prst="rect">
              <a:avLst/>
            </a:prstGeom>
          </p:spPr>
        </p:pic>
      </p:grpSp>
      <p:sp>
        <p:nvSpPr>
          <p:cNvPr id="4" name="Chart Placeholder 3">
            <a:extLst>
              <a:ext uri="{FF2B5EF4-FFF2-40B4-BE49-F238E27FC236}">
                <a16:creationId xmlns:a16="http://schemas.microsoft.com/office/drawing/2014/main" id="{87FF730B-5742-8B03-E68F-4CEA84721F7A}"/>
              </a:ext>
            </a:extLst>
          </p:cNvPr>
          <p:cNvSpPr>
            <a:spLocks noGrp="1"/>
          </p:cNvSpPr>
          <p:nvPr>
            <p:ph type="chart" sz="quarter" idx="10"/>
          </p:nvPr>
        </p:nvSpPr>
        <p:spPr>
          <a:xfrm>
            <a:off x="6211888" y="1825625"/>
            <a:ext cx="5686425" cy="4351338"/>
          </a:xfrm>
        </p:spPr>
        <p:txBody>
          <a:bodyPr/>
          <a:lstStyle/>
          <a:p>
            <a:r>
              <a:rPr lang="en-US" dirty="0"/>
              <a:t>Click icon to add chart</a:t>
            </a:r>
            <a:endParaRPr lang="en-NZ" dirty="0"/>
          </a:p>
        </p:txBody>
      </p:sp>
    </p:spTree>
    <p:extLst>
      <p:ext uri="{BB962C8B-B14F-4D97-AF65-F5344CB8AC3E}">
        <p14:creationId xmlns:p14="http://schemas.microsoft.com/office/powerpoint/2010/main" val="1058061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General Page -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7011C5-F90A-3C70-9A75-DAADFC525E49}"/>
              </a:ext>
            </a:extLst>
          </p:cNvPr>
          <p:cNvSpPr/>
          <p:nvPr userDrawn="1"/>
        </p:nvSpPr>
        <p:spPr>
          <a:xfrm>
            <a:off x="0" y="0"/>
            <a:ext cx="12192000" cy="6858000"/>
          </a:xfrm>
          <a:prstGeom prst="rect">
            <a:avLst/>
          </a:prstGeom>
          <a:solidFill>
            <a:srgbClr val="2434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 name="Title 1">
            <a:extLst>
              <a:ext uri="{FF2B5EF4-FFF2-40B4-BE49-F238E27FC236}">
                <a16:creationId xmlns:a16="http://schemas.microsoft.com/office/drawing/2014/main" id="{A610D794-99FC-7BC6-E156-EDF368D30C3F}"/>
              </a:ext>
            </a:extLst>
          </p:cNvPr>
          <p:cNvSpPr>
            <a:spLocks noGrp="1"/>
          </p:cNvSpPr>
          <p:nvPr>
            <p:ph type="title" hasCustomPrompt="1"/>
          </p:nvPr>
        </p:nvSpPr>
        <p:spPr/>
        <p:txBody>
          <a:bodyPr>
            <a:normAutofit/>
          </a:bodyPr>
          <a:lstStyle>
            <a:lvl1pPr>
              <a:defRPr sz="44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NZ" dirty="0"/>
          </a:p>
        </p:txBody>
      </p:sp>
      <p:sp>
        <p:nvSpPr>
          <p:cNvPr id="3" name="Content Placeholder 2">
            <a:extLst>
              <a:ext uri="{FF2B5EF4-FFF2-40B4-BE49-F238E27FC236}">
                <a16:creationId xmlns:a16="http://schemas.microsoft.com/office/drawing/2014/main" id="{B5CD5FD6-8EC6-486D-44F4-6A598E4AAE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grpSp>
        <p:nvGrpSpPr>
          <p:cNvPr id="14" name="Group 13">
            <a:extLst>
              <a:ext uri="{FF2B5EF4-FFF2-40B4-BE49-F238E27FC236}">
                <a16:creationId xmlns:a16="http://schemas.microsoft.com/office/drawing/2014/main" id="{673DEA89-AD4E-124E-685E-67CD81C6EA7B}"/>
              </a:ext>
            </a:extLst>
          </p:cNvPr>
          <p:cNvGrpSpPr/>
          <p:nvPr userDrawn="1"/>
        </p:nvGrpSpPr>
        <p:grpSpPr>
          <a:xfrm>
            <a:off x="0" y="6460669"/>
            <a:ext cx="12192001" cy="397331"/>
            <a:chOff x="0" y="6460669"/>
            <a:chExt cx="12192001" cy="397331"/>
          </a:xfrm>
        </p:grpSpPr>
        <p:sp>
          <p:nvSpPr>
            <p:cNvPr id="15" name="Rectangle 14">
              <a:extLst>
                <a:ext uri="{FF2B5EF4-FFF2-40B4-BE49-F238E27FC236}">
                  <a16:creationId xmlns:a16="http://schemas.microsoft.com/office/drawing/2014/main" id="{E39359B0-C777-8532-5323-F6CB10C2C188}"/>
                </a:ext>
              </a:extLst>
            </p:cNvPr>
            <p:cNvSpPr/>
            <p:nvPr userDrawn="1"/>
          </p:nvSpPr>
          <p:spPr>
            <a:xfrm>
              <a:off x="0" y="6460669"/>
              <a:ext cx="12192000" cy="397331"/>
            </a:xfrm>
            <a:prstGeom prst="rect">
              <a:avLst/>
            </a:prstGeom>
            <a:solidFill>
              <a:srgbClr val="2434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16" name="Picture 15" descr="A picture containing building, indoor, dark, tile&#10;&#10;Description automatically generated">
              <a:extLst>
                <a:ext uri="{FF2B5EF4-FFF2-40B4-BE49-F238E27FC236}">
                  <a16:creationId xmlns:a16="http://schemas.microsoft.com/office/drawing/2014/main" id="{6327A5AB-C8DD-1335-44BF-C0E3E5A9922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3800"/>
            <a:stretch/>
          </p:blipFill>
          <p:spPr>
            <a:xfrm rot="10800000">
              <a:off x="0" y="6474582"/>
              <a:ext cx="6096001" cy="374250"/>
            </a:xfrm>
            <a:prstGeom prst="rect">
              <a:avLst/>
            </a:prstGeom>
          </p:spPr>
        </p:pic>
        <p:pic>
          <p:nvPicPr>
            <p:cNvPr id="17" name="Picture 16" descr="A picture containing building, indoor, dark, tile&#10;&#10;Description automatically generated">
              <a:extLst>
                <a:ext uri="{FF2B5EF4-FFF2-40B4-BE49-F238E27FC236}">
                  <a16:creationId xmlns:a16="http://schemas.microsoft.com/office/drawing/2014/main" id="{1B8C1696-1C0D-D9B0-F910-67899070E7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3800"/>
            <a:stretch/>
          </p:blipFill>
          <p:spPr>
            <a:xfrm rot="10800000">
              <a:off x="6096000" y="6474582"/>
              <a:ext cx="6096001" cy="374250"/>
            </a:xfrm>
            <a:prstGeom prst="rect">
              <a:avLst/>
            </a:prstGeom>
          </p:spPr>
        </p:pic>
      </p:grpSp>
    </p:spTree>
    <p:extLst>
      <p:ext uri="{BB962C8B-B14F-4D97-AF65-F5344CB8AC3E}">
        <p14:creationId xmlns:p14="http://schemas.microsoft.com/office/powerpoint/2010/main" val="1998516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1E77B35-D07B-8918-7692-E535A6FBFFF8}"/>
              </a:ext>
            </a:extLst>
          </p:cNvPr>
          <p:cNvSpPr/>
          <p:nvPr userDrawn="1"/>
        </p:nvSpPr>
        <p:spPr>
          <a:xfrm>
            <a:off x="0" y="0"/>
            <a:ext cx="12192000" cy="6858000"/>
          </a:xfrm>
          <a:prstGeom prst="rect">
            <a:avLst/>
          </a:prstGeom>
          <a:solidFill>
            <a:srgbClr val="2434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Picture 6" descr="A picture containing building, indoor, dark, tile&#10;&#10;Description automatically generated">
            <a:extLst>
              <a:ext uri="{FF2B5EF4-FFF2-40B4-BE49-F238E27FC236}">
                <a16:creationId xmlns:a16="http://schemas.microsoft.com/office/drawing/2014/main" id="{24C80D5D-9D94-F908-0ECB-C37AAB564B1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9714" b="1"/>
          <a:stretch/>
        </p:blipFill>
        <p:spPr>
          <a:xfrm rot="10800000">
            <a:off x="0" y="4543865"/>
            <a:ext cx="12192000" cy="2323323"/>
          </a:xfrm>
          <a:prstGeom prst="rect">
            <a:avLst/>
          </a:prstGeom>
        </p:spPr>
      </p:pic>
      <p:sp>
        <p:nvSpPr>
          <p:cNvPr id="12" name="TextBox 11">
            <a:extLst>
              <a:ext uri="{FF2B5EF4-FFF2-40B4-BE49-F238E27FC236}">
                <a16:creationId xmlns:a16="http://schemas.microsoft.com/office/drawing/2014/main" id="{EE8AA17E-A69B-9C4D-74BC-6B88C34060CD}"/>
              </a:ext>
            </a:extLst>
          </p:cNvPr>
          <p:cNvSpPr txBox="1"/>
          <p:nvPr userDrawn="1"/>
        </p:nvSpPr>
        <p:spPr>
          <a:xfrm>
            <a:off x="2426891" y="2041686"/>
            <a:ext cx="7345806" cy="2185214"/>
          </a:xfrm>
          <a:prstGeom prst="rect">
            <a:avLst/>
          </a:prstGeom>
          <a:noFill/>
        </p:spPr>
        <p:txBody>
          <a:bodyPr wrap="square" rtlCol="0">
            <a:spAutoFit/>
          </a:bodyPr>
          <a:lstStyle/>
          <a:p>
            <a:pPr marL="0" indent="0" algn="ctr">
              <a:buNone/>
            </a:pPr>
            <a:r>
              <a:rPr lang="en-NZ" sz="4000" b="1" dirty="0">
                <a:solidFill>
                  <a:schemeClr val="bg1"/>
                </a:solidFill>
                <a:latin typeface="Arial" panose="020B0604020202020204" pitchFamily="34" charset="0"/>
                <a:cs typeface="Arial" panose="020B0604020202020204" pitchFamily="34" charset="0"/>
              </a:rPr>
              <a:t>Paul Linton</a:t>
            </a:r>
          </a:p>
          <a:p>
            <a:pPr marL="0" indent="0" algn="ctr">
              <a:buNone/>
            </a:pPr>
            <a:r>
              <a:rPr lang="en-NZ" sz="4000" b="1" dirty="0">
                <a:solidFill>
                  <a:schemeClr val="bg1"/>
                </a:solidFill>
                <a:latin typeface="Arial" panose="020B0604020202020204" pitchFamily="34" charset="0"/>
                <a:cs typeface="Arial" panose="020B0604020202020204" pitchFamily="34" charset="0"/>
              </a:rPr>
              <a:t>Chief Executive</a:t>
            </a:r>
          </a:p>
          <a:p>
            <a:pPr marL="0" indent="0" algn="ctr">
              <a:buNone/>
            </a:pPr>
            <a:endParaRPr lang="en-NZ" sz="1600" b="1" dirty="0">
              <a:solidFill>
                <a:schemeClr val="bg1"/>
              </a:solidFill>
              <a:latin typeface="Arial" panose="020B0604020202020204" pitchFamily="34" charset="0"/>
              <a:cs typeface="Arial" panose="020B0604020202020204" pitchFamily="34" charset="0"/>
            </a:endParaRPr>
          </a:p>
          <a:p>
            <a:pPr marL="0" indent="0" algn="ctr">
              <a:buNone/>
            </a:pPr>
            <a:endParaRPr lang="en-NZ" sz="2000" dirty="0">
              <a:solidFill>
                <a:schemeClr val="bg1"/>
              </a:solidFill>
              <a:latin typeface="Arial" panose="020B0604020202020204" pitchFamily="34" charset="0"/>
              <a:cs typeface="Arial" panose="020B0604020202020204" pitchFamily="34" charset="0"/>
            </a:endParaRPr>
          </a:p>
          <a:p>
            <a:pPr marL="0" indent="0" algn="ctr">
              <a:buNone/>
            </a:pPr>
            <a:r>
              <a:rPr lang="en-NZ" sz="2000" dirty="0">
                <a:solidFill>
                  <a:schemeClr val="bg1"/>
                </a:solidFill>
                <a:latin typeface="Arial" panose="020B0604020202020204" pitchFamily="34" charset="0"/>
                <a:cs typeface="Arial" panose="020B0604020202020204" pitchFamily="34" charset="0"/>
              </a:rPr>
              <a:t>Paul.Linton@northlandnz.com</a:t>
            </a:r>
          </a:p>
        </p:txBody>
      </p:sp>
      <p:sp>
        <p:nvSpPr>
          <p:cNvPr id="13" name="TextBox 12">
            <a:extLst>
              <a:ext uri="{FF2B5EF4-FFF2-40B4-BE49-F238E27FC236}">
                <a16:creationId xmlns:a16="http://schemas.microsoft.com/office/drawing/2014/main" id="{EB90431C-3CE1-08DC-8A69-50B1053D1903}"/>
              </a:ext>
            </a:extLst>
          </p:cNvPr>
          <p:cNvSpPr txBox="1"/>
          <p:nvPr userDrawn="1"/>
        </p:nvSpPr>
        <p:spPr>
          <a:xfrm>
            <a:off x="3150325" y="5561351"/>
            <a:ext cx="5891350" cy="707886"/>
          </a:xfrm>
          <a:prstGeom prst="rect">
            <a:avLst/>
          </a:prstGeom>
          <a:noFill/>
        </p:spPr>
        <p:txBody>
          <a:bodyPr wrap="square" rtlCol="0">
            <a:spAutoFit/>
          </a:bodyPr>
          <a:lstStyle/>
          <a:p>
            <a:pPr algn="ctr"/>
            <a:r>
              <a:rPr lang="en-US" sz="4000" dirty="0">
                <a:solidFill>
                  <a:schemeClr val="bg1"/>
                </a:solidFill>
              </a:rPr>
              <a:t>www.northlandnz.com</a:t>
            </a:r>
            <a:endParaRPr lang="en-NZ" sz="4000" dirty="0">
              <a:solidFill>
                <a:schemeClr val="bg1"/>
              </a:solidFill>
            </a:endParaRPr>
          </a:p>
        </p:txBody>
      </p:sp>
      <p:pic>
        <p:nvPicPr>
          <p:cNvPr id="14" name="Graphic 13">
            <a:extLst>
              <a:ext uri="{FF2B5EF4-FFF2-40B4-BE49-F238E27FC236}">
                <a16:creationId xmlns:a16="http://schemas.microsoft.com/office/drawing/2014/main" id="{C6C401E7-4006-A5B6-F40E-3E0E6AD8CCC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6783" y="390135"/>
            <a:ext cx="2080108" cy="673364"/>
          </a:xfrm>
          <a:prstGeom prst="rect">
            <a:avLst/>
          </a:prstGeom>
        </p:spPr>
      </p:pic>
    </p:spTree>
    <p:extLst>
      <p:ext uri="{BB962C8B-B14F-4D97-AF65-F5344CB8AC3E}">
        <p14:creationId xmlns:p14="http://schemas.microsoft.com/office/powerpoint/2010/main" val="3502164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F196E6-2A02-7A95-8571-024083AB0F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BD36CBF5-0845-3E4C-83E3-090CAFE522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
        <p:nvSpPr>
          <p:cNvPr id="4" name="Date Placeholder 3">
            <a:extLst>
              <a:ext uri="{FF2B5EF4-FFF2-40B4-BE49-F238E27FC236}">
                <a16:creationId xmlns:a16="http://schemas.microsoft.com/office/drawing/2014/main" id="{AD44F42A-81C2-DCEF-6AC6-1F1188AE1B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92DEDA-C07F-419C-81DD-8E81CA5D22C4}" type="datetime1">
              <a:rPr lang="en-NZ" smtClean="0"/>
              <a:t>7/08/2024</a:t>
            </a:fld>
            <a:endParaRPr lang="en-NZ" dirty="0"/>
          </a:p>
        </p:txBody>
      </p:sp>
      <p:sp>
        <p:nvSpPr>
          <p:cNvPr id="5" name="Footer Placeholder 4">
            <a:extLst>
              <a:ext uri="{FF2B5EF4-FFF2-40B4-BE49-F238E27FC236}">
                <a16:creationId xmlns:a16="http://schemas.microsoft.com/office/drawing/2014/main" id="{2FB5F13B-AB85-6913-F277-8DA0BD6B86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dirty="0"/>
          </a:p>
        </p:txBody>
      </p:sp>
      <p:sp>
        <p:nvSpPr>
          <p:cNvPr id="6" name="Slide Number Placeholder 5">
            <a:extLst>
              <a:ext uri="{FF2B5EF4-FFF2-40B4-BE49-F238E27FC236}">
                <a16:creationId xmlns:a16="http://schemas.microsoft.com/office/drawing/2014/main" id="{31C8694F-9BEB-6232-CCD7-62B03228FA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B578A0-9C38-47B3-80DD-69AA2B626FED}" type="slidenum">
              <a:rPr lang="en-NZ" smtClean="0"/>
              <a:t>‹#›</a:t>
            </a:fld>
            <a:endParaRPr lang="en-NZ" dirty="0"/>
          </a:p>
        </p:txBody>
      </p:sp>
    </p:spTree>
    <p:extLst>
      <p:ext uri="{BB962C8B-B14F-4D97-AF65-F5344CB8AC3E}">
        <p14:creationId xmlns:p14="http://schemas.microsoft.com/office/powerpoint/2010/main" val="3887810357"/>
      </p:ext>
    </p:extLst>
  </p:cSld>
  <p:clrMap bg1="lt1" tx1="dk1" bg2="lt2" tx2="dk2" accent1="accent1" accent2="accent2" accent3="accent3" accent4="accent4" accent5="accent5" accent6="accent6" hlink="hlink" folHlink="folHlink"/>
  <p:sldLayoutIdLst>
    <p:sldLayoutId id="2147483666" r:id="rId1"/>
    <p:sldLayoutId id="2147483649" r:id="rId2"/>
    <p:sldLayoutId id="2147483663" r:id="rId3"/>
    <p:sldLayoutId id="2147483661" r:id="rId4"/>
    <p:sldLayoutId id="2147483660" r:id="rId5"/>
    <p:sldLayoutId id="2147483652" r:id="rId6"/>
    <p:sldLayoutId id="2147483664" r:id="rId7"/>
    <p:sldLayoutId id="2147483650" r:id="rId8"/>
    <p:sldLayoutId id="2147483662" r:id="rId9"/>
    <p:sldLayoutId id="2147483665" r:id="rId1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mailto:Amy.Simpkin@northlandnz.com" TargetMode="External"/><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hyperlink" Target="http://www.northlandnz.com/"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video" Target="https://www.youtube.com/embed/I1HpCwITsM8?feature=oembed" TargetMode="Externa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D8151-B8B4-5485-3476-CCCA6908D0DB}"/>
              </a:ext>
            </a:extLst>
          </p:cNvPr>
          <p:cNvSpPr>
            <a:spLocks noGrp="1"/>
          </p:cNvSpPr>
          <p:nvPr>
            <p:ph type="ctrTitle"/>
          </p:nvPr>
        </p:nvSpPr>
        <p:spPr/>
        <p:txBody>
          <a:bodyPr/>
          <a:lstStyle/>
          <a:p>
            <a:r>
              <a:rPr lang="en-US" dirty="0"/>
              <a:t>Responsible Tourism Programme</a:t>
            </a:r>
            <a:endParaRPr lang="en-NZ" dirty="0"/>
          </a:p>
        </p:txBody>
      </p:sp>
      <p:sp>
        <p:nvSpPr>
          <p:cNvPr id="3" name="Subtitle 2">
            <a:extLst>
              <a:ext uri="{FF2B5EF4-FFF2-40B4-BE49-F238E27FC236}">
                <a16:creationId xmlns:a16="http://schemas.microsoft.com/office/drawing/2014/main" id="{55B7B2DA-88BF-B912-E51B-F911220A4C4D}"/>
              </a:ext>
            </a:extLst>
          </p:cNvPr>
          <p:cNvSpPr>
            <a:spLocks noGrp="1"/>
          </p:cNvSpPr>
          <p:nvPr>
            <p:ph type="subTitle" idx="1"/>
          </p:nvPr>
        </p:nvSpPr>
        <p:spPr/>
        <p:txBody>
          <a:bodyPr>
            <a:normAutofit fontScale="62500" lnSpcReduction="20000"/>
          </a:bodyPr>
          <a:lstStyle/>
          <a:p>
            <a:r>
              <a:rPr lang="en-US" dirty="0"/>
              <a:t>Northland Inc</a:t>
            </a:r>
          </a:p>
          <a:p>
            <a:r>
              <a:rPr lang="en-US" dirty="0"/>
              <a:t>Te Ūnga Mai presentation – August 2024</a:t>
            </a:r>
            <a:endParaRPr lang="en-NZ" dirty="0"/>
          </a:p>
        </p:txBody>
      </p:sp>
    </p:spTree>
    <p:extLst>
      <p:ext uri="{BB962C8B-B14F-4D97-AF65-F5344CB8AC3E}">
        <p14:creationId xmlns:p14="http://schemas.microsoft.com/office/powerpoint/2010/main" val="18277742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A0F54-C691-DC87-F37D-5813EEE0C898}"/>
              </a:ext>
            </a:extLst>
          </p:cNvPr>
          <p:cNvSpPr>
            <a:spLocks noGrp="1"/>
          </p:cNvSpPr>
          <p:nvPr>
            <p:ph type="title"/>
          </p:nvPr>
        </p:nvSpPr>
        <p:spPr/>
        <p:txBody>
          <a:bodyPr/>
          <a:lstStyle/>
          <a:p>
            <a:pPr algn="ctr"/>
            <a:r>
              <a:rPr lang="en-NZ" dirty="0"/>
              <a:t>Ngā mihi nui </a:t>
            </a:r>
          </a:p>
        </p:txBody>
      </p:sp>
      <p:sp>
        <p:nvSpPr>
          <p:cNvPr id="3" name="Content Placeholder 2">
            <a:extLst>
              <a:ext uri="{FF2B5EF4-FFF2-40B4-BE49-F238E27FC236}">
                <a16:creationId xmlns:a16="http://schemas.microsoft.com/office/drawing/2014/main" id="{DB51EE77-9917-9BBD-91A3-B1682931B4DE}"/>
              </a:ext>
            </a:extLst>
          </p:cNvPr>
          <p:cNvSpPr>
            <a:spLocks noGrp="1"/>
          </p:cNvSpPr>
          <p:nvPr>
            <p:ph idx="1"/>
          </p:nvPr>
        </p:nvSpPr>
        <p:spPr>
          <a:xfrm>
            <a:off x="838200" y="1850339"/>
            <a:ext cx="10515600" cy="4351338"/>
          </a:xfrm>
        </p:spPr>
        <p:txBody>
          <a:bodyPr>
            <a:normAutofit/>
          </a:bodyPr>
          <a:lstStyle/>
          <a:p>
            <a:pPr marL="457200" lvl="1" indent="0" algn="ctr">
              <a:buNone/>
            </a:pPr>
            <a:endParaRPr lang="en-NZ" sz="4800" b="1" dirty="0">
              <a:solidFill>
                <a:schemeClr val="bg1"/>
              </a:solidFill>
              <a:latin typeface="Arial" panose="020B0604020202020204" pitchFamily="34" charset="0"/>
              <a:cs typeface="Arial" panose="020B0604020202020204" pitchFamily="34" charset="0"/>
            </a:endParaRPr>
          </a:p>
          <a:p>
            <a:pPr marL="0" indent="0" algn="ctr">
              <a:buNone/>
            </a:pPr>
            <a:r>
              <a:rPr lang="en-NZ" sz="4000" b="1" dirty="0">
                <a:solidFill>
                  <a:schemeClr val="bg1"/>
                </a:solidFill>
                <a:latin typeface="Arial" panose="020B0604020202020204" pitchFamily="34" charset="0"/>
                <a:cs typeface="Arial" panose="020B0604020202020204" pitchFamily="34" charset="0"/>
              </a:rPr>
              <a:t>Amy Simpkin</a:t>
            </a:r>
          </a:p>
          <a:p>
            <a:pPr marL="0" indent="0" algn="ctr">
              <a:buNone/>
            </a:pPr>
            <a:r>
              <a:rPr lang="en-NZ" sz="3600" dirty="0">
                <a:solidFill>
                  <a:schemeClr val="bg1"/>
                </a:solidFill>
                <a:latin typeface="Arial" panose="020B0604020202020204" pitchFamily="34" charset="0"/>
                <a:cs typeface="Arial" panose="020B0604020202020204" pitchFamily="34" charset="0"/>
              </a:rPr>
              <a:t>Destination Management Lead</a:t>
            </a:r>
          </a:p>
          <a:p>
            <a:pPr marL="0" indent="0" algn="ctr">
              <a:buNone/>
            </a:pPr>
            <a:r>
              <a:rPr lang="en-NZ" sz="3600" dirty="0">
                <a:solidFill>
                  <a:schemeClr val="bg1"/>
                </a:solidFill>
                <a:latin typeface="Arial" panose="020B0604020202020204" pitchFamily="34" charset="0"/>
                <a:cs typeface="Arial" panose="020B0604020202020204" pitchFamily="34" charset="0"/>
                <a:hlinkClick r:id="rId3"/>
              </a:rPr>
              <a:t>Amy.Simpkin@northlandnz.com</a:t>
            </a:r>
            <a:r>
              <a:rPr lang="en-NZ" sz="3600" dirty="0">
                <a:solidFill>
                  <a:schemeClr val="bg1"/>
                </a:solidFill>
                <a:latin typeface="Arial" panose="020B0604020202020204" pitchFamily="34" charset="0"/>
                <a:cs typeface="Arial" panose="020B0604020202020204" pitchFamily="34" charset="0"/>
              </a:rPr>
              <a:t> </a:t>
            </a:r>
          </a:p>
          <a:p>
            <a:pPr marL="0" indent="0" algn="ctr">
              <a:buNone/>
            </a:pPr>
            <a:endParaRPr lang="en-NZ" sz="4800" dirty="0">
              <a:solidFill>
                <a:schemeClr val="bg1"/>
              </a:solidFill>
              <a:latin typeface="Arial" panose="020B0604020202020204" pitchFamily="34" charset="0"/>
              <a:cs typeface="Arial" panose="020B0604020202020204" pitchFamily="34" charset="0"/>
            </a:endParaRPr>
          </a:p>
          <a:p>
            <a:pPr marL="0" indent="0" algn="ctr">
              <a:buNone/>
            </a:pPr>
            <a:r>
              <a:rPr lang="en-NZ" sz="4800" dirty="0">
                <a:solidFill>
                  <a:schemeClr val="bg1"/>
                </a:solidFill>
                <a:latin typeface="Arial" panose="020B0604020202020204" pitchFamily="34" charset="0"/>
                <a:cs typeface="Arial" panose="020B0604020202020204" pitchFamily="34" charset="0"/>
                <a:hlinkClick r:id="rId4"/>
              </a:rPr>
              <a:t>www.northlandnz.com</a:t>
            </a:r>
            <a:r>
              <a:rPr lang="en-NZ" sz="4800"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93964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450CC-1DC1-CE7E-6164-F0B94DC82C08}"/>
              </a:ext>
            </a:extLst>
          </p:cNvPr>
          <p:cNvSpPr>
            <a:spLocks noGrp="1"/>
          </p:cNvSpPr>
          <p:nvPr>
            <p:ph type="ctrTitle"/>
          </p:nvPr>
        </p:nvSpPr>
        <p:spPr/>
        <p:txBody>
          <a:bodyPr/>
          <a:lstStyle/>
          <a:p>
            <a:r>
              <a:rPr lang="en-NZ" dirty="0">
                <a:latin typeface="Arial"/>
                <a:cs typeface="Arial"/>
              </a:rPr>
              <a:t>The Challenge</a:t>
            </a:r>
            <a:endParaRPr lang="en-NZ" dirty="0"/>
          </a:p>
        </p:txBody>
      </p:sp>
      <p:sp>
        <p:nvSpPr>
          <p:cNvPr id="4" name="TextBox 3">
            <a:extLst>
              <a:ext uri="{FF2B5EF4-FFF2-40B4-BE49-F238E27FC236}">
                <a16:creationId xmlns:a16="http://schemas.microsoft.com/office/drawing/2014/main" id="{08AB0B28-6E3E-9889-2C44-17F6EA58983E}"/>
              </a:ext>
            </a:extLst>
          </p:cNvPr>
          <p:cNvSpPr txBox="1"/>
          <p:nvPr/>
        </p:nvSpPr>
        <p:spPr>
          <a:xfrm>
            <a:off x="234777" y="1954635"/>
            <a:ext cx="11726563" cy="5078313"/>
          </a:xfrm>
          <a:prstGeom prst="rect">
            <a:avLst/>
          </a:prstGeom>
          <a:noFill/>
        </p:spPr>
        <p:txBody>
          <a:bodyPr wrap="square" rtlCol="0">
            <a:spAutoFit/>
          </a:bodyPr>
          <a:lstStyle/>
          <a:p>
            <a:pPr marL="285750" indent="-285750">
              <a:buFont typeface="Arial" panose="020B0604020202020204" pitchFamily="34" charset="0"/>
              <a:buChar char="•"/>
            </a:pPr>
            <a:r>
              <a:rPr lang="en-NZ" sz="3200" dirty="0">
                <a:latin typeface="Arial" panose="020B0604020202020204" pitchFamily="34" charset="0"/>
                <a:cs typeface="Arial" panose="020B0604020202020204" pitchFamily="34" charset="0"/>
              </a:rPr>
              <a:t>Shift in the industry towards more sustainable and regenerative practices</a:t>
            </a:r>
          </a:p>
          <a:p>
            <a:pPr marL="285750" indent="-285750">
              <a:buFont typeface="Arial" panose="020B0604020202020204" pitchFamily="34" charset="0"/>
              <a:buChar char="•"/>
            </a:pPr>
            <a:r>
              <a:rPr lang="en-NZ" sz="3200" dirty="0">
                <a:latin typeface="Arial" panose="020B0604020202020204" pitchFamily="34" charset="0"/>
                <a:cs typeface="Arial" panose="020B0604020202020204" pitchFamily="34" charset="0"/>
              </a:rPr>
              <a:t>Changing traveller expectations and values</a:t>
            </a:r>
          </a:p>
          <a:p>
            <a:pPr marL="285750" indent="-285750">
              <a:buFont typeface="Arial" panose="020B0604020202020204" pitchFamily="34" charset="0"/>
              <a:buChar char="•"/>
            </a:pPr>
            <a:r>
              <a:rPr lang="en-NZ" sz="3200" dirty="0">
                <a:latin typeface="Arial" panose="020B0604020202020204" pitchFamily="34" charset="0"/>
                <a:cs typeface="Arial" panose="020B0604020202020204" pitchFamily="34" charset="0"/>
              </a:rPr>
              <a:t>Community sentiment changes towards environmental impact of Tourism </a:t>
            </a:r>
          </a:p>
          <a:p>
            <a:pPr marL="285750" indent="-285750">
              <a:buFont typeface="Arial" panose="020B0604020202020204" pitchFamily="34" charset="0"/>
              <a:buChar char="•"/>
            </a:pPr>
            <a:r>
              <a:rPr lang="en-NZ" sz="3200" dirty="0">
                <a:latin typeface="Arial" panose="020B0604020202020204" pitchFamily="34" charset="0"/>
                <a:cs typeface="Arial" panose="020B0604020202020204" pitchFamily="34" charset="0"/>
              </a:rPr>
              <a:t>Development of the Taitokerau Northland Destination Management Plan</a:t>
            </a:r>
          </a:p>
          <a:p>
            <a:pPr marL="285750" indent="-285750">
              <a:buFont typeface="Arial" panose="020B0604020202020204" pitchFamily="34" charset="0"/>
              <a:buChar char="•"/>
            </a:pPr>
            <a:r>
              <a:rPr lang="en-NZ" sz="3200" dirty="0">
                <a:latin typeface="Arial" panose="020B0604020202020204" pitchFamily="34" charset="0"/>
                <a:cs typeface="Arial" panose="020B0604020202020204" pitchFamily="34" charset="0"/>
              </a:rPr>
              <a:t>Budget!</a:t>
            </a:r>
          </a:p>
          <a:p>
            <a:pPr marL="285750" indent="-285750">
              <a:buFont typeface="Arial" panose="020B0604020202020204" pitchFamily="34" charset="0"/>
              <a:buChar char="•"/>
            </a:pPr>
            <a:r>
              <a:rPr lang="en-NZ" sz="3200" dirty="0">
                <a:latin typeface="Arial" panose="020B0604020202020204" pitchFamily="34" charset="0"/>
                <a:cs typeface="Arial" panose="020B0604020202020204" pitchFamily="34" charset="0"/>
              </a:rPr>
              <a:t>In a vast region – how do we reach everyone?</a:t>
            </a:r>
          </a:p>
          <a:p>
            <a:endParaRPr lang="en-NZ" dirty="0">
              <a:latin typeface="Arial" panose="020B0604020202020204" pitchFamily="34" charset="0"/>
              <a:cs typeface="Arial" panose="020B0604020202020204" pitchFamily="34" charset="0"/>
            </a:endParaRPr>
          </a:p>
          <a:p>
            <a:endParaRPr lang="en-NZ"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2617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0DBF8D4-9B56-07F6-EFAC-6F8A35CFDBD8}"/>
              </a:ext>
            </a:extLst>
          </p:cNvPr>
          <p:cNvSpPr>
            <a:spLocks noGrp="1"/>
          </p:cNvSpPr>
          <p:nvPr>
            <p:ph sz="half" idx="1"/>
          </p:nvPr>
        </p:nvSpPr>
        <p:spPr>
          <a:xfrm>
            <a:off x="284205" y="1942583"/>
            <a:ext cx="5735595" cy="4351338"/>
          </a:xfrm>
        </p:spPr>
        <p:txBody>
          <a:bodyPr>
            <a:normAutofit fontScale="92500" lnSpcReduction="20000"/>
          </a:bodyPr>
          <a:lstStyle/>
          <a:p>
            <a:r>
              <a:rPr lang="en-US" dirty="0">
                <a:solidFill>
                  <a:schemeClr val="tx2">
                    <a:lumMod val="50000"/>
                  </a:schemeClr>
                </a:solidFill>
              </a:rPr>
              <a:t>Educating Taitokerau Northland’s visitor industry</a:t>
            </a:r>
          </a:p>
          <a:p>
            <a:r>
              <a:rPr lang="en-US" dirty="0">
                <a:solidFill>
                  <a:schemeClr val="tx2">
                    <a:lumMod val="50000"/>
                  </a:schemeClr>
                </a:solidFill>
              </a:rPr>
              <a:t>Four well-beings framework</a:t>
            </a:r>
          </a:p>
          <a:p>
            <a:r>
              <a:rPr lang="en-US" dirty="0">
                <a:solidFill>
                  <a:schemeClr val="tx2">
                    <a:lumMod val="50000"/>
                  </a:schemeClr>
                </a:solidFill>
              </a:rPr>
              <a:t>Ensuring a Te Ao Māori world view was reflected throughout the programme</a:t>
            </a:r>
          </a:p>
          <a:p>
            <a:r>
              <a:rPr lang="en-US" dirty="0">
                <a:solidFill>
                  <a:schemeClr val="tx2">
                    <a:lumMod val="50000"/>
                  </a:schemeClr>
                </a:solidFill>
              </a:rPr>
              <a:t>Destination management ethos supported and adopted through the journey</a:t>
            </a:r>
          </a:p>
          <a:p>
            <a:r>
              <a:rPr lang="en-US" dirty="0">
                <a:solidFill>
                  <a:schemeClr val="tx2">
                    <a:lumMod val="50000"/>
                  </a:schemeClr>
                </a:solidFill>
              </a:rPr>
              <a:t>Create action and change for the industry</a:t>
            </a:r>
          </a:p>
          <a:p>
            <a:r>
              <a:rPr lang="en-US" dirty="0">
                <a:solidFill>
                  <a:schemeClr val="tx2">
                    <a:lumMod val="50000"/>
                  </a:schemeClr>
                </a:solidFill>
              </a:rPr>
              <a:t>Provide Leadership </a:t>
            </a:r>
          </a:p>
        </p:txBody>
      </p:sp>
      <p:sp>
        <p:nvSpPr>
          <p:cNvPr id="3" name="Title 2">
            <a:extLst>
              <a:ext uri="{FF2B5EF4-FFF2-40B4-BE49-F238E27FC236}">
                <a16:creationId xmlns:a16="http://schemas.microsoft.com/office/drawing/2014/main" id="{4E019729-15BC-36D7-6A8E-B308913AA684}"/>
              </a:ext>
            </a:extLst>
          </p:cNvPr>
          <p:cNvSpPr>
            <a:spLocks noGrp="1"/>
          </p:cNvSpPr>
          <p:nvPr>
            <p:ph type="ctrTitle"/>
          </p:nvPr>
        </p:nvSpPr>
        <p:spPr/>
        <p:txBody>
          <a:bodyPr/>
          <a:lstStyle/>
          <a:p>
            <a:r>
              <a:rPr lang="en-NZ" dirty="0"/>
              <a:t>The Outcomes</a:t>
            </a:r>
          </a:p>
        </p:txBody>
      </p:sp>
      <p:pic>
        <p:nvPicPr>
          <p:cNvPr id="6" name="Picture Placeholder 5">
            <a:extLst>
              <a:ext uri="{FF2B5EF4-FFF2-40B4-BE49-F238E27FC236}">
                <a16:creationId xmlns:a16="http://schemas.microsoft.com/office/drawing/2014/main" id="{789EBCE7-1656-A4AB-8178-D3F48956029B}"/>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421" b="1421"/>
          <a:stretch/>
        </p:blipFill>
        <p:spPr>
          <a:xfrm>
            <a:off x="6019800" y="2182208"/>
            <a:ext cx="5980459" cy="3872088"/>
          </a:xfrm>
        </p:spPr>
      </p:pic>
    </p:spTree>
    <p:extLst>
      <p:ext uri="{BB962C8B-B14F-4D97-AF65-F5344CB8AC3E}">
        <p14:creationId xmlns:p14="http://schemas.microsoft.com/office/powerpoint/2010/main" val="2438954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5A829-7942-2DED-E534-88CC189D7041}"/>
            </a:ext>
          </a:extLst>
        </p:cNvPr>
        <p:cNvGrpSpPr/>
        <p:nvPr/>
      </p:nvGrpSpPr>
      <p:grpSpPr>
        <a:xfrm>
          <a:off x="0" y="0"/>
          <a:ext cx="0" cy="0"/>
          <a:chOff x="0" y="0"/>
          <a:chExt cx="0" cy="0"/>
        </a:xfrm>
      </p:grpSpPr>
      <p:pic>
        <p:nvPicPr>
          <p:cNvPr id="22" name="Picture 21" descr="A picture containing sky, outdoor, light, traffic&#10;&#10;Description automatically generated">
            <a:extLst>
              <a:ext uri="{FF2B5EF4-FFF2-40B4-BE49-F238E27FC236}">
                <a16:creationId xmlns:a16="http://schemas.microsoft.com/office/drawing/2014/main" id="{E2A3D9F7-48EF-A873-BB48-3EE9A7B24891}"/>
              </a:ext>
            </a:extLst>
          </p:cNvPr>
          <p:cNvPicPr>
            <a:picLocks noChangeAspect="1"/>
          </p:cNvPicPr>
          <p:nvPr/>
        </p:nvPicPr>
        <p:blipFill rotWithShape="1">
          <a:blip r:embed="rId3">
            <a:extLst>
              <a:ext uri="{28A0092B-C50C-407E-A947-70E740481C1C}">
                <a14:useLocalDpi xmlns:a14="http://schemas.microsoft.com/office/drawing/2010/main" val="0"/>
              </a:ext>
            </a:extLst>
          </a:blip>
          <a:srcRect l="-117" t="23181" r="117" b="58269"/>
          <a:stretch/>
        </p:blipFill>
        <p:spPr>
          <a:xfrm>
            <a:off x="-1013" y="13749"/>
            <a:ext cx="12194025" cy="1789456"/>
          </a:xfrm>
          <a:prstGeom prst="rect">
            <a:avLst/>
          </a:prstGeom>
        </p:spPr>
      </p:pic>
      <p:pic>
        <p:nvPicPr>
          <p:cNvPr id="9" name="Picture 8" descr="A picture containing building, indoor, dark, tile&#10;&#10;Description automatically generated">
            <a:extLst>
              <a:ext uri="{FF2B5EF4-FFF2-40B4-BE49-F238E27FC236}">
                <a16:creationId xmlns:a16="http://schemas.microsoft.com/office/drawing/2014/main" id="{5070489F-7E58-0ADF-106A-3A439BCF9E32}"/>
              </a:ext>
            </a:extLst>
          </p:cNvPr>
          <p:cNvPicPr>
            <a:picLocks noChangeAspect="1"/>
          </p:cNvPicPr>
          <p:nvPr/>
        </p:nvPicPr>
        <p:blipFill rotWithShape="1">
          <a:blip r:embed="rId4">
            <a:extLst>
              <a:ext uri="{28A0092B-C50C-407E-A947-70E740481C1C}">
                <a14:useLocalDpi xmlns:a14="http://schemas.microsoft.com/office/drawing/2010/main" val="0"/>
              </a:ext>
            </a:extLst>
          </a:blip>
          <a:srcRect t="61913" b="1"/>
          <a:stretch/>
        </p:blipFill>
        <p:spPr>
          <a:xfrm rot="10800000">
            <a:off x="91928" y="0"/>
            <a:ext cx="12190194" cy="1926419"/>
          </a:xfrm>
          <a:prstGeom prst="rect">
            <a:avLst/>
          </a:prstGeom>
        </p:spPr>
      </p:pic>
      <p:sp>
        <p:nvSpPr>
          <p:cNvPr id="11" name="Title 10">
            <a:extLst>
              <a:ext uri="{FF2B5EF4-FFF2-40B4-BE49-F238E27FC236}">
                <a16:creationId xmlns:a16="http://schemas.microsoft.com/office/drawing/2014/main" id="{BF4D29EA-3222-206C-CDE2-23BABCDD71B2}"/>
              </a:ext>
            </a:extLst>
          </p:cNvPr>
          <p:cNvSpPr>
            <a:spLocks noGrp="1"/>
          </p:cNvSpPr>
          <p:nvPr>
            <p:ph type="ctrTitle"/>
          </p:nvPr>
        </p:nvSpPr>
        <p:spPr/>
        <p:txBody>
          <a:bodyPr/>
          <a:lstStyle/>
          <a:p>
            <a:r>
              <a:rPr lang="en-NZ" dirty="0"/>
              <a:t>The Programme</a:t>
            </a:r>
          </a:p>
        </p:txBody>
      </p:sp>
      <p:pic>
        <p:nvPicPr>
          <p:cNvPr id="1026" name="Picture 2">
            <a:extLst>
              <a:ext uri="{FF2B5EF4-FFF2-40B4-BE49-F238E27FC236}">
                <a16:creationId xmlns:a16="http://schemas.microsoft.com/office/drawing/2014/main" id="{C1E88CEA-9165-DE1C-0EB6-EB0510FFF2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0973" y="2112440"/>
            <a:ext cx="3506575" cy="38604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4206C49-33E8-501B-09D4-BDCC585FB612}"/>
              </a:ext>
            </a:extLst>
          </p:cNvPr>
          <p:cNvSpPr txBox="1"/>
          <p:nvPr/>
        </p:nvSpPr>
        <p:spPr>
          <a:xfrm>
            <a:off x="183052" y="1906904"/>
            <a:ext cx="8021996" cy="4801314"/>
          </a:xfrm>
          <a:prstGeom prst="rect">
            <a:avLst/>
          </a:prstGeom>
          <a:noFill/>
        </p:spPr>
        <p:txBody>
          <a:bodyPr wrap="square" rtlCol="0">
            <a:spAutoFit/>
          </a:bodyPr>
          <a:lstStyle/>
          <a:p>
            <a:pPr marL="457200" indent="-457200">
              <a:lnSpc>
                <a:spcPct val="100000"/>
              </a:lnSpc>
              <a:spcBef>
                <a:spcPts val="0"/>
              </a:spcBef>
              <a:buFont typeface="Arial" panose="020B0604020202020204" pitchFamily="34" charset="0"/>
              <a:buChar char="•"/>
            </a:pPr>
            <a:r>
              <a:rPr lang="en-NZ" sz="3200" dirty="0">
                <a:solidFill>
                  <a:schemeClr val="tx1"/>
                </a:solidFill>
                <a:latin typeface="Arial" panose="020B0604020202020204" pitchFamily="34" charset="0"/>
                <a:cs typeface="Arial" panose="020B0604020202020204" pitchFamily="34" charset="0"/>
              </a:rPr>
              <a:t>Low-cost, high-impact model </a:t>
            </a:r>
          </a:p>
          <a:p>
            <a:pPr marL="457200" indent="-457200">
              <a:lnSpc>
                <a:spcPct val="100000"/>
              </a:lnSpc>
              <a:spcBef>
                <a:spcPts val="0"/>
              </a:spcBef>
              <a:buFont typeface="Arial" panose="020B0604020202020204" pitchFamily="34" charset="0"/>
              <a:buChar char="•"/>
            </a:pPr>
            <a:r>
              <a:rPr lang="en-NZ" sz="3200" dirty="0">
                <a:latin typeface="Arial" panose="020B0604020202020204" pitchFamily="34" charset="0"/>
                <a:cs typeface="Arial" panose="020B0604020202020204" pitchFamily="34" charset="0"/>
              </a:rPr>
              <a:t>One</a:t>
            </a:r>
            <a:r>
              <a:rPr lang="en-NZ" sz="3200" dirty="0">
                <a:solidFill>
                  <a:schemeClr val="tx1"/>
                </a:solidFill>
                <a:latin typeface="Arial" panose="020B0604020202020204" pitchFamily="34" charset="0"/>
                <a:cs typeface="Arial" panose="020B0604020202020204" pitchFamily="34" charset="0"/>
              </a:rPr>
              <a:t> to many style workshops with local experts</a:t>
            </a:r>
          </a:p>
          <a:p>
            <a:pPr marL="457200" indent="-457200">
              <a:lnSpc>
                <a:spcPct val="100000"/>
              </a:lnSpc>
              <a:spcBef>
                <a:spcPts val="0"/>
              </a:spcBef>
              <a:buFont typeface="Arial" panose="020B0604020202020204" pitchFamily="34" charset="0"/>
              <a:buChar char="•"/>
            </a:pPr>
            <a:r>
              <a:rPr lang="en-NZ" sz="3200" dirty="0">
                <a:solidFill>
                  <a:schemeClr val="tx1"/>
                </a:solidFill>
                <a:latin typeface="Arial" panose="020B0604020202020204" pitchFamily="34" charset="0"/>
                <a:cs typeface="Arial" panose="020B0604020202020204" pitchFamily="34" charset="0"/>
              </a:rPr>
              <a:t>Range of online and in-person events</a:t>
            </a:r>
          </a:p>
          <a:p>
            <a:pPr marL="457200" indent="-457200">
              <a:lnSpc>
                <a:spcPct val="100000"/>
              </a:lnSpc>
              <a:spcBef>
                <a:spcPts val="0"/>
              </a:spcBef>
              <a:buFont typeface="Arial" panose="020B0604020202020204" pitchFamily="34" charset="0"/>
              <a:buChar char="•"/>
            </a:pPr>
            <a:r>
              <a:rPr lang="en-NZ" sz="3200" dirty="0">
                <a:solidFill>
                  <a:schemeClr val="tx1"/>
                </a:solidFill>
                <a:latin typeface="Arial" panose="020B0604020202020204" pitchFamily="34" charset="0"/>
                <a:cs typeface="Arial" panose="020B0604020202020204" pitchFamily="34" charset="0"/>
              </a:rPr>
              <a:t>Responsible Tourism Hub built with links to all resources and additional learning material</a:t>
            </a:r>
          </a:p>
          <a:p>
            <a:pPr marL="457200" indent="-457200">
              <a:lnSpc>
                <a:spcPct val="100000"/>
              </a:lnSpc>
              <a:spcBef>
                <a:spcPts val="0"/>
              </a:spcBef>
              <a:buFont typeface="Arial" panose="020B0604020202020204" pitchFamily="34" charset="0"/>
              <a:buChar char="•"/>
            </a:pPr>
            <a:r>
              <a:rPr lang="en-NZ" sz="3200" dirty="0">
                <a:solidFill>
                  <a:schemeClr val="tx1"/>
                </a:solidFill>
                <a:latin typeface="Arial" panose="020B0604020202020204" pitchFamily="34" charset="0"/>
                <a:cs typeface="Arial" panose="020B0604020202020204" pitchFamily="34" charset="0"/>
              </a:rPr>
              <a:t>Started in May 2022 with an ‘Introduction to sustainability’ </a:t>
            </a:r>
          </a:p>
          <a:p>
            <a:endParaRPr lang="en-NZ" dirty="0"/>
          </a:p>
        </p:txBody>
      </p:sp>
    </p:spTree>
    <p:extLst>
      <p:ext uri="{BB962C8B-B14F-4D97-AF65-F5344CB8AC3E}">
        <p14:creationId xmlns:p14="http://schemas.microsoft.com/office/powerpoint/2010/main" val="2998925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
            <a:extLst>
              <a:ext uri="{FF2B5EF4-FFF2-40B4-BE49-F238E27FC236}">
                <a16:creationId xmlns:a16="http://schemas.microsoft.com/office/drawing/2014/main" id="{68B35A86-11DD-3BE4-0872-618AE6E8A68B}"/>
              </a:ext>
            </a:extLst>
          </p:cNvPr>
          <p:cNvSpPr>
            <a:spLocks noGrp="1"/>
          </p:cNvSpPr>
          <p:nvPr>
            <p:ph sz="half" idx="1"/>
          </p:nvPr>
        </p:nvSpPr>
        <p:spPr>
          <a:xfrm>
            <a:off x="189437" y="1877992"/>
            <a:ext cx="6100151" cy="4485737"/>
          </a:xfrm>
        </p:spPr>
        <p:txBody>
          <a:bodyPr>
            <a:normAutofit fontScale="92500" lnSpcReduction="20000"/>
          </a:bodyPr>
          <a:lstStyle/>
          <a:p>
            <a:r>
              <a:rPr lang="en-US" dirty="0">
                <a:solidFill>
                  <a:schemeClr val="tx2">
                    <a:lumMod val="50000"/>
                  </a:schemeClr>
                </a:solidFill>
              </a:rPr>
              <a:t>Waste management</a:t>
            </a:r>
          </a:p>
          <a:p>
            <a:r>
              <a:rPr lang="en-US" dirty="0">
                <a:solidFill>
                  <a:schemeClr val="tx2">
                    <a:lumMod val="50000"/>
                  </a:schemeClr>
                </a:solidFill>
              </a:rPr>
              <a:t>Predator Free 2050</a:t>
            </a:r>
          </a:p>
          <a:p>
            <a:r>
              <a:rPr lang="en-US" dirty="0">
                <a:solidFill>
                  <a:schemeClr val="tx2">
                    <a:lumMod val="50000"/>
                  </a:schemeClr>
                </a:solidFill>
              </a:rPr>
              <a:t>Role of people </a:t>
            </a:r>
          </a:p>
          <a:p>
            <a:r>
              <a:rPr lang="en-US" dirty="0">
                <a:solidFill>
                  <a:schemeClr val="tx2">
                    <a:lumMod val="50000"/>
                  </a:schemeClr>
                </a:solidFill>
              </a:rPr>
              <a:t>Pricing and packaging</a:t>
            </a:r>
          </a:p>
          <a:p>
            <a:r>
              <a:rPr lang="en-US" dirty="0">
                <a:solidFill>
                  <a:schemeClr val="tx2">
                    <a:lumMod val="50000"/>
                  </a:schemeClr>
                </a:solidFill>
              </a:rPr>
              <a:t>Supply chain and procurement</a:t>
            </a:r>
          </a:p>
          <a:p>
            <a:r>
              <a:rPr lang="en-US" dirty="0">
                <a:solidFill>
                  <a:schemeClr val="tx2">
                    <a:lumMod val="50000"/>
                  </a:schemeClr>
                </a:solidFill>
              </a:rPr>
              <a:t>Regenerative Storytelling</a:t>
            </a:r>
          </a:p>
          <a:p>
            <a:r>
              <a:rPr lang="en-US" dirty="0">
                <a:solidFill>
                  <a:schemeClr val="tx2">
                    <a:lumMod val="50000"/>
                  </a:schemeClr>
                </a:solidFill>
              </a:rPr>
              <a:t>Understanding Destination Management</a:t>
            </a:r>
          </a:p>
          <a:p>
            <a:r>
              <a:rPr lang="en-US" dirty="0">
                <a:solidFill>
                  <a:schemeClr val="tx2">
                    <a:lumMod val="50000"/>
                  </a:schemeClr>
                </a:solidFill>
              </a:rPr>
              <a:t>Tiaki Promise</a:t>
            </a:r>
          </a:p>
          <a:p>
            <a:r>
              <a:rPr lang="en-US" dirty="0">
                <a:solidFill>
                  <a:schemeClr val="tx2">
                    <a:lumMod val="50000"/>
                  </a:schemeClr>
                </a:solidFill>
              </a:rPr>
              <a:t>Accessible and inclusive tourism</a:t>
            </a:r>
          </a:p>
          <a:p>
            <a:r>
              <a:rPr lang="en-US" dirty="0">
                <a:solidFill>
                  <a:schemeClr val="tx2">
                    <a:lumMod val="50000"/>
                  </a:schemeClr>
                </a:solidFill>
              </a:rPr>
              <a:t>Qualmark</a:t>
            </a:r>
          </a:p>
          <a:p>
            <a:endParaRPr lang="en-US" dirty="0">
              <a:solidFill>
                <a:schemeClr val="tx2">
                  <a:lumMod val="50000"/>
                </a:schemeClr>
              </a:solidFill>
            </a:endParaRPr>
          </a:p>
        </p:txBody>
      </p:sp>
      <p:sp>
        <p:nvSpPr>
          <p:cNvPr id="3" name="Title 2">
            <a:extLst>
              <a:ext uri="{FF2B5EF4-FFF2-40B4-BE49-F238E27FC236}">
                <a16:creationId xmlns:a16="http://schemas.microsoft.com/office/drawing/2014/main" id="{220D4E69-C9FC-9E5F-65D3-D8862F45BDF5}"/>
              </a:ext>
            </a:extLst>
          </p:cNvPr>
          <p:cNvSpPr>
            <a:spLocks noGrp="1"/>
          </p:cNvSpPr>
          <p:nvPr>
            <p:ph type="ctrTitle"/>
          </p:nvPr>
        </p:nvSpPr>
        <p:spPr>
          <a:xfrm>
            <a:off x="578031" y="385790"/>
            <a:ext cx="11035937" cy="988832"/>
          </a:xfrm>
        </p:spPr>
        <p:txBody>
          <a:bodyPr anchor="b">
            <a:normAutofit/>
          </a:bodyPr>
          <a:lstStyle/>
          <a:p>
            <a:r>
              <a:rPr lang="en-NZ" dirty="0"/>
              <a:t>The Topics</a:t>
            </a:r>
          </a:p>
        </p:txBody>
      </p:sp>
      <p:pic>
        <p:nvPicPr>
          <p:cNvPr id="8" name="Content Placeholder 7">
            <a:extLst>
              <a:ext uri="{FF2B5EF4-FFF2-40B4-BE49-F238E27FC236}">
                <a16:creationId xmlns:a16="http://schemas.microsoft.com/office/drawing/2014/main" id="{C2671BB7-D78F-B25E-4366-5FD1D2217858}"/>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7127" r="9140" b="4730"/>
          <a:stretch/>
        </p:blipFill>
        <p:spPr>
          <a:xfrm>
            <a:off x="6517759" y="2142460"/>
            <a:ext cx="5259196" cy="3822405"/>
          </a:xfrm>
          <a:noFill/>
        </p:spPr>
      </p:pic>
      <p:pic>
        <p:nvPicPr>
          <p:cNvPr id="10" name="Picture 9" descr="A hand holding a menu&#10;&#10;Description automatically generated">
            <a:extLst>
              <a:ext uri="{FF2B5EF4-FFF2-40B4-BE49-F238E27FC236}">
                <a16:creationId xmlns:a16="http://schemas.microsoft.com/office/drawing/2014/main" id="{49716111-9F9E-69F9-BCAF-46F14A38E150}"/>
              </a:ext>
            </a:extLst>
          </p:cNvPr>
          <p:cNvPicPr>
            <a:picLocks noChangeAspect="1"/>
          </p:cNvPicPr>
          <p:nvPr/>
        </p:nvPicPr>
        <p:blipFill rotWithShape="1">
          <a:blip r:embed="rId4">
            <a:extLst>
              <a:ext uri="{28A0092B-C50C-407E-A947-70E740481C1C}">
                <a14:useLocalDpi xmlns:a14="http://schemas.microsoft.com/office/drawing/2010/main" val="0"/>
              </a:ext>
            </a:extLst>
          </a:blip>
          <a:srcRect l="26620" t="22806" r="16900" b="30338"/>
          <a:stretch/>
        </p:blipFill>
        <p:spPr>
          <a:xfrm rot="6627572">
            <a:off x="10281779" y="4874465"/>
            <a:ext cx="2039650" cy="951803"/>
          </a:xfrm>
          <a:prstGeom prst="rect">
            <a:avLst/>
          </a:prstGeom>
        </p:spPr>
      </p:pic>
    </p:spTree>
    <p:extLst>
      <p:ext uri="{BB962C8B-B14F-4D97-AF65-F5344CB8AC3E}">
        <p14:creationId xmlns:p14="http://schemas.microsoft.com/office/powerpoint/2010/main" val="32695014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A0F54-C691-DC87-F37D-5813EEE0C898}"/>
              </a:ext>
            </a:extLst>
          </p:cNvPr>
          <p:cNvSpPr>
            <a:spLocks noGrp="1"/>
          </p:cNvSpPr>
          <p:nvPr>
            <p:ph type="title"/>
          </p:nvPr>
        </p:nvSpPr>
        <p:spPr/>
        <p:txBody>
          <a:bodyPr/>
          <a:lstStyle/>
          <a:p>
            <a:r>
              <a:rPr lang="en-NZ" dirty="0"/>
              <a:t>The Highlights</a:t>
            </a:r>
          </a:p>
        </p:txBody>
      </p:sp>
      <p:sp>
        <p:nvSpPr>
          <p:cNvPr id="3" name="Content Placeholder 2">
            <a:extLst>
              <a:ext uri="{FF2B5EF4-FFF2-40B4-BE49-F238E27FC236}">
                <a16:creationId xmlns:a16="http://schemas.microsoft.com/office/drawing/2014/main" id="{DB51EE77-9917-9BBD-91A3-B1682931B4DE}"/>
              </a:ext>
            </a:extLst>
          </p:cNvPr>
          <p:cNvSpPr>
            <a:spLocks noGrp="1"/>
          </p:cNvSpPr>
          <p:nvPr>
            <p:ph idx="1"/>
          </p:nvPr>
        </p:nvSpPr>
        <p:spPr>
          <a:xfrm>
            <a:off x="383059" y="1795297"/>
            <a:ext cx="5572898" cy="4351338"/>
          </a:xfrm>
        </p:spPr>
        <p:txBody>
          <a:bodyPr>
            <a:noAutofit/>
          </a:bodyPr>
          <a:lstStyle/>
          <a:p>
            <a:r>
              <a:rPr lang="en-NZ" sz="2200" dirty="0">
                <a:solidFill>
                  <a:schemeClr val="bg1"/>
                </a:solidFill>
                <a:latin typeface="Arial" panose="020B0604020202020204" pitchFamily="34" charset="0"/>
                <a:cs typeface="Arial" panose="020B0604020202020204" pitchFamily="34" charset="0"/>
              </a:rPr>
              <a:t>10 workshops across 2 years</a:t>
            </a:r>
          </a:p>
          <a:p>
            <a:r>
              <a:rPr lang="en-NZ" sz="2200" dirty="0">
                <a:solidFill>
                  <a:schemeClr val="bg1"/>
                </a:solidFill>
                <a:latin typeface="Arial" panose="020B0604020202020204" pitchFamily="34" charset="0"/>
                <a:cs typeface="Arial" panose="020B0604020202020204" pitchFamily="34" charset="0"/>
              </a:rPr>
              <a:t>188 participants in the programme</a:t>
            </a:r>
          </a:p>
          <a:p>
            <a:r>
              <a:rPr lang="en-NZ" sz="2200" b="1" dirty="0">
                <a:solidFill>
                  <a:schemeClr val="bg1"/>
                </a:solidFill>
                <a:latin typeface="Arial" panose="020B0604020202020204" pitchFamily="34" charset="0"/>
                <a:cs typeface="Arial" panose="020B0604020202020204" pitchFamily="34" charset="0"/>
              </a:rPr>
              <a:t>90% of participants have implemented positive change </a:t>
            </a:r>
          </a:p>
          <a:p>
            <a:r>
              <a:rPr lang="en-NZ" sz="2200" dirty="0">
                <a:solidFill>
                  <a:schemeClr val="bg1"/>
                </a:solidFill>
                <a:latin typeface="Arial" panose="020B0604020202020204" pitchFamily="34" charset="0"/>
                <a:cs typeface="Arial" panose="020B0604020202020204" pitchFamily="34" charset="0"/>
              </a:rPr>
              <a:t>25% of businesses have implemented new waste management processes</a:t>
            </a:r>
          </a:p>
          <a:p>
            <a:r>
              <a:rPr lang="en-NZ" sz="2200" dirty="0">
                <a:solidFill>
                  <a:schemeClr val="bg1"/>
                </a:solidFill>
                <a:latin typeface="Arial" panose="020B0604020202020204" pitchFamily="34" charset="0"/>
                <a:cs typeface="Arial" panose="020B0604020202020204" pitchFamily="34" charset="0"/>
              </a:rPr>
              <a:t>Almost 30% have committed to a new environmental cause</a:t>
            </a:r>
          </a:p>
          <a:p>
            <a:r>
              <a:rPr lang="en-NZ" sz="2200" dirty="0">
                <a:solidFill>
                  <a:schemeClr val="bg1"/>
                </a:solidFill>
                <a:latin typeface="Arial" panose="020B0604020202020204" pitchFamily="34" charset="0"/>
                <a:cs typeface="Arial" panose="020B0604020202020204" pitchFamily="34" charset="0"/>
              </a:rPr>
              <a:t>Created a community for idea sharing </a:t>
            </a:r>
          </a:p>
          <a:p>
            <a:r>
              <a:rPr lang="en-NZ" sz="2200" dirty="0">
                <a:solidFill>
                  <a:schemeClr val="bg1"/>
                </a:solidFill>
                <a:latin typeface="Arial" panose="020B0604020202020204" pitchFamily="34" charset="0"/>
                <a:cs typeface="Arial" panose="020B0604020202020204" pitchFamily="34" charset="0"/>
              </a:rPr>
              <a:t>Finalist in the Economic Development NZ Best Practice Awards 2023 for Inclusive Development and Wellbeing Outcomes</a:t>
            </a:r>
          </a:p>
        </p:txBody>
      </p:sp>
      <p:pic>
        <p:nvPicPr>
          <p:cNvPr id="4" name="Content Placeholder 7" descr="A group of people standing together&#10;&#10;Description automatically generated">
            <a:extLst>
              <a:ext uri="{FF2B5EF4-FFF2-40B4-BE49-F238E27FC236}">
                <a16:creationId xmlns:a16="http://schemas.microsoft.com/office/drawing/2014/main" id="{162D6BC7-3387-E0AC-282E-A2B1E638D947}"/>
              </a:ext>
            </a:extLst>
          </p:cNvPr>
          <p:cNvPicPr>
            <a:picLocks noChangeAspect="1"/>
          </p:cNvPicPr>
          <p:nvPr/>
        </p:nvPicPr>
        <p:blipFill rotWithShape="1">
          <a:blip r:embed="rId3">
            <a:extLst>
              <a:ext uri="{28A0092B-C50C-407E-A947-70E740481C1C}">
                <a14:useLocalDpi xmlns:a14="http://schemas.microsoft.com/office/drawing/2010/main" val="0"/>
              </a:ext>
            </a:extLst>
          </a:blip>
          <a:srcRect l="16934" t="12644" r="15062" b="17749"/>
          <a:stretch/>
        </p:blipFill>
        <p:spPr>
          <a:xfrm>
            <a:off x="6049783" y="2126512"/>
            <a:ext cx="5890996" cy="3391786"/>
          </a:xfrm>
          <a:prstGeom prst="rect">
            <a:avLst/>
          </a:prstGeom>
          <a:noFill/>
        </p:spPr>
      </p:pic>
    </p:spTree>
    <p:extLst>
      <p:ext uri="{BB962C8B-B14F-4D97-AF65-F5344CB8AC3E}">
        <p14:creationId xmlns:p14="http://schemas.microsoft.com/office/powerpoint/2010/main" val="40686272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Responsible Tourism Programme">
            <a:hlinkClick r:id="" action="ppaction://media"/>
            <a:extLst>
              <a:ext uri="{FF2B5EF4-FFF2-40B4-BE49-F238E27FC236}">
                <a16:creationId xmlns:a16="http://schemas.microsoft.com/office/drawing/2014/main" id="{AA4C4EEA-7244-D485-B3BA-47CC7DAF9C55}"/>
              </a:ext>
            </a:extLst>
          </p:cNvPr>
          <p:cNvPicPr>
            <a:picLocks noGrp="1" noRot="1" noChangeAspect="1"/>
          </p:cNvPicPr>
          <p:nvPr>
            <p:ph sz="half" idx="1"/>
            <a:videoFile r:link="rId1"/>
          </p:nvPr>
        </p:nvPicPr>
        <p:blipFill rotWithShape="1">
          <a:blip r:embed="rId4"/>
          <a:srcRect b="443"/>
          <a:stretch/>
        </p:blipFill>
        <p:spPr>
          <a:xfrm>
            <a:off x="20" y="10"/>
            <a:ext cx="12191980" cy="6857990"/>
          </a:xfrm>
          <a:prstGeom prst="rect">
            <a:avLst/>
          </a:prstGeom>
          <a:noFill/>
        </p:spPr>
      </p:pic>
    </p:spTree>
    <p:extLst>
      <p:ext uri="{BB962C8B-B14F-4D97-AF65-F5344CB8AC3E}">
        <p14:creationId xmlns:p14="http://schemas.microsoft.com/office/powerpoint/2010/main" val="403995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0DBF8D4-9B56-07F6-EFAC-6F8A35CFDBD8}"/>
              </a:ext>
            </a:extLst>
          </p:cNvPr>
          <p:cNvSpPr>
            <a:spLocks noGrp="1"/>
          </p:cNvSpPr>
          <p:nvPr>
            <p:ph sz="half" idx="1"/>
          </p:nvPr>
        </p:nvSpPr>
        <p:spPr>
          <a:xfrm>
            <a:off x="247135" y="1936836"/>
            <a:ext cx="6252519" cy="4351338"/>
          </a:xfrm>
        </p:spPr>
        <p:txBody>
          <a:bodyPr>
            <a:normAutofit lnSpcReduction="10000"/>
          </a:bodyPr>
          <a:lstStyle/>
          <a:p>
            <a:r>
              <a:rPr lang="en-NZ" sz="3600" dirty="0">
                <a:solidFill>
                  <a:schemeClr val="tx2">
                    <a:lumMod val="50000"/>
                  </a:schemeClr>
                </a:solidFill>
              </a:rPr>
              <a:t>The power of connection and collaboration</a:t>
            </a:r>
          </a:p>
          <a:p>
            <a:r>
              <a:rPr lang="en-NZ" sz="3600" dirty="0">
                <a:solidFill>
                  <a:schemeClr val="tx2">
                    <a:lumMod val="50000"/>
                  </a:schemeClr>
                </a:solidFill>
              </a:rPr>
              <a:t>Be prepared to adapt</a:t>
            </a:r>
          </a:p>
          <a:p>
            <a:r>
              <a:rPr lang="en-NZ" sz="3600" dirty="0">
                <a:solidFill>
                  <a:schemeClr val="tx2">
                    <a:lumMod val="50000"/>
                  </a:schemeClr>
                </a:solidFill>
              </a:rPr>
              <a:t>Start with a baseline measurement</a:t>
            </a:r>
          </a:p>
          <a:p>
            <a:r>
              <a:rPr lang="en-NZ" sz="3600" dirty="0">
                <a:solidFill>
                  <a:schemeClr val="tx2">
                    <a:lumMod val="50000"/>
                  </a:schemeClr>
                </a:solidFill>
              </a:rPr>
              <a:t>Small steps add up to big gains</a:t>
            </a:r>
          </a:p>
          <a:p>
            <a:r>
              <a:rPr lang="en-NZ" sz="3600" dirty="0">
                <a:solidFill>
                  <a:schemeClr val="tx2">
                    <a:lumMod val="50000"/>
                  </a:schemeClr>
                </a:solidFill>
              </a:rPr>
              <a:t>Walking the talk</a:t>
            </a:r>
          </a:p>
          <a:p>
            <a:endParaRPr lang="en-NZ" dirty="0"/>
          </a:p>
          <a:p>
            <a:endParaRPr lang="en-NZ" dirty="0"/>
          </a:p>
        </p:txBody>
      </p:sp>
      <p:sp>
        <p:nvSpPr>
          <p:cNvPr id="3" name="Title 2">
            <a:extLst>
              <a:ext uri="{FF2B5EF4-FFF2-40B4-BE49-F238E27FC236}">
                <a16:creationId xmlns:a16="http://schemas.microsoft.com/office/drawing/2014/main" id="{4E019729-15BC-36D7-6A8E-B308913AA684}"/>
              </a:ext>
            </a:extLst>
          </p:cNvPr>
          <p:cNvSpPr>
            <a:spLocks noGrp="1"/>
          </p:cNvSpPr>
          <p:nvPr>
            <p:ph type="ctrTitle"/>
          </p:nvPr>
        </p:nvSpPr>
        <p:spPr/>
        <p:txBody>
          <a:bodyPr/>
          <a:lstStyle/>
          <a:p>
            <a:r>
              <a:rPr lang="en-NZ" dirty="0"/>
              <a:t>The Learnings</a:t>
            </a:r>
          </a:p>
        </p:txBody>
      </p:sp>
      <p:pic>
        <p:nvPicPr>
          <p:cNvPr id="6" name="Picture Placeholder 5">
            <a:extLst>
              <a:ext uri="{FF2B5EF4-FFF2-40B4-BE49-F238E27FC236}">
                <a16:creationId xmlns:a16="http://schemas.microsoft.com/office/drawing/2014/main" id="{789EBCE7-1656-A4AB-8178-D3F48956029B}"/>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422" b="1422"/>
          <a:stretch/>
        </p:blipFill>
        <p:spPr>
          <a:xfrm>
            <a:off x="5957784" y="2141603"/>
            <a:ext cx="6088136" cy="3941804"/>
          </a:xfrm>
        </p:spPr>
      </p:pic>
    </p:spTree>
    <p:extLst>
      <p:ext uri="{BB962C8B-B14F-4D97-AF65-F5344CB8AC3E}">
        <p14:creationId xmlns:p14="http://schemas.microsoft.com/office/powerpoint/2010/main" val="3028732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5A829-7942-2DED-E534-88CC189D7041}"/>
            </a:ext>
          </a:extLst>
        </p:cNvPr>
        <p:cNvGrpSpPr/>
        <p:nvPr/>
      </p:nvGrpSpPr>
      <p:grpSpPr>
        <a:xfrm>
          <a:off x="0" y="0"/>
          <a:ext cx="0" cy="0"/>
          <a:chOff x="0" y="0"/>
          <a:chExt cx="0" cy="0"/>
        </a:xfrm>
      </p:grpSpPr>
      <p:pic>
        <p:nvPicPr>
          <p:cNvPr id="22" name="Picture 21">
            <a:extLst>
              <a:ext uri="{FF2B5EF4-FFF2-40B4-BE49-F238E27FC236}">
                <a16:creationId xmlns:a16="http://schemas.microsoft.com/office/drawing/2014/main" id="{E2A3D9F7-48EF-A873-BB48-3EE9A7B24891}"/>
              </a:ext>
            </a:extLst>
          </p:cNvPr>
          <p:cNvPicPr>
            <a:picLocks noChangeAspect="1"/>
          </p:cNvPicPr>
          <p:nvPr/>
        </p:nvPicPr>
        <p:blipFill rotWithShape="1">
          <a:blip r:embed="rId3">
            <a:extLst>
              <a:ext uri="{28A0092B-C50C-407E-A947-70E740481C1C}">
                <a14:useLocalDpi xmlns:a14="http://schemas.microsoft.com/office/drawing/2010/main" val="0"/>
              </a:ext>
            </a:extLst>
          </a:blip>
          <a:srcRect l="-8" t="55164" r="8" b="3188"/>
          <a:stretch/>
        </p:blipFill>
        <p:spPr>
          <a:xfrm>
            <a:off x="-1013" y="13749"/>
            <a:ext cx="12194025" cy="1789456"/>
          </a:xfrm>
          <a:prstGeom prst="rect">
            <a:avLst/>
          </a:prstGeom>
        </p:spPr>
      </p:pic>
      <p:sp>
        <p:nvSpPr>
          <p:cNvPr id="2" name="Content Placeholder 1">
            <a:extLst>
              <a:ext uri="{FF2B5EF4-FFF2-40B4-BE49-F238E27FC236}">
                <a16:creationId xmlns:a16="http://schemas.microsoft.com/office/drawing/2014/main" id="{11C07619-9B87-9772-8775-D731EA3441BD}"/>
              </a:ext>
            </a:extLst>
          </p:cNvPr>
          <p:cNvSpPr>
            <a:spLocks noGrp="1"/>
          </p:cNvSpPr>
          <p:nvPr>
            <p:ph sz="half" idx="1"/>
          </p:nvPr>
        </p:nvSpPr>
        <p:spPr>
          <a:xfrm>
            <a:off x="578030" y="1940169"/>
            <a:ext cx="11035937" cy="4204992"/>
          </a:xfrm>
        </p:spPr>
        <p:txBody>
          <a:bodyPr vert="horz" lIns="91440" tIns="45720" rIns="91440" bIns="45720" rtlCol="0" anchor="ctr" anchorCtr="0">
            <a:noAutofit/>
          </a:bodyPr>
          <a:lstStyle/>
          <a:p>
            <a:pPr>
              <a:lnSpc>
                <a:spcPct val="100000"/>
              </a:lnSpc>
              <a:spcBef>
                <a:spcPts val="0"/>
              </a:spcBef>
              <a:buFont typeface="Arial"/>
              <a:buChar char="•"/>
            </a:pPr>
            <a:endParaRPr lang="en-NZ" dirty="0">
              <a:solidFill>
                <a:schemeClr val="tx1"/>
              </a:solidFill>
            </a:endParaRPr>
          </a:p>
          <a:p>
            <a:pPr marL="0" indent="0">
              <a:buNone/>
            </a:pPr>
            <a:endParaRPr lang="en-NZ" sz="2400" dirty="0">
              <a:solidFill>
                <a:schemeClr val="tx1"/>
              </a:solidFill>
              <a:latin typeface="Arial"/>
              <a:cs typeface="Arial"/>
            </a:endParaRPr>
          </a:p>
          <a:p>
            <a:pPr marL="0" indent="0">
              <a:buNone/>
            </a:pPr>
            <a:endParaRPr lang="en-NZ" sz="2400" dirty="0">
              <a:solidFill>
                <a:schemeClr val="tx1"/>
              </a:solidFill>
            </a:endParaRPr>
          </a:p>
          <a:p>
            <a:pPr marL="0" indent="0">
              <a:buNone/>
            </a:pPr>
            <a:endParaRPr lang="en-NZ" sz="2400" dirty="0">
              <a:solidFill>
                <a:schemeClr val="tx1"/>
              </a:solidFill>
            </a:endParaRPr>
          </a:p>
        </p:txBody>
      </p:sp>
      <p:pic>
        <p:nvPicPr>
          <p:cNvPr id="9" name="Picture 8" descr="A picture containing building, indoor, dark, tile&#10;&#10;Description automatically generated">
            <a:extLst>
              <a:ext uri="{FF2B5EF4-FFF2-40B4-BE49-F238E27FC236}">
                <a16:creationId xmlns:a16="http://schemas.microsoft.com/office/drawing/2014/main" id="{5070489F-7E58-0ADF-106A-3A439BCF9E32}"/>
              </a:ext>
            </a:extLst>
          </p:cNvPr>
          <p:cNvPicPr>
            <a:picLocks noChangeAspect="1"/>
          </p:cNvPicPr>
          <p:nvPr/>
        </p:nvPicPr>
        <p:blipFill rotWithShape="1">
          <a:blip r:embed="rId4">
            <a:extLst>
              <a:ext uri="{28A0092B-C50C-407E-A947-70E740481C1C}">
                <a14:useLocalDpi xmlns:a14="http://schemas.microsoft.com/office/drawing/2010/main" val="0"/>
              </a:ext>
            </a:extLst>
          </a:blip>
          <a:srcRect t="61913" b="1"/>
          <a:stretch/>
        </p:blipFill>
        <p:spPr>
          <a:xfrm rot="10800000">
            <a:off x="1806" y="110266"/>
            <a:ext cx="12190194" cy="1926419"/>
          </a:xfrm>
          <a:prstGeom prst="rect">
            <a:avLst/>
          </a:prstGeom>
        </p:spPr>
      </p:pic>
      <p:sp>
        <p:nvSpPr>
          <p:cNvPr id="11" name="Title 10">
            <a:extLst>
              <a:ext uri="{FF2B5EF4-FFF2-40B4-BE49-F238E27FC236}">
                <a16:creationId xmlns:a16="http://schemas.microsoft.com/office/drawing/2014/main" id="{BF4D29EA-3222-206C-CDE2-23BABCDD71B2}"/>
              </a:ext>
            </a:extLst>
          </p:cNvPr>
          <p:cNvSpPr>
            <a:spLocks noGrp="1"/>
          </p:cNvSpPr>
          <p:nvPr>
            <p:ph type="ctrTitle"/>
          </p:nvPr>
        </p:nvSpPr>
        <p:spPr/>
        <p:txBody>
          <a:bodyPr/>
          <a:lstStyle/>
          <a:p>
            <a:r>
              <a:rPr lang="en-NZ" dirty="0"/>
              <a:t>What’s next?</a:t>
            </a:r>
          </a:p>
        </p:txBody>
      </p:sp>
      <p:sp>
        <p:nvSpPr>
          <p:cNvPr id="4" name="TextBox 3">
            <a:extLst>
              <a:ext uri="{FF2B5EF4-FFF2-40B4-BE49-F238E27FC236}">
                <a16:creationId xmlns:a16="http://schemas.microsoft.com/office/drawing/2014/main" id="{43161C04-CE1E-1ABA-8CA5-2D708F5596E2}"/>
              </a:ext>
            </a:extLst>
          </p:cNvPr>
          <p:cNvSpPr txBox="1"/>
          <p:nvPr/>
        </p:nvSpPr>
        <p:spPr>
          <a:xfrm>
            <a:off x="440267" y="2036686"/>
            <a:ext cx="11311466" cy="3755965"/>
          </a:xfrm>
          <a:prstGeom prst="rect">
            <a:avLst/>
          </a:prstGeom>
          <a:noFill/>
        </p:spPr>
        <p:txBody>
          <a:bodyPr wrap="square" rtlCol="0">
            <a:spAutoFit/>
          </a:bodyPr>
          <a:lstStyle/>
          <a:p>
            <a:pPr marL="285750" indent="-285750">
              <a:lnSpc>
                <a:spcPct val="150000"/>
              </a:lnSpc>
              <a:buFontTx/>
              <a:buChar char="-"/>
            </a:pPr>
            <a:r>
              <a:rPr lang="en-NZ" sz="3200" dirty="0">
                <a:latin typeface="Arial" panose="020B0604020202020204" pitchFamily="34" charset="0"/>
                <a:cs typeface="Arial" panose="020B0604020202020204" pitchFamily="34" charset="0"/>
              </a:rPr>
              <a:t>Combining Responsible Tourism with marketing</a:t>
            </a:r>
          </a:p>
          <a:p>
            <a:pPr marL="285750" indent="-285750">
              <a:lnSpc>
                <a:spcPct val="150000"/>
              </a:lnSpc>
              <a:buFontTx/>
              <a:buChar char="-"/>
            </a:pPr>
            <a:endParaRPr lang="en-NZ" sz="800" dirty="0">
              <a:latin typeface="Arial" panose="020B0604020202020204" pitchFamily="34" charset="0"/>
              <a:cs typeface="Arial" panose="020B0604020202020204" pitchFamily="34" charset="0"/>
            </a:endParaRPr>
          </a:p>
          <a:p>
            <a:pPr marL="285750" indent="-285750">
              <a:buFontTx/>
              <a:buChar char="-"/>
            </a:pPr>
            <a:r>
              <a:rPr lang="en-NZ" sz="3200" dirty="0">
                <a:latin typeface="Arial" panose="020B0604020202020204" pitchFamily="34" charset="0"/>
                <a:cs typeface="Arial" panose="020B0604020202020204" pitchFamily="34" charset="0"/>
              </a:rPr>
              <a:t>Changing the way we talk about climate change and the impact this has on businesses</a:t>
            </a:r>
          </a:p>
          <a:p>
            <a:pPr marL="285750" indent="-285750">
              <a:buFontTx/>
              <a:buChar char="-"/>
            </a:pPr>
            <a:endParaRPr lang="en-NZ" sz="800" dirty="0">
              <a:latin typeface="Arial" panose="020B0604020202020204" pitchFamily="34" charset="0"/>
              <a:cs typeface="Arial" panose="020B0604020202020204" pitchFamily="34" charset="0"/>
            </a:endParaRPr>
          </a:p>
          <a:p>
            <a:pPr marL="285750" indent="-285750">
              <a:buFontTx/>
              <a:buChar char="-"/>
            </a:pPr>
            <a:r>
              <a:rPr lang="en-NZ" sz="3200" dirty="0">
                <a:latin typeface="Arial" panose="020B0604020202020204" pitchFamily="34" charset="0"/>
                <a:cs typeface="Arial" panose="020B0604020202020204" pitchFamily="34" charset="0"/>
              </a:rPr>
              <a:t>Opportunity to capture our collective carbon footprint as an industry</a:t>
            </a:r>
          </a:p>
          <a:p>
            <a:pPr marL="285750" indent="-285750">
              <a:lnSpc>
                <a:spcPct val="150000"/>
              </a:lnSpc>
              <a:buFontTx/>
              <a:buChar char="-"/>
            </a:pPr>
            <a:r>
              <a:rPr lang="en-NZ" sz="3200" dirty="0">
                <a:latin typeface="Arial" panose="020B0604020202020204" pitchFamily="34" charset="0"/>
                <a:cs typeface="Arial" panose="020B0604020202020204" pitchFamily="34" charset="0"/>
              </a:rPr>
              <a:t>Leaning into National programmes</a:t>
            </a:r>
          </a:p>
        </p:txBody>
      </p:sp>
    </p:spTree>
    <p:extLst>
      <p:ext uri="{BB962C8B-B14F-4D97-AF65-F5344CB8AC3E}">
        <p14:creationId xmlns:p14="http://schemas.microsoft.com/office/powerpoint/2010/main" val="1233665997"/>
      </p:ext>
    </p:extLst>
  </p:cSld>
  <p:clrMapOvr>
    <a:masterClrMapping/>
  </p:clrMapOvr>
</p:sld>
</file>

<file path=ppt/theme/theme1.xml><?xml version="1.0" encoding="utf-8"?>
<a:theme xmlns:a="http://schemas.openxmlformats.org/drawingml/2006/main" name="Office Theme">
  <a:themeElements>
    <a:clrScheme name="Northland Inc">
      <a:dk1>
        <a:srgbClr val="243445"/>
      </a:dk1>
      <a:lt1>
        <a:sysClr val="window" lastClr="FFFFFF"/>
      </a:lt1>
      <a:dk2>
        <a:srgbClr val="243445"/>
      </a:dk2>
      <a:lt2>
        <a:srgbClr val="FFFFFF"/>
      </a:lt2>
      <a:accent1>
        <a:srgbClr val="3BC1CC"/>
      </a:accent1>
      <a:accent2>
        <a:srgbClr val="1A8364"/>
      </a:accent2>
      <a:accent3>
        <a:srgbClr val="A5A5A5"/>
      </a:accent3>
      <a:accent4>
        <a:srgbClr val="FFC000"/>
      </a:accent4>
      <a:accent5>
        <a:srgbClr val="ED7D31"/>
      </a:accent5>
      <a:accent6>
        <a:srgbClr val="FF0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orthland Inc Template_Draft 2023" id="{C3E452CE-7BA2-4904-9B52-F4FBFDBBE9DB}" vid="{E30CB46D-9C7C-4753-8D26-4A95BEA1EF0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aed458e-b531-4923-acbb-2d0bd993be60" xsi:nil="true"/>
    <lcf76f155ced4ddcb4097134ff3c332f xmlns="fe038ba3-18a6-4b83-ae36-adb476e15fc2">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24B95C64E61474C9984CE43C70D8E2D" ma:contentTypeVersion="16" ma:contentTypeDescription="Create a new document." ma:contentTypeScope="" ma:versionID="4abc17532d46bd724ed4029e2fbe9a92">
  <xsd:schema xmlns:xsd="http://www.w3.org/2001/XMLSchema" xmlns:xs="http://www.w3.org/2001/XMLSchema" xmlns:p="http://schemas.microsoft.com/office/2006/metadata/properties" xmlns:ns2="fe038ba3-18a6-4b83-ae36-adb476e15fc2" xmlns:ns3="aaed458e-b531-4923-acbb-2d0bd993be60" targetNamespace="http://schemas.microsoft.com/office/2006/metadata/properties" ma:root="true" ma:fieldsID="881d6c2d8ab87cf6cea74840a493a8ce" ns2:_="" ns3:_="">
    <xsd:import namespace="fe038ba3-18a6-4b83-ae36-adb476e15fc2"/>
    <xsd:import namespace="aaed458e-b531-4923-acbb-2d0bd993be6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038ba3-18a6-4b83-ae36-adb476e15f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bad9ea59-362a-4443-bbab-b0dbc5d7e4d4"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aed458e-b531-4923-acbb-2d0bd993be60"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1a3877a0-5f2f-4582-9e89-b99692e62692}" ma:internalName="TaxCatchAll" ma:showField="CatchAllData" ma:web="aaed458e-b531-4923-acbb-2d0bd993be6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33DFEA0-6CCD-48DD-9163-56E6E672CCD6}">
  <ds:schemaRefs>
    <ds:schemaRef ds:uri="http://schemas.microsoft.com/office/2006/metadata/properties"/>
    <ds:schemaRef ds:uri="http://schemas.microsoft.com/office/infopath/2007/PartnerControls"/>
    <ds:schemaRef ds:uri="1d0dcf36-4e82-4f05-9fc9-8f63c2c486ff"/>
    <ds:schemaRef ds:uri="69cd58d0-8dd9-498b-bd13-046946dd8c48"/>
    <ds:schemaRef ds:uri="4b4eaeb5-1fea-4d1e-864a-4d16659057b6"/>
    <ds:schemaRef ds:uri="0fc219cb-0f90-40e7-b51b-1650efcbe0ef"/>
    <ds:schemaRef ds:uri="aaed458e-b531-4923-acbb-2d0bd993be60"/>
    <ds:schemaRef ds:uri="fe038ba3-18a6-4b83-ae36-adb476e15fc2"/>
  </ds:schemaRefs>
</ds:datastoreItem>
</file>

<file path=customXml/itemProps2.xml><?xml version="1.0" encoding="utf-8"?>
<ds:datastoreItem xmlns:ds="http://schemas.openxmlformats.org/officeDocument/2006/customXml" ds:itemID="{6D3AC2E0-53D5-49FB-9A66-621F60BAF2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038ba3-18a6-4b83-ae36-adb476e15fc2"/>
    <ds:schemaRef ds:uri="aaed458e-b531-4923-acbb-2d0bd993be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B4BE092-99F8-4166-9256-CAA67B27F15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Northland Inc Template_Draft 2023</Template>
  <TotalTime>19193</TotalTime>
  <Words>1555</Words>
  <Application>Microsoft Office PowerPoint</Application>
  <PresentationFormat>Widescreen</PresentationFormat>
  <Paragraphs>118</Paragraphs>
  <Slides>10</Slides>
  <Notes>9</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Arial,Sans-Serif</vt:lpstr>
      <vt:lpstr>Calibri</vt:lpstr>
      <vt:lpstr>Calibri Light</vt:lpstr>
      <vt:lpstr>Symbol</vt:lpstr>
      <vt:lpstr>Office Theme</vt:lpstr>
      <vt:lpstr>Responsible Tourism Programme</vt:lpstr>
      <vt:lpstr>The Challenge</vt:lpstr>
      <vt:lpstr>The Outcomes</vt:lpstr>
      <vt:lpstr>The Programme</vt:lpstr>
      <vt:lpstr>The Topics</vt:lpstr>
      <vt:lpstr>The Highlights</vt:lpstr>
      <vt:lpstr>PowerPoint Presentation</vt:lpstr>
      <vt:lpstr>The Learnings</vt:lpstr>
      <vt:lpstr>What’s next?</vt:lpstr>
      <vt:lpstr>Ngā mihi nui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PRESENTATION TITLE</dc:title>
  <dc:creator>Hannah Mackay</dc:creator>
  <cp:lastModifiedBy>Kirsty Davies</cp:lastModifiedBy>
  <cp:revision>8</cp:revision>
  <dcterms:created xsi:type="dcterms:W3CDTF">2023-05-08T20:30:29Z</dcterms:created>
  <dcterms:modified xsi:type="dcterms:W3CDTF">2024-08-07T02:12:00Z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0x010100924B95C64E61474C9984CE43C70D8E2D</vt:lpwstr>
  </property>
</Properties>
</file>