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x="18288000" cy="10287000"/>
  <p:notesSz cx="6858000" cy="9144000"/>
  <p:embeddedFontLst>
    <p:embeddedFont>
      <p:font typeface="Playfair Display Heavy" panose="020B0604020202020204" charset="0"/>
      <p:regular r:id="rId17"/>
    </p:embeddedFont>
    <p:embeddedFont>
      <p:font typeface="Roboto" panose="02000000000000000000" pitchFamily="2" charset="0"/>
      <p:regular r:id="rId18"/>
    </p:embeddedFont>
    <p:embeddedFont>
      <p:font typeface="Roboto Bold" panose="02000000000000000000" charset="0"/>
      <p:regular r:id="rId19"/>
    </p:embeddedFont>
    <p:embeddedFont>
      <p:font typeface="Suisse Int'l 1" panose="020B0604020202020204" charset="-78"/>
      <p:regular r:id="rId20"/>
    </p:embeddedFont>
    <p:embeddedFont>
      <p:font typeface="Suisse Int'l 2" panose="020B0604020202020204" charset="-78"/>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8" d="100"/>
          <a:sy n="68" d="100"/>
        </p:scale>
        <p:origin x="8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gif"/><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833290" cy="1593725"/>
          </a:xfrm>
        </p:grpSpPr>
        <p:sp>
          <p:nvSpPr>
            <p:cNvPr id="3" name="Freeform 3"/>
            <p:cNvSpPr/>
            <p:nvPr/>
          </p:nvSpPr>
          <p:spPr>
            <a:xfrm>
              <a:off x="0" y="0"/>
              <a:ext cx="2833290" cy="1593725"/>
            </a:xfrm>
            <a:custGeom>
              <a:avLst/>
              <a:gdLst/>
              <a:ahLst/>
              <a:cxnLst/>
              <a:rect l="l" t="t" r="r" b="b"/>
              <a:pathLst>
                <a:path w="2833290" h="1593725">
                  <a:moveTo>
                    <a:pt x="0" y="0"/>
                  </a:moveTo>
                  <a:lnTo>
                    <a:pt x="2833290" y="0"/>
                  </a:lnTo>
                  <a:lnTo>
                    <a:pt x="2833290" y="1593725"/>
                  </a:lnTo>
                  <a:lnTo>
                    <a:pt x="0" y="1593725"/>
                  </a:lnTo>
                  <a:close/>
                </a:path>
              </a:pathLst>
            </a:custGeom>
            <a:blipFill>
              <a:blip r:embed="rId2"/>
              <a:stretch>
                <a:fillRect l="-7504" r="-7504"/>
              </a:stretch>
            </a:blipFill>
          </p:spPr>
          <p:txBody>
            <a:bodyPr/>
            <a:lstStyle/>
            <a:p>
              <a:endParaRPr lang="en-NZ"/>
            </a:p>
          </p:txBody>
        </p:sp>
      </p:grpSp>
      <p:grpSp>
        <p:nvGrpSpPr>
          <p:cNvPr id="4" name="Group 4"/>
          <p:cNvGrpSpPr/>
          <p:nvPr/>
        </p:nvGrpSpPr>
        <p:grpSpPr>
          <a:xfrm>
            <a:off x="-197991" y="7511207"/>
            <a:ext cx="15012854" cy="1862027"/>
            <a:chOff x="0" y="0"/>
            <a:chExt cx="3954003" cy="490410"/>
          </a:xfrm>
        </p:grpSpPr>
        <p:sp>
          <p:nvSpPr>
            <p:cNvPr id="5" name="Freeform 5"/>
            <p:cNvSpPr/>
            <p:nvPr/>
          </p:nvSpPr>
          <p:spPr>
            <a:xfrm>
              <a:off x="0" y="0"/>
              <a:ext cx="3954003" cy="490410"/>
            </a:xfrm>
            <a:custGeom>
              <a:avLst/>
              <a:gdLst/>
              <a:ahLst/>
              <a:cxnLst/>
              <a:rect l="l" t="t" r="r" b="b"/>
              <a:pathLst>
                <a:path w="3954003" h="490410">
                  <a:moveTo>
                    <a:pt x="0" y="0"/>
                  </a:moveTo>
                  <a:lnTo>
                    <a:pt x="3954003" y="0"/>
                  </a:lnTo>
                  <a:lnTo>
                    <a:pt x="3954003" y="490410"/>
                  </a:lnTo>
                  <a:lnTo>
                    <a:pt x="0" y="490410"/>
                  </a:lnTo>
                  <a:close/>
                </a:path>
              </a:pathLst>
            </a:custGeom>
            <a:solidFill>
              <a:srgbClr val="0097B2">
                <a:alpha val="65882"/>
              </a:srgbClr>
            </a:solidFill>
          </p:spPr>
          <p:txBody>
            <a:bodyPr/>
            <a:lstStyle/>
            <a:p>
              <a:endParaRPr lang="en-NZ"/>
            </a:p>
          </p:txBody>
        </p:sp>
        <p:sp>
          <p:nvSpPr>
            <p:cNvPr id="6" name="TextBox 6"/>
            <p:cNvSpPr txBox="1"/>
            <p:nvPr/>
          </p:nvSpPr>
          <p:spPr>
            <a:xfrm>
              <a:off x="0" y="-76200"/>
              <a:ext cx="3954003" cy="566610"/>
            </a:xfrm>
            <a:prstGeom prst="rect">
              <a:avLst/>
            </a:prstGeom>
          </p:spPr>
          <p:txBody>
            <a:bodyPr lIns="50800" tIns="50800" rIns="50800" bIns="50800" rtlCol="0" anchor="ctr"/>
            <a:lstStyle/>
            <a:p>
              <a:pPr algn="ctr">
                <a:lnSpc>
                  <a:spcPts val="3749"/>
                </a:lnSpc>
              </a:pPr>
              <a:endParaRPr/>
            </a:p>
          </p:txBody>
        </p:sp>
      </p:grpSp>
      <p:sp>
        <p:nvSpPr>
          <p:cNvPr id="7" name="TextBox 7"/>
          <p:cNvSpPr txBox="1"/>
          <p:nvPr/>
        </p:nvSpPr>
        <p:spPr>
          <a:xfrm>
            <a:off x="371856" y="7843083"/>
            <a:ext cx="13873159" cy="1059816"/>
          </a:xfrm>
          <a:prstGeom prst="rect">
            <a:avLst/>
          </a:prstGeom>
        </p:spPr>
        <p:txBody>
          <a:bodyPr lIns="0" tIns="0" rIns="0" bIns="0" rtlCol="0" anchor="t">
            <a:spAutoFit/>
          </a:bodyPr>
          <a:lstStyle/>
          <a:p>
            <a:pPr algn="l">
              <a:lnSpc>
                <a:spcPts val="8080"/>
              </a:lnSpc>
            </a:pPr>
            <a:r>
              <a:rPr lang="en-US" sz="8000">
                <a:solidFill>
                  <a:srgbClr val="FFFFFF"/>
                </a:solidFill>
                <a:latin typeface="Playfair Display Heavy"/>
                <a:ea typeface="Playfair Display Heavy"/>
                <a:cs typeface="Playfair Display Heavy"/>
                <a:sym typeface="Playfair Display Heavy"/>
              </a:rPr>
              <a:t>Te Kete o te Tūwharetoa </a:t>
            </a:r>
          </a:p>
        </p:txBody>
      </p:sp>
      <p:sp>
        <p:nvSpPr>
          <p:cNvPr id="8" name="Freeform 8"/>
          <p:cNvSpPr/>
          <p:nvPr/>
        </p:nvSpPr>
        <p:spPr>
          <a:xfrm>
            <a:off x="15673648" y="7511207"/>
            <a:ext cx="2041315" cy="1862027"/>
          </a:xfrm>
          <a:custGeom>
            <a:avLst/>
            <a:gdLst/>
            <a:ahLst/>
            <a:cxnLst/>
            <a:rect l="l" t="t" r="r" b="b"/>
            <a:pathLst>
              <a:path w="2041315" h="1862027">
                <a:moveTo>
                  <a:pt x="0" y="0"/>
                </a:moveTo>
                <a:lnTo>
                  <a:pt x="2041315" y="0"/>
                </a:lnTo>
                <a:lnTo>
                  <a:pt x="2041315" y="1862027"/>
                </a:lnTo>
                <a:lnTo>
                  <a:pt x="0" y="1862027"/>
                </a:lnTo>
                <a:lnTo>
                  <a:pt x="0" y="0"/>
                </a:lnTo>
                <a:close/>
              </a:path>
            </a:pathLst>
          </a:custGeom>
          <a:blipFill>
            <a:blip r:embed="rId3"/>
            <a:stretch>
              <a:fillRect/>
            </a:stretch>
          </a:blipFill>
        </p:spPr>
        <p:txBody>
          <a:bodyPr/>
          <a:lstStyle/>
          <a:p>
            <a:endParaRPr lang="en-NZ"/>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94835" y="3395642"/>
            <a:ext cx="5577952" cy="3253403"/>
            <a:chOff x="0" y="0"/>
            <a:chExt cx="825069" cy="481231"/>
          </a:xfrm>
        </p:grpSpPr>
        <p:sp>
          <p:nvSpPr>
            <p:cNvPr id="3" name="Freeform 3"/>
            <p:cNvSpPr/>
            <p:nvPr/>
          </p:nvSpPr>
          <p:spPr>
            <a:xfrm>
              <a:off x="0" y="0"/>
              <a:ext cx="825069" cy="481231"/>
            </a:xfrm>
            <a:custGeom>
              <a:avLst/>
              <a:gdLst/>
              <a:ahLst/>
              <a:cxnLst/>
              <a:rect l="l" t="t" r="r" b="b"/>
              <a:pathLst>
                <a:path w="825069" h="481231">
                  <a:moveTo>
                    <a:pt x="0" y="0"/>
                  </a:moveTo>
                  <a:lnTo>
                    <a:pt x="825069" y="0"/>
                  </a:lnTo>
                  <a:lnTo>
                    <a:pt x="825069" y="481231"/>
                  </a:lnTo>
                  <a:lnTo>
                    <a:pt x="0" y="481231"/>
                  </a:lnTo>
                  <a:close/>
                </a:path>
              </a:pathLst>
            </a:custGeom>
            <a:blipFill>
              <a:blip r:embed="rId2"/>
              <a:stretch>
                <a:fillRect t="-343" b="-343"/>
              </a:stretch>
            </a:blipFill>
          </p:spPr>
          <p:txBody>
            <a:bodyPr/>
            <a:lstStyle/>
            <a:p>
              <a:endParaRPr lang="en-NZ"/>
            </a:p>
          </p:txBody>
        </p:sp>
      </p:grpSp>
      <p:grpSp>
        <p:nvGrpSpPr>
          <p:cNvPr id="4" name="Group 4"/>
          <p:cNvGrpSpPr/>
          <p:nvPr/>
        </p:nvGrpSpPr>
        <p:grpSpPr>
          <a:xfrm>
            <a:off x="12494835" y="285090"/>
            <a:ext cx="5492637" cy="2889946"/>
            <a:chOff x="0" y="0"/>
            <a:chExt cx="914628" cy="481231"/>
          </a:xfrm>
        </p:grpSpPr>
        <p:sp>
          <p:nvSpPr>
            <p:cNvPr id="5" name="Freeform 5"/>
            <p:cNvSpPr/>
            <p:nvPr/>
          </p:nvSpPr>
          <p:spPr>
            <a:xfrm>
              <a:off x="0" y="0"/>
              <a:ext cx="914628" cy="481231"/>
            </a:xfrm>
            <a:custGeom>
              <a:avLst/>
              <a:gdLst/>
              <a:ahLst/>
              <a:cxnLst/>
              <a:rect l="l" t="t" r="r" b="b"/>
              <a:pathLst>
                <a:path w="914628" h="481231">
                  <a:moveTo>
                    <a:pt x="0" y="0"/>
                  </a:moveTo>
                  <a:lnTo>
                    <a:pt x="914628" y="0"/>
                  </a:lnTo>
                  <a:lnTo>
                    <a:pt x="914628" y="481231"/>
                  </a:lnTo>
                  <a:lnTo>
                    <a:pt x="0" y="481231"/>
                  </a:lnTo>
                  <a:close/>
                </a:path>
              </a:pathLst>
            </a:custGeom>
            <a:blipFill>
              <a:blip r:embed="rId3"/>
              <a:stretch>
                <a:fillRect t="-970" b="-970"/>
              </a:stretch>
            </a:blipFill>
          </p:spPr>
          <p:txBody>
            <a:bodyPr/>
            <a:lstStyle/>
            <a:p>
              <a:endParaRPr lang="en-NZ"/>
            </a:p>
          </p:txBody>
        </p:sp>
      </p:grpSp>
      <p:grpSp>
        <p:nvGrpSpPr>
          <p:cNvPr id="6" name="Group 6"/>
          <p:cNvGrpSpPr/>
          <p:nvPr/>
        </p:nvGrpSpPr>
        <p:grpSpPr>
          <a:xfrm>
            <a:off x="12494835" y="6896695"/>
            <a:ext cx="5577952" cy="3187124"/>
            <a:chOff x="0" y="0"/>
            <a:chExt cx="838296" cy="478985"/>
          </a:xfrm>
        </p:grpSpPr>
        <p:sp>
          <p:nvSpPr>
            <p:cNvPr id="7" name="Freeform 7"/>
            <p:cNvSpPr/>
            <p:nvPr/>
          </p:nvSpPr>
          <p:spPr>
            <a:xfrm>
              <a:off x="0" y="0"/>
              <a:ext cx="838296" cy="478985"/>
            </a:xfrm>
            <a:custGeom>
              <a:avLst/>
              <a:gdLst/>
              <a:ahLst/>
              <a:cxnLst/>
              <a:rect l="l" t="t" r="r" b="b"/>
              <a:pathLst>
                <a:path w="838296" h="478985">
                  <a:moveTo>
                    <a:pt x="0" y="0"/>
                  </a:moveTo>
                  <a:lnTo>
                    <a:pt x="838296" y="0"/>
                  </a:lnTo>
                  <a:lnTo>
                    <a:pt x="838296" y="478985"/>
                  </a:lnTo>
                  <a:lnTo>
                    <a:pt x="0" y="478985"/>
                  </a:lnTo>
                  <a:close/>
                </a:path>
              </a:pathLst>
            </a:custGeom>
            <a:blipFill>
              <a:blip r:embed="rId4"/>
              <a:stretch>
                <a:fillRect t="-1390" b="-1390"/>
              </a:stretch>
            </a:blipFill>
          </p:spPr>
          <p:txBody>
            <a:bodyPr/>
            <a:lstStyle/>
            <a:p>
              <a:endParaRPr lang="en-NZ"/>
            </a:p>
          </p:txBody>
        </p:sp>
      </p:grpSp>
      <p:sp>
        <p:nvSpPr>
          <p:cNvPr id="8" name="Freeform 8"/>
          <p:cNvSpPr/>
          <p:nvPr/>
        </p:nvSpPr>
        <p:spPr>
          <a:xfrm>
            <a:off x="12550688" y="2596201"/>
            <a:ext cx="149573" cy="167667"/>
          </a:xfrm>
          <a:custGeom>
            <a:avLst/>
            <a:gdLst/>
            <a:ahLst/>
            <a:cxnLst/>
            <a:rect l="l" t="t" r="r" b="b"/>
            <a:pathLst>
              <a:path w="149573" h="167667">
                <a:moveTo>
                  <a:pt x="0" y="0"/>
                </a:moveTo>
                <a:lnTo>
                  <a:pt x="149573" y="0"/>
                </a:lnTo>
                <a:lnTo>
                  <a:pt x="149573" y="167667"/>
                </a:lnTo>
                <a:lnTo>
                  <a:pt x="0" y="167667"/>
                </a:lnTo>
                <a:lnTo>
                  <a:pt x="0" y="0"/>
                </a:lnTo>
                <a:close/>
              </a:path>
            </a:pathLst>
          </a:custGeom>
          <a:blipFill>
            <a:blip r:embed="rId5"/>
            <a:stretch>
              <a:fillRect/>
            </a:stretch>
          </a:blipFill>
        </p:spPr>
        <p:txBody>
          <a:bodyPr/>
          <a:lstStyle/>
          <a:p>
            <a:endParaRPr lang="en-NZ"/>
          </a:p>
        </p:txBody>
      </p:sp>
      <p:sp>
        <p:nvSpPr>
          <p:cNvPr id="9" name="Freeform 9"/>
          <p:cNvSpPr/>
          <p:nvPr/>
        </p:nvSpPr>
        <p:spPr>
          <a:xfrm>
            <a:off x="15590483" y="1472209"/>
            <a:ext cx="149573" cy="167667"/>
          </a:xfrm>
          <a:custGeom>
            <a:avLst/>
            <a:gdLst/>
            <a:ahLst/>
            <a:cxnLst/>
            <a:rect l="l" t="t" r="r" b="b"/>
            <a:pathLst>
              <a:path w="149573" h="167667">
                <a:moveTo>
                  <a:pt x="0" y="0"/>
                </a:moveTo>
                <a:lnTo>
                  <a:pt x="149573" y="0"/>
                </a:lnTo>
                <a:lnTo>
                  <a:pt x="149573" y="167667"/>
                </a:lnTo>
                <a:lnTo>
                  <a:pt x="0" y="167667"/>
                </a:lnTo>
                <a:lnTo>
                  <a:pt x="0" y="0"/>
                </a:lnTo>
                <a:close/>
              </a:path>
            </a:pathLst>
          </a:custGeom>
          <a:blipFill>
            <a:blip r:embed="rId5"/>
            <a:stretch>
              <a:fillRect/>
            </a:stretch>
          </a:blipFill>
        </p:spPr>
        <p:txBody>
          <a:bodyPr/>
          <a:lstStyle/>
          <a:p>
            <a:endParaRPr lang="en-NZ"/>
          </a:p>
        </p:txBody>
      </p:sp>
      <p:sp>
        <p:nvSpPr>
          <p:cNvPr id="10" name="Freeform 10"/>
          <p:cNvSpPr/>
          <p:nvPr/>
        </p:nvSpPr>
        <p:spPr>
          <a:xfrm>
            <a:off x="15590483" y="2012627"/>
            <a:ext cx="149573" cy="167667"/>
          </a:xfrm>
          <a:custGeom>
            <a:avLst/>
            <a:gdLst/>
            <a:ahLst/>
            <a:cxnLst/>
            <a:rect l="l" t="t" r="r" b="b"/>
            <a:pathLst>
              <a:path w="149573" h="167667">
                <a:moveTo>
                  <a:pt x="0" y="0"/>
                </a:moveTo>
                <a:lnTo>
                  <a:pt x="149573" y="0"/>
                </a:lnTo>
                <a:lnTo>
                  <a:pt x="149573" y="167667"/>
                </a:lnTo>
                <a:lnTo>
                  <a:pt x="0" y="167667"/>
                </a:lnTo>
                <a:lnTo>
                  <a:pt x="0" y="0"/>
                </a:lnTo>
                <a:close/>
              </a:path>
            </a:pathLst>
          </a:custGeom>
          <a:blipFill>
            <a:blip r:embed="rId5"/>
            <a:stretch>
              <a:fillRect/>
            </a:stretch>
          </a:blipFill>
        </p:spPr>
        <p:txBody>
          <a:bodyPr/>
          <a:lstStyle/>
          <a:p>
            <a:endParaRPr lang="en-NZ"/>
          </a:p>
        </p:txBody>
      </p:sp>
      <p:sp>
        <p:nvSpPr>
          <p:cNvPr id="11" name="Freeform 11"/>
          <p:cNvSpPr/>
          <p:nvPr/>
        </p:nvSpPr>
        <p:spPr>
          <a:xfrm>
            <a:off x="15590483" y="2210157"/>
            <a:ext cx="149573" cy="167667"/>
          </a:xfrm>
          <a:custGeom>
            <a:avLst/>
            <a:gdLst/>
            <a:ahLst/>
            <a:cxnLst/>
            <a:rect l="l" t="t" r="r" b="b"/>
            <a:pathLst>
              <a:path w="149573" h="167667">
                <a:moveTo>
                  <a:pt x="0" y="0"/>
                </a:moveTo>
                <a:lnTo>
                  <a:pt x="149573" y="0"/>
                </a:lnTo>
                <a:lnTo>
                  <a:pt x="149573" y="167666"/>
                </a:lnTo>
                <a:lnTo>
                  <a:pt x="0" y="167666"/>
                </a:lnTo>
                <a:lnTo>
                  <a:pt x="0" y="0"/>
                </a:lnTo>
                <a:close/>
              </a:path>
            </a:pathLst>
          </a:custGeom>
          <a:blipFill>
            <a:blip r:embed="rId5"/>
            <a:stretch>
              <a:fillRect/>
            </a:stretch>
          </a:blipFill>
        </p:spPr>
        <p:txBody>
          <a:bodyPr/>
          <a:lstStyle/>
          <a:p>
            <a:endParaRPr lang="en-NZ"/>
          </a:p>
        </p:txBody>
      </p:sp>
      <p:sp>
        <p:nvSpPr>
          <p:cNvPr id="12" name="Freeform 12"/>
          <p:cNvSpPr/>
          <p:nvPr/>
        </p:nvSpPr>
        <p:spPr>
          <a:xfrm>
            <a:off x="15590483" y="2512368"/>
            <a:ext cx="149573" cy="167667"/>
          </a:xfrm>
          <a:custGeom>
            <a:avLst/>
            <a:gdLst/>
            <a:ahLst/>
            <a:cxnLst/>
            <a:rect l="l" t="t" r="r" b="b"/>
            <a:pathLst>
              <a:path w="149573" h="167667">
                <a:moveTo>
                  <a:pt x="0" y="0"/>
                </a:moveTo>
                <a:lnTo>
                  <a:pt x="149573" y="0"/>
                </a:lnTo>
                <a:lnTo>
                  <a:pt x="149573" y="167667"/>
                </a:lnTo>
                <a:lnTo>
                  <a:pt x="0" y="167667"/>
                </a:lnTo>
                <a:lnTo>
                  <a:pt x="0" y="0"/>
                </a:lnTo>
                <a:close/>
              </a:path>
            </a:pathLst>
          </a:custGeom>
          <a:blipFill>
            <a:blip r:embed="rId5"/>
            <a:stretch>
              <a:fillRect/>
            </a:stretch>
          </a:blipFill>
        </p:spPr>
        <p:txBody>
          <a:bodyPr/>
          <a:lstStyle/>
          <a:p>
            <a:endParaRPr lang="en-NZ"/>
          </a:p>
        </p:txBody>
      </p:sp>
      <p:sp>
        <p:nvSpPr>
          <p:cNvPr id="13" name="Freeform 13"/>
          <p:cNvSpPr/>
          <p:nvPr/>
        </p:nvSpPr>
        <p:spPr>
          <a:xfrm>
            <a:off x="15590483" y="4422060"/>
            <a:ext cx="151897" cy="170271"/>
          </a:xfrm>
          <a:custGeom>
            <a:avLst/>
            <a:gdLst/>
            <a:ahLst/>
            <a:cxnLst/>
            <a:rect l="l" t="t" r="r" b="b"/>
            <a:pathLst>
              <a:path w="151897" h="170271">
                <a:moveTo>
                  <a:pt x="0" y="0"/>
                </a:moveTo>
                <a:lnTo>
                  <a:pt x="151896" y="0"/>
                </a:lnTo>
                <a:lnTo>
                  <a:pt x="151896" y="170272"/>
                </a:lnTo>
                <a:lnTo>
                  <a:pt x="0" y="170272"/>
                </a:lnTo>
                <a:lnTo>
                  <a:pt x="0" y="0"/>
                </a:lnTo>
                <a:close/>
              </a:path>
            </a:pathLst>
          </a:custGeom>
          <a:blipFill>
            <a:blip r:embed="rId5"/>
            <a:stretch>
              <a:fillRect/>
            </a:stretch>
          </a:blipFill>
        </p:spPr>
        <p:txBody>
          <a:bodyPr/>
          <a:lstStyle/>
          <a:p>
            <a:endParaRPr lang="en-NZ"/>
          </a:p>
        </p:txBody>
      </p:sp>
      <p:sp>
        <p:nvSpPr>
          <p:cNvPr id="14" name="Freeform 14"/>
          <p:cNvSpPr/>
          <p:nvPr/>
        </p:nvSpPr>
        <p:spPr>
          <a:xfrm>
            <a:off x="15590483" y="4706935"/>
            <a:ext cx="151897" cy="170271"/>
          </a:xfrm>
          <a:custGeom>
            <a:avLst/>
            <a:gdLst/>
            <a:ahLst/>
            <a:cxnLst/>
            <a:rect l="l" t="t" r="r" b="b"/>
            <a:pathLst>
              <a:path w="151897" h="170271">
                <a:moveTo>
                  <a:pt x="0" y="0"/>
                </a:moveTo>
                <a:lnTo>
                  <a:pt x="151896" y="0"/>
                </a:lnTo>
                <a:lnTo>
                  <a:pt x="151896" y="170271"/>
                </a:lnTo>
                <a:lnTo>
                  <a:pt x="0" y="170271"/>
                </a:lnTo>
                <a:lnTo>
                  <a:pt x="0" y="0"/>
                </a:lnTo>
                <a:close/>
              </a:path>
            </a:pathLst>
          </a:custGeom>
          <a:blipFill>
            <a:blip r:embed="rId5"/>
            <a:stretch>
              <a:fillRect/>
            </a:stretch>
          </a:blipFill>
        </p:spPr>
        <p:txBody>
          <a:bodyPr/>
          <a:lstStyle/>
          <a:p>
            <a:endParaRPr lang="en-NZ"/>
          </a:p>
        </p:txBody>
      </p:sp>
      <p:sp>
        <p:nvSpPr>
          <p:cNvPr id="15" name="Freeform 15"/>
          <p:cNvSpPr/>
          <p:nvPr/>
        </p:nvSpPr>
        <p:spPr>
          <a:xfrm>
            <a:off x="15590483" y="7597601"/>
            <a:ext cx="151897" cy="170271"/>
          </a:xfrm>
          <a:custGeom>
            <a:avLst/>
            <a:gdLst/>
            <a:ahLst/>
            <a:cxnLst/>
            <a:rect l="l" t="t" r="r" b="b"/>
            <a:pathLst>
              <a:path w="151897" h="170271">
                <a:moveTo>
                  <a:pt x="0" y="0"/>
                </a:moveTo>
                <a:lnTo>
                  <a:pt x="151896" y="0"/>
                </a:lnTo>
                <a:lnTo>
                  <a:pt x="151896" y="170272"/>
                </a:lnTo>
                <a:lnTo>
                  <a:pt x="0" y="170272"/>
                </a:lnTo>
                <a:lnTo>
                  <a:pt x="0" y="0"/>
                </a:lnTo>
                <a:close/>
              </a:path>
            </a:pathLst>
          </a:custGeom>
          <a:blipFill>
            <a:blip r:embed="rId5"/>
            <a:stretch>
              <a:fillRect/>
            </a:stretch>
          </a:blipFill>
        </p:spPr>
        <p:txBody>
          <a:bodyPr/>
          <a:lstStyle/>
          <a:p>
            <a:endParaRPr lang="en-NZ"/>
          </a:p>
        </p:txBody>
      </p:sp>
      <p:sp>
        <p:nvSpPr>
          <p:cNvPr id="16" name="Freeform 16"/>
          <p:cNvSpPr/>
          <p:nvPr/>
        </p:nvSpPr>
        <p:spPr>
          <a:xfrm>
            <a:off x="15590483" y="5022343"/>
            <a:ext cx="151897" cy="170271"/>
          </a:xfrm>
          <a:custGeom>
            <a:avLst/>
            <a:gdLst/>
            <a:ahLst/>
            <a:cxnLst/>
            <a:rect l="l" t="t" r="r" b="b"/>
            <a:pathLst>
              <a:path w="151897" h="170271">
                <a:moveTo>
                  <a:pt x="0" y="0"/>
                </a:moveTo>
                <a:lnTo>
                  <a:pt x="151896" y="0"/>
                </a:lnTo>
                <a:lnTo>
                  <a:pt x="151896" y="170271"/>
                </a:lnTo>
                <a:lnTo>
                  <a:pt x="0" y="170271"/>
                </a:lnTo>
                <a:lnTo>
                  <a:pt x="0" y="0"/>
                </a:lnTo>
                <a:close/>
              </a:path>
            </a:pathLst>
          </a:custGeom>
          <a:blipFill>
            <a:blip r:embed="rId5"/>
            <a:stretch>
              <a:fillRect/>
            </a:stretch>
          </a:blipFill>
        </p:spPr>
        <p:txBody>
          <a:bodyPr/>
          <a:lstStyle/>
          <a:p>
            <a:endParaRPr lang="en-NZ"/>
          </a:p>
        </p:txBody>
      </p:sp>
      <p:sp>
        <p:nvSpPr>
          <p:cNvPr id="17" name="Freeform 17"/>
          <p:cNvSpPr/>
          <p:nvPr/>
        </p:nvSpPr>
        <p:spPr>
          <a:xfrm>
            <a:off x="15590483" y="5362529"/>
            <a:ext cx="151897" cy="170271"/>
          </a:xfrm>
          <a:custGeom>
            <a:avLst/>
            <a:gdLst/>
            <a:ahLst/>
            <a:cxnLst/>
            <a:rect l="l" t="t" r="r" b="b"/>
            <a:pathLst>
              <a:path w="151897" h="170271">
                <a:moveTo>
                  <a:pt x="0" y="0"/>
                </a:moveTo>
                <a:lnTo>
                  <a:pt x="151896" y="0"/>
                </a:lnTo>
                <a:lnTo>
                  <a:pt x="151896" y="170271"/>
                </a:lnTo>
                <a:lnTo>
                  <a:pt x="0" y="170271"/>
                </a:lnTo>
                <a:lnTo>
                  <a:pt x="0" y="0"/>
                </a:lnTo>
                <a:close/>
              </a:path>
            </a:pathLst>
          </a:custGeom>
          <a:blipFill>
            <a:blip r:embed="rId5"/>
            <a:stretch>
              <a:fillRect/>
            </a:stretch>
          </a:blipFill>
        </p:spPr>
        <p:txBody>
          <a:bodyPr/>
          <a:lstStyle/>
          <a:p>
            <a:endParaRPr lang="en-NZ"/>
          </a:p>
        </p:txBody>
      </p:sp>
      <p:sp>
        <p:nvSpPr>
          <p:cNvPr id="18" name="Freeform 18"/>
          <p:cNvSpPr/>
          <p:nvPr/>
        </p:nvSpPr>
        <p:spPr>
          <a:xfrm>
            <a:off x="12550688" y="8784833"/>
            <a:ext cx="151897" cy="170271"/>
          </a:xfrm>
          <a:custGeom>
            <a:avLst/>
            <a:gdLst/>
            <a:ahLst/>
            <a:cxnLst/>
            <a:rect l="l" t="t" r="r" b="b"/>
            <a:pathLst>
              <a:path w="151897" h="170271">
                <a:moveTo>
                  <a:pt x="0" y="0"/>
                </a:moveTo>
                <a:lnTo>
                  <a:pt x="151896" y="0"/>
                </a:lnTo>
                <a:lnTo>
                  <a:pt x="151896" y="170271"/>
                </a:lnTo>
                <a:lnTo>
                  <a:pt x="0" y="170271"/>
                </a:lnTo>
                <a:lnTo>
                  <a:pt x="0" y="0"/>
                </a:lnTo>
                <a:close/>
              </a:path>
            </a:pathLst>
          </a:custGeom>
          <a:blipFill>
            <a:blip r:embed="rId5"/>
            <a:stretch>
              <a:fillRect/>
            </a:stretch>
          </a:blipFill>
        </p:spPr>
        <p:txBody>
          <a:bodyPr/>
          <a:lstStyle/>
          <a:p>
            <a:endParaRPr lang="en-NZ"/>
          </a:p>
        </p:txBody>
      </p:sp>
      <p:sp>
        <p:nvSpPr>
          <p:cNvPr id="19" name="Freeform 19"/>
          <p:cNvSpPr/>
          <p:nvPr/>
        </p:nvSpPr>
        <p:spPr>
          <a:xfrm>
            <a:off x="12550688" y="9088029"/>
            <a:ext cx="151897" cy="170271"/>
          </a:xfrm>
          <a:custGeom>
            <a:avLst/>
            <a:gdLst/>
            <a:ahLst/>
            <a:cxnLst/>
            <a:rect l="l" t="t" r="r" b="b"/>
            <a:pathLst>
              <a:path w="151897" h="170271">
                <a:moveTo>
                  <a:pt x="0" y="0"/>
                </a:moveTo>
                <a:lnTo>
                  <a:pt x="151896" y="0"/>
                </a:lnTo>
                <a:lnTo>
                  <a:pt x="151896" y="170271"/>
                </a:lnTo>
                <a:lnTo>
                  <a:pt x="0" y="170271"/>
                </a:lnTo>
                <a:lnTo>
                  <a:pt x="0" y="0"/>
                </a:lnTo>
                <a:close/>
              </a:path>
            </a:pathLst>
          </a:custGeom>
          <a:blipFill>
            <a:blip r:embed="rId5"/>
            <a:stretch>
              <a:fillRect/>
            </a:stretch>
          </a:blipFill>
        </p:spPr>
        <p:txBody>
          <a:bodyPr/>
          <a:lstStyle/>
          <a:p>
            <a:endParaRPr lang="en-NZ"/>
          </a:p>
        </p:txBody>
      </p:sp>
      <p:sp>
        <p:nvSpPr>
          <p:cNvPr id="20" name="Freeform 20"/>
          <p:cNvSpPr/>
          <p:nvPr/>
        </p:nvSpPr>
        <p:spPr>
          <a:xfrm>
            <a:off x="12548365" y="9498797"/>
            <a:ext cx="151897" cy="170271"/>
          </a:xfrm>
          <a:custGeom>
            <a:avLst/>
            <a:gdLst/>
            <a:ahLst/>
            <a:cxnLst/>
            <a:rect l="l" t="t" r="r" b="b"/>
            <a:pathLst>
              <a:path w="151897" h="170271">
                <a:moveTo>
                  <a:pt x="0" y="0"/>
                </a:moveTo>
                <a:lnTo>
                  <a:pt x="151896" y="0"/>
                </a:lnTo>
                <a:lnTo>
                  <a:pt x="151896" y="170271"/>
                </a:lnTo>
                <a:lnTo>
                  <a:pt x="0" y="170271"/>
                </a:lnTo>
                <a:lnTo>
                  <a:pt x="0" y="0"/>
                </a:lnTo>
                <a:close/>
              </a:path>
            </a:pathLst>
          </a:custGeom>
          <a:blipFill>
            <a:blip r:embed="rId5"/>
            <a:stretch>
              <a:fillRect/>
            </a:stretch>
          </a:blipFill>
        </p:spPr>
        <p:txBody>
          <a:bodyPr/>
          <a:lstStyle/>
          <a:p>
            <a:endParaRPr lang="en-NZ"/>
          </a:p>
        </p:txBody>
      </p:sp>
      <p:sp>
        <p:nvSpPr>
          <p:cNvPr id="21" name="Freeform 21"/>
          <p:cNvSpPr/>
          <p:nvPr/>
        </p:nvSpPr>
        <p:spPr>
          <a:xfrm>
            <a:off x="15590483" y="7944208"/>
            <a:ext cx="151897" cy="170271"/>
          </a:xfrm>
          <a:custGeom>
            <a:avLst/>
            <a:gdLst/>
            <a:ahLst/>
            <a:cxnLst/>
            <a:rect l="l" t="t" r="r" b="b"/>
            <a:pathLst>
              <a:path w="151897" h="170271">
                <a:moveTo>
                  <a:pt x="0" y="0"/>
                </a:moveTo>
                <a:lnTo>
                  <a:pt x="151896" y="0"/>
                </a:lnTo>
                <a:lnTo>
                  <a:pt x="151896" y="170271"/>
                </a:lnTo>
                <a:lnTo>
                  <a:pt x="0" y="170271"/>
                </a:lnTo>
                <a:lnTo>
                  <a:pt x="0" y="0"/>
                </a:lnTo>
                <a:close/>
              </a:path>
            </a:pathLst>
          </a:custGeom>
          <a:blipFill>
            <a:blip r:embed="rId5"/>
            <a:stretch>
              <a:fillRect/>
            </a:stretch>
          </a:blipFill>
        </p:spPr>
        <p:txBody>
          <a:bodyPr/>
          <a:lstStyle/>
          <a:p>
            <a:endParaRPr lang="en-NZ"/>
          </a:p>
        </p:txBody>
      </p:sp>
      <p:sp>
        <p:nvSpPr>
          <p:cNvPr id="22" name="Freeform 22"/>
          <p:cNvSpPr/>
          <p:nvPr/>
        </p:nvSpPr>
        <p:spPr>
          <a:xfrm>
            <a:off x="15590483" y="7288258"/>
            <a:ext cx="151897" cy="170271"/>
          </a:xfrm>
          <a:custGeom>
            <a:avLst/>
            <a:gdLst/>
            <a:ahLst/>
            <a:cxnLst/>
            <a:rect l="l" t="t" r="r" b="b"/>
            <a:pathLst>
              <a:path w="151897" h="170271">
                <a:moveTo>
                  <a:pt x="0" y="0"/>
                </a:moveTo>
                <a:lnTo>
                  <a:pt x="151896" y="0"/>
                </a:lnTo>
                <a:lnTo>
                  <a:pt x="151896" y="170271"/>
                </a:lnTo>
                <a:lnTo>
                  <a:pt x="0" y="170271"/>
                </a:lnTo>
                <a:lnTo>
                  <a:pt x="0" y="0"/>
                </a:lnTo>
                <a:close/>
              </a:path>
            </a:pathLst>
          </a:custGeom>
          <a:blipFill>
            <a:blip r:embed="rId5"/>
            <a:stretch>
              <a:fillRect/>
            </a:stretch>
          </a:blipFill>
        </p:spPr>
        <p:txBody>
          <a:bodyPr/>
          <a:lstStyle/>
          <a:p>
            <a:endParaRPr lang="en-NZ"/>
          </a:p>
        </p:txBody>
      </p:sp>
      <p:pic>
        <p:nvPicPr>
          <p:cNvPr id="23" name="Picture 23"/>
          <p:cNvPicPr>
            <a:picLocks noChangeAspect="1"/>
          </p:cNvPicPr>
          <p:nvPr/>
        </p:nvPicPr>
        <p:blipFill>
          <a:blip r:embed="rId6"/>
          <a:srcRect/>
          <a:stretch>
            <a:fillRect/>
          </a:stretch>
        </p:blipFill>
        <p:spPr>
          <a:xfrm rot="5400000">
            <a:off x="14843113" y="1746965"/>
            <a:ext cx="1560942" cy="764861"/>
          </a:xfrm>
          <a:prstGeom prst="rect">
            <a:avLst/>
          </a:prstGeom>
        </p:spPr>
      </p:pic>
      <p:pic>
        <p:nvPicPr>
          <p:cNvPr id="24" name="Picture 24"/>
          <p:cNvPicPr>
            <a:picLocks noChangeAspect="1"/>
          </p:cNvPicPr>
          <p:nvPr/>
        </p:nvPicPr>
        <p:blipFill>
          <a:blip r:embed="rId6"/>
          <a:srcRect/>
          <a:stretch>
            <a:fillRect/>
          </a:stretch>
        </p:blipFill>
        <p:spPr>
          <a:xfrm rot="5400000">
            <a:off x="12348932" y="2539853"/>
            <a:ext cx="572171" cy="280364"/>
          </a:xfrm>
          <a:prstGeom prst="rect">
            <a:avLst/>
          </a:prstGeom>
        </p:spPr>
      </p:pic>
      <p:pic>
        <p:nvPicPr>
          <p:cNvPr id="25" name="Picture 25"/>
          <p:cNvPicPr>
            <a:picLocks noChangeAspect="1"/>
          </p:cNvPicPr>
          <p:nvPr/>
        </p:nvPicPr>
        <p:blipFill>
          <a:blip r:embed="rId6"/>
          <a:srcRect/>
          <a:stretch>
            <a:fillRect/>
          </a:stretch>
        </p:blipFill>
        <p:spPr>
          <a:xfrm rot="5400000">
            <a:off x="14927386" y="4641698"/>
            <a:ext cx="1397745" cy="684895"/>
          </a:xfrm>
          <a:prstGeom prst="rect">
            <a:avLst/>
          </a:prstGeom>
        </p:spPr>
      </p:pic>
      <p:pic>
        <p:nvPicPr>
          <p:cNvPr id="26" name="Picture 26"/>
          <p:cNvPicPr>
            <a:picLocks noChangeAspect="1"/>
          </p:cNvPicPr>
          <p:nvPr/>
        </p:nvPicPr>
        <p:blipFill>
          <a:blip r:embed="rId6"/>
          <a:srcRect/>
          <a:stretch>
            <a:fillRect/>
          </a:stretch>
        </p:blipFill>
        <p:spPr>
          <a:xfrm rot="5400000">
            <a:off x="14967558" y="7448936"/>
            <a:ext cx="1397745" cy="684895"/>
          </a:xfrm>
          <a:prstGeom prst="rect">
            <a:avLst/>
          </a:prstGeom>
        </p:spPr>
      </p:pic>
      <p:pic>
        <p:nvPicPr>
          <p:cNvPr id="27" name="Picture 27"/>
          <p:cNvPicPr>
            <a:picLocks noChangeAspect="1"/>
          </p:cNvPicPr>
          <p:nvPr/>
        </p:nvPicPr>
        <p:blipFill>
          <a:blip r:embed="rId6"/>
          <a:srcRect/>
          <a:stretch>
            <a:fillRect/>
          </a:stretch>
        </p:blipFill>
        <p:spPr>
          <a:xfrm rot="5400000">
            <a:off x="11925440" y="8915852"/>
            <a:ext cx="1397745" cy="684895"/>
          </a:xfrm>
          <a:prstGeom prst="rect">
            <a:avLst/>
          </a:prstGeom>
        </p:spPr>
      </p:pic>
      <p:sp>
        <p:nvSpPr>
          <p:cNvPr id="28" name="Freeform 28"/>
          <p:cNvSpPr/>
          <p:nvPr/>
        </p:nvSpPr>
        <p:spPr>
          <a:xfrm>
            <a:off x="0" y="-69801"/>
            <a:ext cx="12281865" cy="10426602"/>
          </a:xfrm>
          <a:custGeom>
            <a:avLst/>
            <a:gdLst/>
            <a:ahLst/>
            <a:cxnLst/>
            <a:rect l="l" t="t" r="r" b="b"/>
            <a:pathLst>
              <a:path w="12281865" h="10426602">
                <a:moveTo>
                  <a:pt x="0" y="0"/>
                </a:moveTo>
                <a:lnTo>
                  <a:pt x="12281865" y="0"/>
                </a:lnTo>
                <a:lnTo>
                  <a:pt x="12281865" y="10426602"/>
                </a:lnTo>
                <a:lnTo>
                  <a:pt x="0" y="10426602"/>
                </a:lnTo>
                <a:lnTo>
                  <a:pt x="0" y="0"/>
                </a:lnTo>
                <a:close/>
              </a:path>
            </a:pathLst>
          </a:custGeom>
          <a:blipFill>
            <a:blip r:embed="rId7"/>
            <a:stretch>
              <a:fillRect t="-13409" r="-28169" b="-13409"/>
            </a:stretch>
          </a:blipFill>
        </p:spPr>
        <p:txBody>
          <a:bodyPr/>
          <a:lstStyle/>
          <a:p>
            <a:endParaRPr lang="en-NZ"/>
          </a:p>
        </p:txBody>
      </p:sp>
      <p:grpSp>
        <p:nvGrpSpPr>
          <p:cNvPr id="29" name="Group 29"/>
          <p:cNvGrpSpPr/>
          <p:nvPr/>
        </p:nvGrpSpPr>
        <p:grpSpPr>
          <a:xfrm>
            <a:off x="-999551" y="644846"/>
            <a:ext cx="13281417" cy="1844138"/>
            <a:chOff x="0" y="0"/>
            <a:chExt cx="3497986" cy="485699"/>
          </a:xfrm>
        </p:grpSpPr>
        <p:sp>
          <p:nvSpPr>
            <p:cNvPr id="30" name="Freeform 30"/>
            <p:cNvSpPr/>
            <p:nvPr/>
          </p:nvSpPr>
          <p:spPr>
            <a:xfrm>
              <a:off x="0" y="0"/>
              <a:ext cx="3497986" cy="485699"/>
            </a:xfrm>
            <a:custGeom>
              <a:avLst/>
              <a:gdLst/>
              <a:ahLst/>
              <a:cxnLst/>
              <a:rect l="l" t="t" r="r" b="b"/>
              <a:pathLst>
                <a:path w="3497986" h="485699">
                  <a:moveTo>
                    <a:pt x="0" y="0"/>
                  </a:moveTo>
                  <a:lnTo>
                    <a:pt x="3497986" y="0"/>
                  </a:lnTo>
                  <a:lnTo>
                    <a:pt x="3497986" y="485699"/>
                  </a:lnTo>
                  <a:lnTo>
                    <a:pt x="0" y="485699"/>
                  </a:lnTo>
                  <a:close/>
                </a:path>
              </a:pathLst>
            </a:custGeom>
            <a:solidFill>
              <a:srgbClr val="0097B2">
                <a:alpha val="65882"/>
              </a:srgbClr>
            </a:solidFill>
          </p:spPr>
          <p:txBody>
            <a:bodyPr/>
            <a:lstStyle/>
            <a:p>
              <a:endParaRPr lang="en-NZ"/>
            </a:p>
          </p:txBody>
        </p:sp>
        <p:sp>
          <p:nvSpPr>
            <p:cNvPr id="31" name="TextBox 31"/>
            <p:cNvSpPr txBox="1"/>
            <p:nvPr/>
          </p:nvSpPr>
          <p:spPr>
            <a:xfrm>
              <a:off x="0" y="-76200"/>
              <a:ext cx="3497986" cy="561899"/>
            </a:xfrm>
            <a:prstGeom prst="rect">
              <a:avLst/>
            </a:prstGeom>
          </p:spPr>
          <p:txBody>
            <a:bodyPr lIns="50800" tIns="50800" rIns="50800" bIns="50800" rtlCol="0" anchor="ctr"/>
            <a:lstStyle/>
            <a:p>
              <a:pPr algn="ctr">
                <a:lnSpc>
                  <a:spcPts val="3749"/>
                </a:lnSpc>
              </a:pPr>
              <a:endParaRPr/>
            </a:p>
          </p:txBody>
        </p:sp>
      </p:grpSp>
      <p:sp>
        <p:nvSpPr>
          <p:cNvPr id="32" name="TextBox 32"/>
          <p:cNvSpPr txBox="1"/>
          <p:nvPr/>
        </p:nvSpPr>
        <p:spPr>
          <a:xfrm>
            <a:off x="247675" y="744590"/>
            <a:ext cx="11677177" cy="1549400"/>
          </a:xfrm>
          <a:prstGeom prst="rect">
            <a:avLst/>
          </a:prstGeom>
        </p:spPr>
        <p:txBody>
          <a:bodyPr lIns="0" tIns="0" rIns="0" bIns="0" rtlCol="0" anchor="t">
            <a:spAutoFit/>
          </a:bodyPr>
          <a:lstStyle/>
          <a:p>
            <a:pPr marL="0" lvl="0" indent="0" algn="l">
              <a:lnSpc>
                <a:spcPts val="5500"/>
              </a:lnSpc>
            </a:pPr>
            <a:r>
              <a:rPr lang="en-US" sz="5000">
                <a:solidFill>
                  <a:srgbClr val="FFFFFF"/>
                </a:solidFill>
                <a:latin typeface="Suisse Int'l 1"/>
                <a:ea typeface="Suisse Int'l 1"/>
                <a:cs typeface="Suisse Int'l 1"/>
                <a:sym typeface="Suisse Int'l 1"/>
              </a:rPr>
              <a:t>A project that lives and breathes the values of Te Ihirangi</a:t>
            </a:r>
          </a:p>
        </p:txBody>
      </p:sp>
      <p:sp>
        <p:nvSpPr>
          <p:cNvPr id="33" name="TextBox 33"/>
          <p:cNvSpPr txBox="1"/>
          <p:nvPr/>
        </p:nvSpPr>
        <p:spPr>
          <a:xfrm>
            <a:off x="299057" y="8203236"/>
            <a:ext cx="8844943" cy="1427535"/>
          </a:xfrm>
          <a:prstGeom prst="rect">
            <a:avLst/>
          </a:prstGeom>
        </p:spPr>
        <p:txBody>
          <a:bodyPr lIns="0" tIns="0" rIns="0" bIns="0" rtlCol="0" anchor="t">
            <a:spAutoFit/>
          </a:bodyPr>
          <a:lstStyle/>
          <a:p>
            <a:pPr marL="558946" lvl="1" indent="-279473" algn="just">
              <a:lnSpc>
                <a:spcPts val="3883"/>
              </a:lnSpc>
              <a:buFont typeface="Arial"/>
              <a:buChar char="•"/>
            </a:pPr>
            <a:r>
              <a:rPr lang="en-US" sz="2588">
                <a:solidFill>
                  <a:srgbClr val="FFFFFF"/>
                </a:solidFill>
                <a:latin typeface="Roboto"/>
                <a:ea typeface="Roboto"/>
                <a:cs typeface="Roboto"/>
                <a:sym typeface="Roboto"/>
              </a:rPr>
              <a:t>A DMP with 50 action points</a:t>
            </a:r>
          </a:p>
          <a:p>
            <a:pPr marL="558946" lvl="1" indent="-279473" algn="just">
              <a:lnSpc>
                <a:spcPts val="3883"/>
              </a:lnSpc>
              <a:buFont typeface="Arial"/>
              <a:buChar char="•"/>
            </a:pPr>
            <a:r>
              <a:rPr lang="en-US" sz="2588">
                <a:solidFill>
                  <a:srgbClr val="FFFFFF"/>
                </a:solidFill>
                <a:latin typeface="Roboto"/>
                <a:ea typeface="Roboto"/>
                <a:cs typeface="Roboto"/>
                <a:sym typeface="Roboto"/>
              </a:rPr>
              <a:t>Te Kete o te Tūwharetoa achieves 15 of these</a:t>
            </a:r>
          </a:p>
          <a:p>
            <a:pPr marL="558946" lvl="1" indent="-279473" algn="just">
              <a:lnSpc>
                <a:spcPts val="3883"/>
              </a:lnSpc>
              <a:buFont typeface="Arial"/>
              <a:buChar char="•"/>
            </a:pPr>
            <a:r>
              <a:rPr lang="en-US" sz="2588">
                <a:solidFill>
                  <a:srgbClr val="FFFFFF"/>
                </a:solidFill>
                <a:latin typeface="Roboto"/>
                <a:ea typeface="Roboto"/>
                <a:cs typeface="Roboto"/>
                <a:sym typeface="Roboto"/>
              </a:rPr>
              <a:t>1 project that contributes to 30% of the DMP actions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13417" y="0"/>
            <a:ext cx="4074583" cy="10287000"/>
            <a:chOff x="0" y="0"/>
            <a:chExt cx="1073141" cy="2709333"/>
          </a:xfrm>
        </p:grpSpPr>
        <p:sp>
          <p:nvSpPr>
            <p:cNvPr id="3" name="Freeform 3"/>
            <p:cNvSpPr/>
            <p:nvPr/>
          </p:nvSpPr>
          <p:spPr>
            <a:xfrm>
              <a:off x="0" y="0"/>
              <a:ext cx="1073141" cy="2709333"/>
            </a:xfrm>
            <a:custGeom>
              <a:avLst/>
              <a:gdLst/>
              <a:ahLst/>
              <a:cxnLst/>
              <a:rect l="l" t="t" r="r" b="b"/>
              <a:pathLst>
                <a:path w="1073141" h="2709333">
                  <a:moveTo>
                    <a:pt x="0" y="0"/>
                  </a:moveTo>
                  <a:lnTo>
                    <a:pt x="1073141" y="0"/>
                  </a:lnTo>
                  <a:lnTo>
                    <a:pt x="1073141" y="2709333"/>
                  </a:lnTo>
                  <a:lnTo>
                    <a:pt x="0" y="2709333"/>
                  </a:lnTo>
                  <a:close/>
                </a:path>
              </a:pathLst>
            </a:custGeom>
            <a:solidFill>
              <a:srgbClr val="0097B2"/>
            </a:solidFill>
          </p:spPr>
          <p:txBody>
            <a:bodyPr/>
            <a:lstStyle/>
            <a:p>
              <a:endParaRPr lang="en-NZ"/>
            </a:p>
          </p:txBody>
        </p:sp>
        <p:sp>
          <p:nvSpPr>
            <p:cNvPr id="4" name="TextBox 4"/>
            <p:cNvSpPr txBox="1"/>
            <p:nvPr/>
          </p:nvSpPr>
          <p:spPr>
            <a:xfrm>
              <a:off x="0" y="-76200"/>
              <a:ext cx="1073141" cy="2785533"/>
            </a:xfrm>
            <a:prstGeom prst="rect">
              <a:avLst/>
            </a:prstGeom>
          </p:spPr>
          <p:txBody>
            <a:bodyPr lIns="50800" tIns="50800" rIns="50800" bIns="50800" rtlCol="0" anchor="ctr"/>
            <a:lstStyle/>
            <a:p>
              <a:pPr algn="ctr">
                <a:lnSpc>
                  <a:spcPts val="3749"/>
                </a:lnSpc>
              </a:pPr>
              <a:endParaRPr/>
            </a:p>
          </p:txBody>
        </p:sp>
      </p:grpSp>
      <p:grpSp>
        <p:nvGrpSpPr>
          <p:cNvPr id="5" name="Group 5"/>
          <p:cNvGrpSpPr/>
          <p:nvPr/>
        </p:nvGrpSpPr>
        <p:grpSpPr>
          <a:xfrm>
            <a:off x="10807439" y="5552527"/>
            <a:ext cx="6811956" cy="3705773"/>
            <a:chOff x="0" y="0"/>
            <a:chExt cx="1090755" cy="593382"/>
          </a:xfrm>
        </p:grpSpPr>
        <p:sp>
          <p:nvSpPr>
            <p:cNvPr id="6" name="Freeform 6"/>
            <p:cNvSpPr/>
            <p:nvPr/>
          </p:nvSpPr>
          <p:spPr>
            <a:xfrm>
              <a:off x="0" y="0"/>
              <a:ext cx="1090756" cy="593382"/>
            </a:xfrm>
            <a:custGeom>
              <a:avLst/>
              <a:gdLst/>
              <a:ahLst/>
              <a:cxnLst/>
              <a:rect l="l" t="t" r="r" b="b"/>
              <a:pathLst>
                <a:path w="1090756" h="593382">
                  <a:moveTo>
                    <a:pt x="0" y="0"/>
                  </a:moveTo>
                  <a:lnTo>
                    <a:pt x="1090756" y="0"/>
                  </a:lnTo>
                  <a:lnTo>
                    <a:pt x="1090756" y="593382"/>
                  </a:lnTo>
                  <a:lnTo>
                    <a:pt x="0" y="593382"/>
                  </a:lnTo>
                  <a:close/>
                </a:path>
              </a:pathLst>
            </a:custGeom>
            <a:blipFill>
              <a:blip r:embed="rId2"/>
              <a:stretch>
                <a:fillRect t="-1636" b="-1636"/>
              </a:stretch>
            </a:blipFill>
          </p:spPr>
          <p:txBody>
            <a:bodyPr/>
            <a:lstStyle/>
            <a:p>
              <a:endParaRPr lang="en-NZ"/>
            </a:p>
          </p:txBody>
        </p:sp>
      </p:grpSp>
      <p:sp>
        <p:nvSpPr>
          <p:cNvPr id="7" name="TextBox 7"/>
          <p:cNvSpPr txBox="1"/>
          <p:nvPr/>
        </p:nvSpPr>
        <p:spPr>
          <a:xfrm>
            <a:off x="391452" y="2739659"/>
            <a:ext cx="10415987" cy="7071495"/>
          </a:xfrm>
          <a:prstGeom prst="rect">
            <a:avLst/>
          </a:prstGeom>
        </p:spPr>
        <p:txBody>
          <a:bodyPr lIns="0" tIns="0" rIns="0" bIns="0" rtlCol="0" anchor="t">
            <a:spAutoFit/>
          </a:bodyPr>
          <a:lstStyle/>
          <a:p>
            <a:pPr marL="817585" lvl="1" indent="-408793" algn="l">
              <a:lnSpc>
                <a:spcPts val="5680"/>
              </a:lnSpc>
              <a:buFont typeface="Arial"/>
              <a:buChar char="•"/>
            </a:pPr>
            <a:r>
              <a:rPr lang="en-US" sz="3786">
                <a:solidFill>
                  <a:srgbClr val="545454"/>
                </a:solidFill>
                <a:latin typeface="Roboto"/>
                <a:ea typeface="Roboto"/>
                <a:cs typeface="Roboto"/>
                <a:sym typeface="Roboto"/>
              </a:rPr>
              <a:t>All in their own time....</a:t>
            </a:r>
          </a:p>
          <a:p>
            <a:pPr marL="1635170" lvl="2" indent="-545057" algn="l">
              <a:lnSpc>
                <a:spcPts val="5680"/>
              </a:lnSpc>
              <a:buFont typeface="Arial"/>
              <a:buChar char="⚬"/>
            </a:pPr>
            <a:r>
              <a:rPr lang="en-US" sz="3786">
                <a:solidFill>
                  <a:srgbClr val="545454"/>
                </a:solidFill>
                <a:latin typeface="Roboto"/>
                <a:ea typeface="Roboto"/>
                <a:cs typeface="Roboto"/>
                <a:sym typeface="Roboto"/>
              </a:rPr>
              <a:t>27 Hapu</a:t>
            </a:r>
          </a:p>
          <a:p>
            <a:pPr marL="1635170" lvl="2" indent="-545057" algn="l">
              <a:lnSpc>
                <a:spcPts val="5680"/>
              </a:lnSpc>
              <a:buFont typeface="Arial"/>
              <a:buChar char="⚬"/>
            </a:pPr>
            <a:r>
              <a:rPr lang="en-US" sz="3786">
                <a:solidFill>
                  <a:srgbClr val="545454"/>
                </a:solidFill>
                <a:latin typeface="Roboto"/>
                <a:ea typeface="Roboto"/>
                <a:cs typeface="Roboto"/>
                <a:sym typeface="Roboto"/>
              </a:rPr>
              <a:t>4 commercial iwi entities</a:t>
            </a:r>
          </a:p>
          <a:p>
            <a:pPr marL="1635170" lvl="2" indent="-545057" algn="l">
              <a:lnSpc>
                <a:spcPts val="5680"/>
              </a:lnSpc>
              <a:buFont typeface="Arial"/>
              <a:buChar char="⚬"/>
            </a:pPr>
            <a:r>
              <a:rPr lang="en-US" sz="3786">
                <a:solidFill>
                  <a:srgbClr val="545454"/>
                </a:solidFill>
                <a:latin typeface="Roboto"/>
                <a:ea typeface="Roboto"/>
                <a:cs typeface="Roboto"/>
                <a:sym typeface="Roboto"/>
              </a:rPr>
              <a:t>Always a seat at the table</a:t>
            </a:r>
          </a:p>
          <a:p>
            <a:pPr marL="817585" lvl="1" indent="-408793" algn="l">
              <a:lnSpc>
                <a:spcPts val="5680"/>
              </a:lnSpc>
              <a:buFont typeface="Arial"/>
              <a:buChar char="•"/>
            </a:pPr>
            <a:r>
              <a:rPr lang="en-US" sz="3786">
                <a:solidFill>
                  <a:srgbClr val="545454"/>
                </a:solidFill>
                <a:latin typeface="Roboto"/>
                <a:ea typeface="Roboto"/>
                <a:cs typeface="Roboto"/>
                <a:sym typeface="Roboto"/>
              </a:rPr>
              <a:t>Voice reservations, allow creative licence, and mitigate where possible</a:t>
            </a:r>
          </a:p>
          <a:p>
            <a:pPr marL="817585" lvl="1" indent="-408793" algn="l">
              <a:lnSpc>
                <a:spcPts val="5680"/>
              </a:lnSpc>
              <a:buFont typeface="Arial"/>
              <a:buChar char="•"/>
            </a:pPr>
            <a:r>
              <a:rPr lang="en-US" sz="3786">
                <a:solidFill>
                  <a:srgbClr val="545454"/>
                </a:solidFill>
                <a:latin typeface="Roboto"/>
                <a:ea typeface="Roboto"/>
                <a:cs typeface="Roboto"/>
                <a:sym typeface="Roboto"/>
              </a:rPr>
              <a:t>Mainstream isn’t nescessarily best - Education, and rangatahi programmes need to fit the korero</a:t>
            </a:r>
          </a:p>
          <a:p>
            <a:pPr marL="817585" lvl="1" indent="-408793" algn="l">
              <a:lnSpc>
                <a:spcPts val="5680"/>
              </a:lnSpc>
              <a:buFont typeface="Arial"/>
              <a:buChar char="•"/>
            </a:pPr>
            <a:r>
              <a:rPr lang="en-US" sz="3786">
                <a:solidFill>
                  <a:srgbClr val="545454"/>
                </a:solidFill>
                <a:latin typeface="Roboto"/>
                <a:ea typeface="Roboto"/>
                <a:cs typeface="Roboto"/>
                <a:sym typeface="Roboto"/>
              </a:rPr>
              <a:t>Everyone needs to walk the talk</a:t>
            </a:r>
          </a:p>
        </p:txBody>
      </p:sp>
      <p:grpSp>
        <p:nvGrpSpPr>
          <p:cNvPr id="8" name="Group 8"/>
          <p:cNvGrpSpPr/>
          <p:nvPr/>
        </p:nvGrpSpPr>
        <p:grpSpPr>
          <a:xfrm>
            <a:off x="-999551" y="636856"/>
            <a:ext cx="15212968" cy="1844138"/>
            <a:chOff x="0" y="0"/>
            <a:chExt cx="4006708" cy="485699"/>
          </a:xfrm>
        </p:grpSpPr>
        <p:sp>
          <p:nvSpPr>
            <p:cNvPr id="9" name="Freeform 9"/>
            <p:cNvSpPr/>
            <p:nvPr/>
          </p:nvSpPr>
          <p:spPr>
            <a:xfrm>
              <a:off x="0" y="0"/>
              <a:ext cx="4006708" cy="485699"/>
            </a:xfrm>
            <a:custGeom>
              <a:avLst/>
              <a:gdLst/>
              <a:ahLst/>
              <a:cxnLst/>
              <a:rect l="l" t="t" r="r" b="b"/>
              <a:pathLst>
                <a:path w="4006708" h="485699">
                  <a:moveTo>
                    <a:pt x="0" y="0"/>
                  </a:moveTo>
                  <a:lnTo>
                    <a:pt x="4006708" y="0"/>
                  </a:lnTo>
                  <a:lnTo>
                    <a:pt x="4006708" y="485699"/>
                  </a:lnTo>
                  <a:lnTo>
                    <a:pt x="0" y="485699"/>
                  </a:lnTo>
                  <a:close/>
                </a:path>
              </a:pathLst>
            </a:custGeom>
            <a:solidFill>
              <a:srgbClr val="0097B2">
                <a:alpha val="65882"/>
              </a:srgbClr>
            </a:solidFill>
          </p:spPr>
          <p:txBody>
            <a:bodyPr/>
            <a:lstStyle/>
            <a:p>
              <a:endParaRPr lang="en-NZ"/>
            </a:p>
          </p:txBody>
        </p:sp>
        <p:sp>
          <p:nvSpPr>
            <p:cNvPr id="10" name="TextBox 10"/>
            <p:cNvSpPr txBox="1"/>
            <p:nvPr/>
          </p:nvSpPr>
          <p:spPr>
            <a:xfrm>
              <a:off x="0" y="-76200"/>
              <a:ext cx="4006708" cy="561899"/>
            </a:xfrm>
            <a:prstGeom prst="rect">
              <a:avLst/>
            </a:prstGeom>
          </p:spPr>
          <p:txBody>
            <a:bodyPr lIns="50800" tIns="50800" rIns="50800" bIns="50800" rtlCol="0" anchor="ctr"/>
            <a:lstStyle/>
            <a:p>
              <a:pPr algn="ctr">
                <a:lnSpc>
                  <a:spcPts val="3749"/>
                </a:lnSpc>
              </a:pPr>
              <a:endParaRPr/>
            </a:p>
          </p:txBody>
        </p:sp>
      </p:grpSp>
      <p:sp>
        <p:nvSpPr>
          <p:cNvPr id="11" name="TextBox 11"/>
          <p:cNvSpPr txBox="1"/>
          <p:nvPr/>
        </p:nvSpPr>
        <p:spPr>
          <a:xfrm>
            <a:off x="603868" y="904875"/>
            <a:ext cx="11579004" cy="1184275"/>
          </a:xfrm>
          <a:prstGeom prst="rect">
            <a:avLst/>
          </a:prstGeom>
        </p:spPr>
        <p:txBody>
          <a:bodyPr lIns="0" tIns="0" rIns="0" bIns="0" rtlCol="0" anchor="t">
            <a:spAutoFit/>
          </a:bodyPr>
          <a:lstStyle/>
          <a:p>
            <a:pPr marL="0" lvl="0" indent="0" algn="l">
              <a:lnSpc>
                <a:spcPts val="7699"/>
              </a:lnSpc>
            </a:pPr>
            <a:r>
              <a:rPr lang="en-US" sz="6999">
                <a:solidFill>
                  <a:srgbClr val="FFFFFF"/>
                </a:solidFill>
                <a:latin typeface="Suisse Int'l 1"/>
                <a:ea typeface="Suisse Int'l 1"/>
                <a:cs typeface="Suisse Int'l 1"/>
                <a:sym typeface="Suisse Int'l 1"/>
              </a:rPr>
              <a:t>What have we learnt?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06548" y="-752146"/>
            <a:ext cx="21827636" cy="11039146"/>
          </a:xfrm>
          <a:custGeom>
            <a:avLst/>
            <a:gdLst/>
            <a:ahLst/>
            <a:cxnLst/>
            <a:rect l="l" t="t" r="r" b="b"/>
            <a:pathLst>
              <a:path w="21827636" h="11039146">
                <a:moveTo>
                  <a:pt x="0" y="0"/>
                </a:moveTo>
                <a:lnTo>
                  <a:pt x="21827636" y="0"/>
                </a:lnTo>
                <a:lnTo>
                  <a:pt x="21827636" y="11039146"/>
                </a:lnTo>
                <a:lnTo>
                  <a:pt x="0" y="11039146"/>
                </a:lnTo>
                <a:lnTo>
                  <a:pt x="0" y="0"/>
                </a:lnTo>
                <a:close/>
              </a:path>
            </a:pathLst>
          </a:custGeom>
          <a:blipFill>
            <a:blip r:embed="rId2"/>
            <a:stretch>
              <a:fillRect l="-3698" r="-3698"/>
            </a:stretch>
          </a:blipFill>
        </p:spPr>
        <p:txBody>
          <a:bodyPr/>
          <a:lstStyle/>
          <a:p>
            <a:endParaRPr lang="en-NZ"/>
          </a:p>
        </p:txBody>
      </p:sp>
      <p:grpSp>
        <p:nvGrpSpPr>
          <p:cNvPr id="3" name="Group 3"/>
          <p:cNvGrpSpPr/>
          <p:nvPr/>
        </p:nvGrpSpPr>
        <p:grpSpPr>
          <a:xfrm>
            <a:off x="0" y="8354618"/>
            <a:ext cx="14843846" cy="1519268"/>
            <a:chOff x="0" y="0"/>
            <a:chExt cx="3909490" cy="400136"/>
          </a:xfrm>
        </p:grpSpPr>
        <p:sp>
          <p:nvSpPr>
            <p:cNvPr id="4" name="Freeform 4"/>
            <p:cNvSpPr/>
            <p:nvPr/>
          </p:nvSpPr>
          <p:spPr>
            <a:xfrm>
              <a:off x="0" y="0"/>
              <a:ext cx="3909490" cy="400136"/>
            </a:xfrm>
            <a:custGeom>
              <a:avLst/>
              <a:gdLst/>
              <a:ahLst/>
              <a:cxnLst/>
              <a:rect l="l" t="t" r="r" b="b"/>
              <a:pathLst>
                <a:path w="3909490" h="400136">
                  <a:moveTo>
                    <a:pt x="0" y="0"/>
                  </a:moveTo>
                  <a:lnTo>
                    <a:pt x="3909490" y="0"/>
                  </a:lnTo>
                  <a:lnTo>
                    <a:pt x="3909490" y="400136"/>
                  </a:lnTo>
                  <a:lnTo>
                    <a:pt x="0" y="400136"/>
                  </a:lnTo>
                  <a:close/>
                </a:path>
              </a:pathLst>
            </a:custGeom>
            <a:solidFill>
              <a:srgbClr val="0097B2">
                <a:alpha val="65882"/>
              </a:srgbClr>
            </a:solidFill>
          </p:spPr>
          <p:txBody>
            <a:bodyPr/>
            <a:lstStyle/>
            <a:p>
              <a:endParaRPr lang="en-NZ"/>
            </a:p>
          </p:txBody>
        </p:sp>
        <p:sp>
          <p:nvSpPr>
            <p:cNvPr id="5" name="TextBox 5"/>
            <p:cNvSpPr txBox="1"/>
            <p:nvPr/>
          </p:nvSpPr>
          <p:spPr>
            <a:xfrm>
              <a:off x="0" y="-76200"/>
              <a:ext cx="3909490" cy="476336"/>
            </a:xfrm>
            <a:prstGeom prst="rect">
              <a:avLst/>
            </a:prstGeom>
          </p:spPr>
          <p:txBody>
            <a:bodyPr lIns="50800" tIns="50800" rIns="50800" bIns="50800" rtlCol="0" anchor="ctr"/>
            <a:lstStyle/>
            <a:p>
              <a:pPr algn="ctr">
                <a:lnSpc>
                  <a:spcPts val="3749"/>
                </a:lnSpc>
              </a:pPr>
              <a:endParaRPr/>
            </a:p>
          </p:txBody>
        </p:sp>
      </p:grpSp>
      <p:sp>
        <p:nvSpPr>
          <p:cNvPr id="6" name="TextBox 6"/>
          <p:cNvSpPr txBox="1"/>
          <p:nvPr/>
        </p:nvSpPr>
        <p:spPr>
          <a:xfrm>
            <a:off x="547718" y="8593602"/>
            <a:ext cx="15176962" cy="1059816"/>
          </a:xfrm>
          <a:prstGeom prst="rect">
            <a:avLst/>
          </a:prstGeom>
        </p:spPr>
        <p:txBody>
          <a:bodyPr lIns="0" tIns="0" rIns="0" bIns="0" rtlCol="0" anchor="t">
            <a:spAutoFit/>
          </a:bodyPr>
          <a:lstStyle/>
          <a:p>
            <a:pPr marL="0" lvl="0" indent="0" algn="l">
              <a:lnSpc>
                <a:spcPts val="8080"/>
              </a:lnSpc>
              <a:spcBef>
                <a:spcPct val="0"/>
              </a:spcBef>
            </a:pPr>
            <a:r>
              <a:rPr lang="en-US" sz="8000">
                <a:solidFill>
                  <a:srgbClr val="FFFFFF"/>
                </a:solidFill>
                <a:latin typeface="Playfair Display Heavy"/>
                <a:ea typeface="Playfair Display Heavy"/>
                <a:cs typeface="Playfair Display Heavy"/>
                <a:sym typeface="Playfair Display Heavy"/>
              </a:rPr>
              <a:t>Ka mihi ahau ki to mahi tahi</a:t>
            </a:r>
          </a:p>
        </p:txBody>
      </p:sp>
      <p:sp>
        <p:nvSpPr>
          <p:cNvPr id="7" name="Freeform 7"/>
          <p:cNvSpPr/>
          <p:nvPr/>
        </p:nvSpPr>
        <p:spPr>
          <a:xfrm>
            <a:off x="15724680" y="8354618"/>
            <a:ext cx="1665553" cy="1519268"/>
          </a:xfrm>
          <a:custGeom>
            <a:avLst/>
            <a:gdLst/>
            <a:ahLst/>
            <a:cxnLst/>
            <a:rect l="l" t="t" r="r" b="b"/>
            <a:pathLst>
              <a:path w="1665553" h="1519268">
                <a:moveTo>
                  <a:pt x="0" y="0"/>
                </a:moveTo>
                <a:lnTo>
                  <a:pt x="1665552" y="0"/>
                </a:lnTo>
                <a:lnTo>
                  <a:pt x="1665552" y="1519269"/>
                </a:lnTo>
                <a:lnTo>
                  <a:pt x="0" y="1519269"/>
                </a:lnTo>
                <a:lnTo>
                  <a:pt x="0" y="0"/>
                </a:lnTo>
                <a:close/>
              </a:path>
            </a:pathLst>
          </a:custGeom>
          <a:blipFill>
            <a:blip r:embed="rId3"/>
            <a:stretch>
              <a:fillRect/>
            </a:stretch>
          </a:blipFill>
        </p:spPr>
        <p:txBody>
          <a:bodyPr/>
          <a:lstStyle/>
          <a:p>
            <a:endParaRPr lang="en-NZ"/>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80821" y="0"/>
            <a:ext cx="7807179" cy="10287000"/>
            <a:chOff x="0" y="0"/>
            <a:chExt cx="2056212" cy="2709333"/>
          </a:xfrm>
        </p:grpSpPr>
        <p:sp>
          <p:nvSpPr>
            <p:cNvPr id="3" name="Freeform 3"/>
            <p:cNvSpPr/>
            <p:nvPr/>
          </p:nvSpPr>
          <p:spPr>
            <a:xfrm>
              <a:off x="0" y="0"/>
              <a:ext cx="2056212" cy="2709333"/>
            </a:xfrm>
            <a:custGeom>
              <a:avLst/>
              <a:gdLst/>
              <a:ahLst/>
              <a:cxnLst/>
              <a:rect l="l" t="t" r="r" b="b"/>
              <a:pathLst>
                <a:path w="2056212" h="2709333">
                  <a:moveTo>
                    <a:pt x="0" y="0"/>
                  </a:moveTo>
                  <a:lnTo>
                    <a:pt x="2056212" y="0"/>
                  </a:lnTo>
                  <a:lnTo>
                    <a:pt x="2056212" y="2709333"/>
                  </a:lnTo>
                  <a:lnTo>
                    <a:pt x="0" y="2709333"/>
                  </a:lnTo>
                  <a:close/>
                </a:path>
              </a:pathLst>
            </a:custGeom>
            <a:solidFill>
              <a:srgbClr val="0097B2"/>
            </a:solidFill>
          </p:spPr>
          <p:txBody>
            <a:bodyPr/>
            <a:lstStyle/>
            <a:p>
              <a:endParaRPr lang="en-NZ"/>
            </a:p>
          </p:txBody>
        </p:sp>
        <p:sp>
          <p:nvSpPr>
            <p:cNvPr id="4" name="TextBox 4"/>
            <p:cNvSpPr txBox="1"/>
            <p:nvPr/>
          </p:nvSpPr>
          <p:spPr>
            <a:xfrm>
              <a:off x="0" y="-76200"/>
              <a:ext cx="2056212" cy="2785533"/>
            </a:xfrm>
            <a:prstGeom prst="rect">
              <a:avLst/>
            </a:prstGeom>
          </p:spPr>
          <p:txBody>
            <a:bodyPr lIns="50800" tIns="50800" rIns="50800" bIns="50800" rtlCol="0" anchor="ctr"/>
            <a:lstStyle/>
            <a:p>
              <a:pPr algn="ctr">
                <a:lnSpc>
                  <a:spcPts val="3749"/>
                </a:lnSpc>
              </a:pPr>
              <a:endParaRPr/>
            </a:p>
          </p:txBody>
        </p:sp>
      </p:grpSp>
      <p:sp>
        <p:nvSpPr>
          <p:cNvPr id="5" name="Freeform 5"/>
          <p:cNvSpPr/>
          <p:nvPr/>
        </p:nvSpPr>
        <p:spPr>
          <a:xfrm>
            <a:off x="12150703" y="1776712"/>
            <a:ext cx="4467416" cy="6277633"/>
          </a:xfrm>
          <a:custGeom>
            <a:avLst/>
            <a:gdLst/>
            <a:ahLst/>
            <a:cxnLst/>
            <a:rect l="l" t="t" r="r" b="b"/>
            <a:pathLst>
              <a:path w="4467416" h="6277633">
                <a:moveTo>
                  <a:pt x="0" y="0"/>
                </a:moveTo>
                <a:lnTo>
                  <a:pt x="4467416" y="0"/>
                </a:lnTo>
                <a:lnTo>
                  <a:pt x="4467416" y="6277633"/>
                </a:lnTo>
                <a:lnTo>
                  <a:pt x="0" y="6277633"/>
                </a:lnTo>
                <a:lnTo>
                  <a:pt x="0" y="0"/>
                </a:lnTo>
                <a:close/>
              </a:path>
            </a:pathLst>
          </a:custGeom>
          <a:blipFill>
            <a:blip r:embed="rId2"/>
            <a:stretch>
              <a:fillRect/>
            </a:stretch>
          </a:blipFill>
        </p:spPr>
        <p:txBody>
          <a:bodyPr/>
          <a:lstStyle/>
          <a:p>
            <a:endParaRPr lang="en-NZ"/>
          </a:p>
        </p:txBody>
      </p:sp>
      <p:sp>
        <p:nvSpPr>
          <p:cNvPr id="6" name="TextBox 6"/>
          <p:cNvSpPr txBox="1"/>
          <p:nvPr/>
        </p:nvSpPr>
        <p:spPr>
          <a:xfrm>
            <a:off x="655441" y="2916043"/>
            <a:ext cx="9545616" cy="1617980"/>
          </a:xfrm>
          <a:prstGeom prst="rect">
            <a:avLst/>
          </a:prstGeom>
        </p:spPr>
        <p:txBody>
          <a:bodyPr lIns="0" tIns="0" rIns="0" bIns="0" rtlCol="0" anchor="t">
            <a:spAutoFit/>
          </a:bodyPr>
          <a:lstStyle/>
          <a:p>
            <a:pPr algn="l">
              <a:lnSpc>
                <a:spcPts val="7699"/>
              </a:lnSpc>
            </a:pPr>
            <a:r>
              <a:rPr lang="en-US" sz="6999">
                <a:solidFill>
                  <a:srgbClr val="000000"/>
                </a:solidFill>
                <a:latin typeface="Suisse Int'l 1"/>
                <a:ea typeface="Suisse Int'l 1"/>
                <a:cs typeface="Suisse Int'l 1"/>
                <a:sym typeface="Suisse Int'l 1"/>
              </a:rPr>
              <a:t>Te Ihirangi</a:t>
            </a:r>
          </a:p>
          <a:p>
            <a:pPr marL="0" lvl="0" indent="0" algn="l">
              <a:lnSpc>
                <a:spcPts val="3630"/>
              </a:lnSpc>
              <a:spcBef>
                <a:spcPct val="0"/>
              </a:spcBef>
            </a:pPr>
            <a:r>
              <a:rPr lang="en-US" sz="3300">
                <a:solidFill>
                  <a:srgbClr val="000000"/>
                </a:solidFill>
                <a:latin typeface="Suisse Int'l 2"/>
                <a:ea typeface="Suisse Int'l 2"/>
                <a:cs typeface="Suisse Int'l 2"/>
                <a:sym typeface="Suisse Int'l 2"/>
              </a:rPr>
              <a:t>Taupō Regions Destination Management Plan</a:t>
            </a:r>
          </a:p>
        </p:txBody>
      </p:sp>
      <p:sp>
        <p:nvSpPr>
          <p:cNvPr id="7" name="TextBox 7"/>
          <p:cNvSpPr txBox="1"/>
          <p:nvPr/>
        </p:nvSpPr>
        <p:spPr>
          <a:xfrm>
            <a:off x="655441" y="5728076"/>
            <a:ext cx="8488559" cy="2314575"/>
          </a:xfrm>
          <a:prstGeom prst="rect">
            <a:avLst/>
          </a:prstGeom>
        </p:spPr>
        <p:txBody>
          <a:bodyPr lIns="0" tIns="0" rIns="0" bIns="0" rtlCol="0" anchor="t">
            <a:spAutoFit/>
          </a:bodyPr>
          <a:lstStyle/>
          <a:p>
            <a:pPr algn="l">
              <a:lnSpc>
                <a:spcPts val="3749"/>
              </a:lnSpc>
              <a:spcBef>
                <a:spcPct val="0"/>
              </a:spcBef>
            </a:pPr>
            <a:r>
              <a:rPr lang="en-US" sz="2499">
                <a:solidFill>
                  <a:srgbClr val="000000"/>
                </a:solidFill>
                <a:latin typeface="Roboto"/>
                <a:ea typeface="Roboto"/>
                <a:cs typeface="Roboto"/>
                <a:sym typeface="Roboto"/>
              </a:rPr>
              <a:t>Leadership Advisory Group (LAG) contributed to the development of Te Ihirangi. A number of iwi operators were involved with the LAG and the development of Te Ihirangi. Relationships were formed and the idea of (project X) was born!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829420"/>
            <a:ext cx="7830816" cy="5246370"/>
            <a:chOff x="0" y="0"/>
            <a:chExt cx="2062437" cy="1381760"/>
          </a:xfrm>
        </p:grpSpPr>
        <p:sp>
          <p:nvSpPr>
            <p:cNvPr id="3" name="Freeform 3"/>
            <p:cNvSpPr/>
            <p:nvPr/>
          </p:nvSpPr>
          <p:spPr>
            <a:xfrm>
              <a:off x="0" y="0"/>
              <a:ext cx="2062437" cy="1381760"/>
            </a:xfrm>
            <a:custGeom>
              <a:avLst/>
              <a:gdLst/>
              <a:ahLst/>
              <a:cxnLst/>
              <a:rect l="l" t="t" r="r" b="b"/>
              <a:pathLst>
                <a:path w="2062437" h="1381760">
                  <a:moveTo>
                    <a:pt x="0" y="0"/>
                  </a:moveTo>
                  <a:lnTo>
                    <a:pt x="2062437" y="0"/>
                  </a:lnTo>
                  <a:lnTo>
                    <a:pt x="2062437" y="1381760"/>
                  </a:lnTo>
                  <a:lnTo>
                    <a:pt x="0" y="1381760"/>
                  </a:lnTo>
                  <a:close/>
                </a:path>
              </a:pathLst>
            </a:custGeom>
            <a:solidFill>
              <a:srgbClr val="0097B2"/>
            </a:solidFill>
          </p:spPr>
          <p:txBody>
            <a:bodyPr/>
            <a:lstStyle/>
            <a:p>
              <a:endParaRPr lang="en-NZ"/>
            </a:p>
          </p:txBody>
        </p:sp>
        <p:sp>
          <p:nvSpPr>
            <p:cNvPr id="4" name="TextBox 4"/>
            <p:cNvSpPr txBox="1"/>
            <p:nvPr/>
          </p:nvSpPr>
          <p:spPr>
            <a:xfrm>
              <a:off x="0" y="-76200"/>
              <a:ext cx="2062437" cy="1457960"/>
            </a:xfrm>
            <a:prstGeom prst="rect">
              <a:avLst/>
            </a:prstGeom>
          </p:spPr>
          <p:txBody>
            <a:bodyPr lIns="50800" tIns="50800" rIns="50800" bIns="50800" rtlCol="0" anchor="ctr"/>
            <a:lstStyle/>
            <a:p>
              <a:pPr algn="ctr">
                <a:lnSpc>
                  <a:spcPts val="3749"/>
                </a:lnSpc>
              </a:pPr>
              <a:endParaRPr/>
            </a:p>
          </p:txBody>
        </p:sp>
      </p:grpSp>
      <p:grpSp>
        <p:nvGrpSpPr>
          <p:cNvPr id="5" name="Group 5"/>
          <p:cNvGrpSpPr/>
          <p:nvPr/>
        </p:nvGrpSpPr>
        <p:grpSpPr>
          <a:xfrm>
            <a:off x="7678416" y="2829420"/>
            <a:ext cx="5118920" cy="5246370"/>
            <a:chOff x="0" y="0"/>
            <a:chExt cx="793055" cy="812800"/>
          </a:xfrm>
        </p:grpSpPr>
        <p:sp>
          <p:nvSpPr>
            <p:cNvPr id="6" name="Freeform 6"/>
            <p:cNvSpPr/>
            <p:nvPr/>
          </p:nvSpPr>
          <p:spPr>
            <a:xfrm>
              <a:off x="0" y="0"/>
              <a:ext cx="793055" cy="812800"/>
            </a:xfrm>
            <a:custGeom>
              <a:avLst/>
              <a:gdLst/>
              <a:ahLst/>
              <a:cxnLst/>
              <a:rect l="l" t="t" r="r" b="b"/>
              <a:pathLst>
                <a:path w="793055" h="812800">
                  <a:moveTo>
                    <a:pt x="0" y="0"/>
                  </a:moveTo>
                  <a:lnTo>
                    <a:pt x="793055" y="0"/>
                  </a:lnTo>
                  <a:lnTo>
                    <a:pt x="793055" y="812800"/>
                  </a:lnTo>
                  <a:lnTo>
                    <a:pt x="0" y="812800"/>
                  </a:lnTo>
                  <a:close/>
                </a:path>
              </a:pathLst>
            </a:custGeom>
            <a:blipFill>
              <a:blip r:embed="rId2"/>
              <a:stretch>
                <a:fillRect l="-27430" r="-27430"/>
              </a:stretch>
            </a:blipFill>
          </p:spPr>
          <p:txBody>
            <a:bodyPr/>
            <a:lstStyle/>
            <a:p>
              <a:endParaRPr lang="en-NZ"/>
            </a:p>
          </p:txBody>
        </p:sp>
      </p:grpSp>
      <p:grpSp>
        <p:nvGrpSpPr>
          <p:cNvPr id="7" name="Group 7"/>
          <p:cNvGrpSpPr/>
          <p:nvPr/>
        </p:nvGrpSpPr>
        <p:grpSpPr>
          <a:xfrm>
            <a:off x="13169080" y="2829420"/>
            <a:ext cx="5118920" cy="5246370"/>
            <a:chOff x="0" y="0"/>
            <a:chExt cx="793055" cy="812800"/>
          </a:xfrm>
        </p:grpSpPr>
        <p:sp>
          <p:nvSpPr>
            <p:cNvPr id="8" name="Freeform 8"/>
            <p:cNvSpPr/>
            <p:nvPr/>
          </p:nvSpPr>
          <p:spPr>
            <a:xfrm>
              <a:off x="0" y="0"/>
              <a:ext cx="793055" cy="812800"/>
            </a:xfrm>
            <a:custGeom>
              <a:avLst/>
              <a:gdLst/>
              <a:ahLst/>
              <a:cxnLst/>
              <a:rect l="l" t="t" r="r" b="b"/>
              <a:pathLst>
                <a:path w="793055" h="812800">
                  <a:moveTo>
                    <a:pt x="0" y="0"/>
                  </a:moveTo>
                  <a:lnTo>
                    <a:pt x="793055" y="0"/>
                  </a:lnTo>
                  <a:lnTo>
                    <a:pt x="793055" y="812800"/>
                  </a:lnTo>
                  <a:lnTo>
                    <a:pt x="0" y="812800"/>
                  </a:lnTo>
                  <a:close/>
                </a:path>
              </a:pathLst>
            </a:custGeom>
            <a:blipFill>
              <a:blip r:embed="rId3"/>
              <a:stretch>
                <a:fillRect l="-27007" r="-27007"/>
              </a:stretch>
            </a:blipFill>
          </p:spPr>
          <p:txBody>
            <a:bodyPr/>
            <a:lstStyle/>
            <a:p>
              <a:endParaRPr lang="en-NZ"/>
            </a:p>
          </p:txBody>
        </p:sp>
      </p:grpSp>
      <p:grpSp>
        <p:nvGrpSpPr>
          <p:cNvPr id="9" name="Group 9"/>
          <p:cNvGrpSpPr/>
          <p:nvPr/>
        </p:nvGrpSpPr>
        <p:grpSpPr>
          <a:xfrm>
            <a:off x="7678416" y="8528580"/>
            <a:ext cx="10609584" cy="1131570"/>
            <a:chOff x="0" y="0"/>
            <a:chExt cx="2794294" cy="298027"/>
          </a:xfrm>
        </p:grpSpPr>
        <p:sp>
          <p:nvSpPr>
            <p:cNvPr id="10" name="Freeform 10"/>
            <p:cNvSpPr/>
            <p:nvPr/>
          </p:nvSpPr>
          <p:spPr>
            <a:xfrm>
              <a:off x="0" y="0"/>
              <a:ext cx="2794294" cy="298027"/>
            </a:xfrm>
            <a:custGeom>
              <a:avLst/>
              <a:gdLst/>
              <a:ahLst/>
              <a:cxnLst/>
              <a:rect l="l" t="t" r="r" b="b"/>
              <a:pathLst>
                <a:path w="2794294" h="298027">
                  <a:moveTo>
                    <a:pt x="0" y="0"/>
                  </a:moveTo>
                  <a:lnTo>
                    <a:pt x="2794294" y="0"/>
                  </a:lnTo>
                  <a:lnTo>
                    <a:pt x="2794294" y="298027"/>
                  </a:lnTo>
                  <a:lnTo>
                    <a:pt x="0" y="298027"/>
                  </a:lnTo>
                  <a:close/>
                </a:path>
              </a:pathLst>
            </a:custGeom>
            <a:solidFill>
              <a:srgbClr val="0097B2">
                <a:alpha val="65882"/>
              </a:srgbClr>
            </a:solidFill>
          </p:spPr>
          <p:txBody>
            <a:bodyPr/>
            <a:lstStyle/>
            <a:p>
              <a:endParaRPr lang="en-NZ"/>
            </a:p>
          </p:txBody>
        </p:sp>
        <p:sp>
          <p:nvSpPr>
            <p:cNvPr id="11" name="TextBox 11"/>
            <p:cNvSpPr txBox="1"/>
            <p:nvPr/>
          </p:nvSpPr>
          <p:spPr>
            <a:xfrm>
              <a:off x="0" y="-76200"/>
              <a:ext cx="2794294" cy="374227"/>
            </a:xfrm>
            <a:prstGeom prst="rect">
              <a:avLst/>
            </a:prstGeom>
          </p:spPr>
          <p:txBody>
            <a:bodyPr lIns="50800" tIns="50800" rIns="50800" bIns="50800" rtlCol="0" anchor="ctr"/>
            <a:lstStyle/>
            <a:p>
              <a:pPr algn="ctr">
                <a:lnSpc>
                  <a:spcPts val="3749"/>
                </a:lnSpc>
              </a:pPr>
              <a:endParaRPr/>
            </a:p>
          </p:txBody>
        </p:sp>
      </p:grpSp>
      <p:sp>
        <p:nvSpPr>
          <p:cNvPr id="12" name="TextBox 12"/>
          <p:cNvSpPr txBox="1"/>
          <p:nvPr/>
        </p:nvSpPr>
        <p:spPr>
          <a:xfrm>
            <a:off x="1028700" y="3213614"/>
            <a:ext cx="6268606" cy="1384301"/>
          </a:xfrm>
          <a:prstGeom prst="rect">
            <a:avLst/>
          </a:prstGeom>
        </p:spPr>
        <p:txBody>
          <a:bodyPr lIns="0" tIns="0" rIns="0" bIns="0" rtlCol="0" anchor="t">
            <a:spAutoFit/>
          </a:bodyPr>
          <a:lstStyle/>
          <a:p>
            <a:pPr algn="l">
              <a:lnSpc>
                <a:spcPts val="9799"/>
              </a:lnSpc>
              <a:spcBef>
                <a:spcPct val="0"/>
              </a:spcBef>
            </a:pPr>
            <a:r>
              <a:rPr lang="en-US" sz="6999">
                <a:solidFill>
                  <a:srgbClr val="FFFFFF"/>
                </a:solidFill>
                <a:latin typeface="Suisse Int'l 1"/>
                <a:ea typeface="Suisse Int'l 1"/>
                <a:cs typeface="Suisse Int'l 1"/>
                <a:sym typeface="Suisse Int'l 1"/>
              </a:rPr>
              <a:t>Vision</a:t>
            </a:r>
          </a:p>
        </p:txBody>
      </p:sp>
      <p:sp>
        <p:nvSpPr>
          <p:cNvPr id="13" name="TextBox 13"/>
          <p:cNvSpPr txBox="1"/>
          <p:nvPr/>
        </p:nvSpPr>
        <p:spPr>
          <a:xfrm>
            <a:off x="1028700" y="5067300"/>
            <a:ext cx="6090641" cy="2229036"/>
          </a:xfrm>
          <a:prstGeom prst="rect">
            <a:avLst/>
          </a:prstGeom>
        </p:spPr>
        <p:txBody>
          <a:bodyPr lIns="0" tIns="0" rIns="0" bIns="0" rtlCol="0" anchor="t">
            <a:spAutoFit/>
          </a:bodyPr>
          <a:lstStyle/>
          <a:p>
            <a:pPr algn="l">
              <a:lnSpc>
                <a:spcPts val="3742"/>
              </a:lnSpc>
            </a:pPr>
            <a:r>
              <a:rPr lang="en-US" sz="2495">
                <a:solidFill>
                  <a:srgbClr val="FFFFFF"/>
                </a:solidFill>
                <a:latin typeface="Roboto"/>
                <a:ea typeface="Roboto"/>
                <a:cs typeface="Roboto"/>
                <a:sym typeface="Roboto"/>
              </a:rPr>
              <a:t>Grow Tūwharetoa tourism by sharing knowledge and connecting people within the Tūwharetoa rohe with their purpose and passion.</a:t>
            </a:r>
          </a:p>
          <a:p>
            <a:pPr algn="just">
              <a:lnSpc>
                <a:spcPts val="2992"/>
              </a:lnSpc>
            </a:pPr>
            <a:endParaRPr lang="en-US" sz="2495">
              <a:solidFill>
                <a:srgbClr val="FFFFFF"/>
              </a:solidFill>
              <a:latin typeface="Roboto"/>
              <a:ea typeface="Roboto"/>
              <a:cs typeface="Roboto"/>
              <a:sym typeface="Roboto"/>
            </a:endParaRPr>
          </a:p>
        </p:txBody>
      </p:sp>
      <p:sp>
        <p:nvSpPr>
          <p:cNvPr id="14" name="TextBox 14"/>
          <p:cNvSpPr txBox="1"/>
          <p:nvPr/>
        </p:nvSpPr>
        <p:spPr>
          <a:xfrm>
            <a:off x="7830816" y="8675264"/>
            <a:ext cx="10430631" cy="984886"/>
          </a:xfrm>
          <a:prstGeom prst="rect">
            <a:avLst/>
          </a:prstGeom>
        </p:spPr>
        <p:txBody>
          <a:bodyPr lIns="0" tIns="0" rIns="0" bIns="0" rtlCol="0" anchor="t">
            <a:spAutoFit/>
          </a:bodyPr>
          <a:lstStyle/>
          <a:p>
            <a:pPr algn="ctr">
              <a:lnSpc>
                <a:spcPts val="4199"/>
              </a:lnSpc>
            </a:pPr>
            <a:r>
              <a:rPr lang="en-US" sz="2799">
                <a:solidFill>
                  <a:srgbClr val="003E59"/>
                </a:solidFill>
                <a:latin typeface="Roboto"/>
                <a:ea typeface="Roboto"/>
                <a:cs typeface="Roboto"/>
                <a:sym typeface="Roboto"/>
              </a:rPr>
              <a:t>“ Nāu to rourou, nāku te rourou, ka ora te Tūwharetoa “</a:t>
            </a:r>
          </a:p>
          <a:p>
            <a:pPr algn="ctr">
              <a:lnSpc>
                <a:spcPts val="3749"/>
              </a:lnSpc>
              <a:spcBef>
                <a:spcPct val="0"/>
              </a:spcBef>
            </a:pPr>
            <a:endParaRPr lang="en-US" sz="2799">
              <a:solidFill>
                <a:srgbClr val="003E59"/>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152104"/>
            <a:ext cx="5097402" cy="3106196"/>
            <a:chOff x="0" y="0"/>
            <a:chExt cx="789721" cy="481231"/>
          </a:xfrm>
        </p:grpSpPr>
        <p:sp>
          <p:nvSpPr>
            <p:cNvPr id="3" name="Freeform 3"/>
            <p:cNvSpPr/>
            <p:nvPr/>
          </p:nvSpPr>
          <p:spPr>
            <a:xfrm>
              <a:off x="0" y="0"/>
              <a:ext cx="789721" cy="481231"/>
            </a:xfrm>
            <a:custGeom>
              <a:avLst/>
              <a:gdLst/>
              <a:ahLst/>
              <a:cxnLst/>
              <a:rect l="l" t="t" r="r" b="b"/>
              <a:pathLst>
                <a:path w="789721" h="481231">
                  <a:moveTo>
                    <a:pt x="0" y="0"/>
                  </a:moveTo>
                  <a:lnTo>
                    <a:pt x="789721" y="0"/>
                  </a:lnTo>
                  <a:lnTo>
                    <a:pt x="789721" y="481231"/>
                  </a:lnTo>
                  <a:lnTo>
                    <a:pt x="0" y="481231"/>
                  </a:lnTo>
                  <a:close/>
                </a:path>
              </a:pathLst>
            </a:custGeom>
            <a:blipFill>
              <a:blip r:embed="rId2"/>
              <a:stretch>
                <a:fillRect t="-11464" b="-11464"/>
              </a:stretch>
            </a:blipFill>
          </p:spPr>
          <p:txBody>
            <a:bodyPr/>
            <a:lstStyle/>
            <a:p>
              <a:endParaRPr lang="en-NZ"/>
            </a:p>
          </p:txBody>
        </p:sp>
      </p:grpSp>
      <p:grpSp>
        <p:nvGrpSpPr>
          <p:cNvPr id="4" name="Group 4"/>
          <p:cNvGrpSpPr/>
          <p:nvPr/>
        </p:nvGrpSpPr>
        <p:grpSpPr>
          <a:xfrm>
            <a:off x="11136434" y="0"/>
            <a:ext cx="7151566" cy="10287000"/>
            <a:chOff x="0" y="0"/>
            <a:chExt cx="1883540" cy="2709333"/>
          </a:xfrm>
        </p:grpSpPr>
        <p:sp>
          <p:nvSpPr>
            <p:cNvPr id="5" name="Freeform 5"/>
            <p:cNvSpPr/>
            <p:nvPr/>
          </p:nvSpPr>
          <p:spPr>
            <a:xfrm>
              <a:off x="0" y="0"/>
              <a:ext cx="1883540" cy="2709333"/>
            </a:xfrm>
            <a:custGeom>
              <a:avLst/>
              <a:gdLst/>
              <a:ahLst/>
              <a:cxnLst/>
              <a:rect l="l" t="t" r="r" b="b"/>
              <a:pathLst>
                <a:path w="1883540" h="2709333">
                  <a:moveTo>
                    <a:pt x="0" y="0"/>
                  </a:moveTo>
                  <a:lnTo>
                    <a:pt x="1883540" y="0"/>
                  </a:lnTo>
                  <a:lnTo>
                    <a:pt x="1883540" y="2709333"/>
                  </a:lnTo>
                  <a:lnTo>
                    <a:pt x="0" y="2709333"/>
                  </a:lnTo>
                  <a:close/>
                </a:path>
              </a:pathLst>
            </a:custGeom>
            <a:solidFill>
              <a:srgbClr val="0097B2"/>
            </a:solidFill>
          </p:spPr>
          <p:txBody>
            <a:bodyPr/>
            <a:lstStyle/>
            <a:p>
              <a:endParaRPr lang="en-NZ"/>
            </a:p>
          </p:txBody>
        </p:sp>
        <p:sp>
          <p:nvSpPr>
            <p:cNvPr id="6" name="TextBox 6"/>
            <p:cNvSpPr txBox="1"/>
            <p:nvPr/>
          </p:nvSpPr>
          <p:spPr>
            <a:xfrm>
              <a:off x="0" y="-76200"/>
              <a:ext cx="1883540" cy="2785533"/>
            </a:xfrm>
            <a:prstGeom prst="rect">
              <a:avLst/>
            </a:prstGeom>
          </p:spPr>
          <p:txBody>
            <a:bodyPr lIns="50800" tIns="50800" rIns="50800" bIns="50800" rtlCol="0" anchor="ctr"/>
            <a:lstStyle/>
            <a:p>
              <a:pPr algn="ctr">
                <a:lnSpc>
                  <a:spcPts val="3749"/>
                </a:lnSpc>
              </a:pPr>
              <a:endParaRPr/>
            </a:p>
          </p:txBody>
        </p:sp>
      </p:grpSp>
      <p:grpSp>
        <p:nvGrpSpPr>
          <p:cNvPr id="7" name="Group 7"/>
          <p:cNvGrpSpPr/>
          <p:nvPr/>
        </p:nvGrpSpPr>
        <p:grpSpPr>
          <a:xfrm>
            <a:off x="8137067" y="1187421"/>
            <a:ext cx="6811956" cy="3705773"/>
            <a:chOff x="0" y="0"/>
            <a:chExt cx="1090755" cy="593382"/>
          </a:xfrm>
        </p:grpSpPr>
        <p:sp>
          <p:nvSpPr>
            <p:cNvPr id="8" name="Freeform 8"/>
            <p:cNvSpPr/>
            <p:nvPr/>
          </p:nvSpPr>
          <p:spPr>
            <a:xfrm>
              <a:off x="0" y="0"/>
              <a:ext cx="1090756" cy="593382"/>
            </a:xfrm>
            <a:custGeom>
              <a:avLst/>
              <a:gdLst/>
              <a:ahLst/>
              <a:cxnLst/>
              <a:rect l="l" t="t" r="r" b="b"/>
              <a:pathLst>
                <a:path w="1090756" h="593382">
                  <a:moveTo>
                    <a:pt x="0" y="0"/>
                  </a:moveTo>
                  <a:lnTo>
                    <a:pt x="1090756" y="0"/>
                  </a:lnTo>
                  <a:lnTo>
                    <a:pt x="1090756" y="593382"/>
                  </a:lnTo>
                  <a:lnTo>
                    <a:pt x="0" y="593382"/>
                  </a:lnTo>
                  <a:close/>
                </a:path>
              </a:pathLst>
            </a:custGeom>
            <a:blipFill>
              <a:blip r:embed="rId3"/>
              <a:stretch>
                <a:fillRect t="-6916" r="-32527" b="-6916"/>
              </a:stretch>
            </a:blipFill>
          </p:spPr>
          <p:txBody>
            <a:bodyPr/>
            <a:lstStyle/>
            <a:p>
              <a:endParaRPr lang="en-NZ"/>
            </a:p>
          </p:txBody>
        </p:sp>
      </p:grpSp>
      <p:grpSp>
        <p:nvGrpSpPr>
          <p:cNvPr id="9" name="Group 9"/>
          <p:cNvGrpSpPr/>
          <p:nvPr/>
        </p:nvGrpSpPr>
        <p:grpSpPr>
          <a:xfrm>
            <a:off x="8137067" y="5588768"/>
            <a:ext cx="6811956" cy="3669532"/>
            <a:chOff x="0" y="0"/>
            <a:chExt cx="1055350" cy="568507"/>
          </a:xfrm>
        </p:grpSpPr>
        <p:sp>
          <p:nvSpPr>
            <p:cNvPr id="10" name="Freeform 10"/>
            <p:cNvSpPr/>
            <p:nvPr/>
          </p:nvSpPr>
          <p:spPr>
            <a:xfrm>
              <a:off x="0" y="0"/>
              <a:ext cx="1055350" cy="568507"/>
            </a:xfrm>
            <a:custGeom>
              <a:avLst/>
              <a:gdLst/>
              <a:ahLst/>
              <a:cxnLst/>
              <a:rect l="l" t="t" r="r" b="b"/>
              <a:pathLst>
                <a:path w="1055350" h="568507">
                  <a:moveTo>
                    <a:pt x="0" y="0"/>
                  </a:moveTo>
                  <a:lnTo>
                    <a:pt x="1055350" y="0"/>
                  </a:lnTo>
                  <a:lnTo>
                    <a:pt x="1055350" y="568507"/>
                  </a:lnTo>
                  <a:lnTo>
                    <a:pt x="0" y="568507"/>
                  </a:lnTo>
                  <a:close/>
                </a:path>
              </a:pathLst>
            </a:custGeom>
            <a:blipFill>
              <a:blip r:embed="rId4"/>
              <a:stretch>
                <a:fillRect l="-25310" t="-36608" r="-73774" b="-36083"/>
              </a:stretch>
            </a:blipFill>
          </p:spPr>
          <p:txBody>
            <a:bodyPr/>
            <a:lstStyle/>
            <a:p>
              <a:endParaRPr lang="en-NZ"/>
            </a:p>
          </p:txBody>
        </p:sp>
      </p:grpSp>
      <p:sp>
        <p:nvSpPr>
          <p:cNvPr id="11" name="TextBox 11"/>
          <p:cNvSpPr txBox="1"/>
          <p:nvPr/>
        </p:nvSpPr>
        <p:spPr>
          <a:xfrm>
            <a:off x="1028700" y="904875"/>
            <a:ext cx="6268606" cy="1184275"/>
          </a:xfrm>
          <a:prstGeom prst="rect">
            <a:avLst/>
          </a:prstGeom>
        </p:spPr>
        <p:txBody>
          <a:bodyPr lIns="0" tIns="0" rIns="0" bIns="0" rtlCol="0" anchor="t">
            <a:spAutoFit/>
          </a:bodyPr>
          <a:lstStyle/>
          <a:p>
            <a:pPr marL="0" lvl="0" indent="0" algn="l">
              <a:lnSpc>
                <a:spcPts val="7699"/>
              </a:lnSpc>
            </a:pPr>
            <a:r>
              <a:rPr lang="en-US" sz="6999">
                <a:solidFill>
                  <a:srgbClr val="000000"/>
                </a:solidFill>
                <a:latin typeface="Suisse Int'l 1"/>
                <a:ea typeface="Suisse Int'l 1"/>
                <a:cs typeface="Suisse Int'l 1"/>
                <a:sym typeface="Suisse Int'l 1"/>
              </a:rPr>
              <a:t>Noho to plan </a:t>
            </a:r>
          </a:p>
        </p:txBody>
      </p:sp>
      <p:sp>
        <p:nvSpPr>
          <p:cNvPr id="12" name="TextBox 12"/>
          <p:cNvSpPr txBox="1"/>
          <p:nvPr/>
        </p:nvSpPr>
        <p:spPr>
          <a:xfrm>
            <a:off x="1028700" y="2828925"/>
            <a:ext cx="6268606" cy="2314575"/>
          </a:xfrm>
          <a:prstGeom prst="rect">
            <a:avLst/>
          </a:prstGeom>
        </p:spPr>
        <p:txBody>
          <a:bodyPr lIns="0" tIns="0" rIns="0" bIns="0" rtlCol="0" anchor="t">
            <a:spAutoFit/>
          </a:bodyPr>
          <a:lstStyle/>
          <a:p>
            <a:pPr algn="l">
              <a:lnSpc>
                <a:spcPts val="3749"/>
              </a:lnSpc>
            </a:pPr>
            <a:r>
              <a:rPr lang="en-US" sz="2499">
                <a:solidFill>
                  <a:srgbClr val="545454"/>
                </a:solidFill>
                <a:latin typeface="Roboto"/>
                <a:ea typeface="Roboto"/>
                <a:cs typeface="Roboto"/>
                <a:sym typeface="Roboto"/>
              </a:rPr>
              <a:t>What better way to plan a project, set a vision, a mission, develop guiding principals and set KPI’s than to remove yourselves in the middle of summer to somewhere far from interruptions or cellphone coverage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8913" y="3817288"/>
            <a:ext cx="18885825" cy="6970587"/>
            <a:chOff x="0" y="0"/>
            <a:chExt cx="4974045" cy="1835875"/>
          </a:xfrm>
        </p:grpSpPr>
        <p:sp>
          <p:nvSpPr>
            <p:cNvPr id="3" name="Freeform 3"/>
            <p:cNvSpPr/>
            <p:nvPr/>
          </p:nvSpPr>
          <p:spPr>
            <a:xfrm>
              <a:off x="0" y="0"/>
              <a:ext cx="4974044" cy="1835875"/>
            </a:xfrm>
            <a:custGeom>
              <a:avLst/>
              <a:gdLst/>
              <a:ahLst/>
              <a:cxnLst/>
              <a:rect l="l" t="t" r="r" b="b"/>
              <a:pathLst>
                <a:path w="4974044" h="1835875">
                  <a:moveTo>
                    <a:pt x="0" y="0"/>
                  </a:moveTo>
                  <a:lnTo>
                    <a:pt x="4974044" y="0"/>
                  </a:lnTo>
                  <a:lnTo>
                    <a:pt x="4974044" y="1835875"/>
                  </a:lnTo>
                  <a:lnTo>
                    <a:pt x="0" y="1835875"/>
                  </a:lnTo>
                  <a:close/>
                </a:path>
              </a:pathLst>
            </a:custGeom>
            <a:solidFill>
              <a:srgbClr val="0097B2"/>
            </a:solidFill>
          </p:spPr>
          <p:txBody>
            <a:bodyPr/>
            <a:lstStyle/>
            <a:p>
              <a:endParaRPr lang="en-NZ"/>
            </a:p>
          </p:txBody>
        </p:sp>
        <p:sp>
          <p:nvSpPr>
            <p:cNvPr id="4" name="TextBox 4"/>
            <p:cNvSpPr txBox="1"/>
            <p:nvPr/>
          </p:nvSpPr>
          <p:spPr>
            <a:xfrm>
              <a:off x="0" y="-76200"/>
              <a:ext cx="4974045" cy="1912075"/>
            </a:xfrm>
            <a:prstGeom prst="rect">
              <a:avLst/>
            </a:prstGeom>
          </p:spPr>
          <p:txBody>
            <a:bodyPr lIns="50800" tIns="50800" rIns="50800" bIns="50800" rtlCol="0" anchor="ctr"/>
            <a:lstStyle/>
            <a:p>
              <a:pPr algn="ctr">
                <a:lnSpc>
                  <a:spcPts val="3749"/>
                </a:lnSpc>
              </a:pPr>
              <a:endParaRPr/>
            </a:p>
          </p:txBody>
        </p:sp>
      </p:grpSp>
      <p:sp>
        <p:nvSpPr>
          <p:cNvPr id="5" name="TextBox 5"/>
          <p:cNvSpPr txBox="1"/>
          <p:nvPr/>
        </p:nvSpPr>
        <p:spPr>
          <a:xfrm>
            <a:off x="1028700" y="4716232"/>
            <a:ext cx="7059457" cy="1376747"/>
          </a:xfrm>
          <a:prstGeom prst="rect">
            <a:avLst/>
          </a:prstGeom>
        </p:spPr>
        <p:txBody>
          <a:bodyPr lIns="0" tIns="0" rIns="0" bIns="0" rtlCol="0" anchor="t">
            <a:spAutoFit/>
          </a:bodyPr>
          <a:lstStyle/>
          <a:p>
            <a:pPr algn="l">
              <a:lnSpc>
                <a:spcPts val="4915"/>
              </a:lnSpc>
            </a:pPr>
            <a:r>
              <a:rPr lang="en-US" sz="4468">
                <a:solidFill>
                  <a:srgbClr val="FFFFFF"/>
                </a:solidFill>
                <a:latin typeface="Suisse Int'l 1"/>
                <a:ea typeface="Suisse Int'l 1"/>
                <a:cs typeface="Suisse Int'l 1"/>
                <a:sym typeface="Suisse Int'l 1"/>
              </a:rPr>
              <a:t>Te Kete o te Tūwharetoa</a:t>
            </a:r>
          </a:p>
          <a:p>
            <a:pPr marL="0" lvl="0" indent="0" algn="l">
              <a:lnSpc>
                <a:spcPts val="4915"/>
              </a:lnSpc>
              <a:spcBef>
                <a:spcPct val="0"/>
              </a:spcBef>
            </a:pPr>
            <a:r>
              <a:rPr lang="en-US" sz="4468">
                <a:solidFill>
                  <a:srgbClr val="FFFFFF"/>
                </a:solidFill>
                <a:latin typeface="Suisse Int'l 1"/>
                <a:ea typeface="Suisse Int'l 1"/>
                <a:cs typeface="Suisse Int'l 1"/>
                <a:sym typeface="Suisse Int'l 1"/>
              </a:rPr>
              <a:t>ka ora te Tūwharetoa</a:t>
            </a:r>
          </a:p>
        </p:txBody>
      </p:sp>
      <p:sp>
        <p:nvSpPr>
          <p:cNvPr id="6" name="TextBox 6"/>
          <p:cNvSpPr txBox="1"/>
          <p:nvPr/>
        </p:nvSpPr>
        <p:spPr>
          <a:xfrm>
            <a:off x="1028700" y="7353300"/>
            <a:ext cx="7394489" cy="1847850"/>
          </a:xfrm>
          <a:prstGeom prst="rect">
            <a:avLst/>
          </a:prstGeom>
        </p:spPr>
        <p:txBody>
          <a:bodyPr lIns="0" tIns="0" rIns="0" bIns="0" rtlCol="0" anchor="t">
            <a:spAutoFit/>
          </a:bodyPr>
          <a:lstStyle/>
          <a:p>
            <a:pPr algn="l">
              <a:lnSpc>
                <a:spcPts val="3749"/>
              </a:lnSpc>
            </a:pPr>
            <a:r>
              <a:rPr lang="en-US" sz="2499">
                <a:solidFill>
                  <a:srgbClr val="FFFFFF"/>
                </a:solidFill>
                <a:latin typeface="Roboto"/>
                <a:ea typeface="Roboto"/>
                <a:cs typeface="Roboto"/>
                <a:sym typeface="Roboto"/>
              </a:rPr>
              <a:t>OUR KETE:</a:t>
            </a:r>
          </a:p>
          <a:p>
            <a:pPr algn="l">
              <a:lnSpc>
                <a:spcPts val="3749"/>
              </a:lnSpc>
            </a:pPr>
            <a:r>
              <a:rPr lang="en-US" sz="2499">
                <a:solidFill>
                  <a:srgbClr val="FFFFFF"/>
                </a:solidFill>
                <a:latin typeface="Roboto"/>
                <a:ea typeface="Roboto"/>
                <a:cs typeface="Roboto"/>
                <a:sym typeface="Roboto"/>
              </a:rPr>
              <a:t>Courageous, Kōtahitanga, whakapapa, connection, knowledge, journey, future, inspiration, tupuna, wero, matauranga, whakapono.</a:t>
            </a:r>
          </a:p>
        </p:txBody>
      </p:sp>
      <p:grpSp>
        <p:nvGrpSpPr>
          <p:cNvPr id="7" name="Group 7"/>
          <p:cNvGrpSpPr/>
          <p:nvPr/>
        </p:nvGrpSpPr>
        <p:grpSpPr>
          <a:xfrm>
            <a:off x="9663331" y="1028700"/>
            <a:ext cx="7595969" cy="8229600"/>
            <a:chOff x="0" y="0"/>
            <a:chExt cx="1176814" cy="1274980"/>
          </a:xfrm>
        </p:grpSpPr>
        <p:sp>
          <p:nvSpPr>
            <p:cNvPr id="8" name="Freeform 8"/>
            <p:cNvSpPr/>
            <p:nvPr/>
          </p:nvSpPr>
          <p:spPr>
            <a:xfrm>
              <a:off x="0" y="0"/>
              <a:ext cx="1176814" cy="1274980"/>
            </a:xfrm>
            <a:custGeom>
              <a:avLst/>
              <a:gdLst/>
              <a:ahLst/>
              <a:cxnLst/>
              <a:rect l="l" t="t" r="r" b="b"/>
              <a:pathLst>
                <a:path w="1176814" h="1274980">
                  <a:moveTo>
                    <a:pt x="0" y="0"/>
                  </a:moveTo>
                  <a:lnTo>
                    <a:pt x="1176814" y="0"/>
                  </a:lnTo>
                  <a:lnTo>
                    <a:pt x="1176814" y="1274980"/>
                  </a:lnTo>
                  <a:lnTo>
                    <a:pt x="0" y="1274980"/>
                  </a:lnTo>
                  <a:close/>
                </a:path>
              </a:pathLst>
            </a:custGeom>
            <a:blipFill>
              <a:blip r:embed="rId2"/>
              <a:stretch>
                <a:fillRect t="-49151" b="-49151"/>
              </a:stretch>
            </a:blipFill>
          </p:spPr>
          <p:txBody>
            <a:bodyPr/>
            <a:lstStyle/>
            <a:p>
              <a:endParaRPr lang="en-NZ"/>
            </a:p>
          </p:txBody>
        </p:sp>
      </p:grpSp>
      <p:grpSp>
        <p:nvGrpSpPr>
          <p:cNvPr id="9" name="Group 9"/>
          <p:cNvGrpSpPr/>
          <p:nvPr/>
        </p:nvGrpSpPr>
        <p:grpSpPr>
          <a:xfrm>
            <a:off x="1028700" y="0"/>
            <a:ext cx="6319504" cy="3817288"/>
            <a:chOff x="0" y="0"/>
            <a:chExt cx="979057" cy="591398"/>
          </a:xfrm>
        </p:grpSpPr>
        <p:sp>
          <p:nvSpPr>
            <p:cNvPr id="10" name="Freeform 10"/>
            <p:cNvSpPr/>
            <p:nvPr/>
          </p:nvSpPr>
          <p:spPr>
            <a:xfrm>
              <a:off x="0" y="0"/>
              <a:ext cx="979057" cy="591398"/>
            </a:xfrm>
            <a:custGeom>
              <a:avLst/>
              <a:gdLst/>
              <a:ahLst/>
              <a:cxnLst/>
              <a:rect l="l" t="t" r="r" b="b"/>
              <a:pathLst>
                <a:path w="979057" h="591398">
                  <a:moveTo>
                    <a:pt x="0" y="0"/>
                  </a:moveTo>
                  <a:lnTo>
                    <a:pt x="979057" y="0"/>
                  </a:lnTo>
                  <a:lnTo>
                    <a:pt x="979057" y="591398"/>
                  </a:lnTo>
                  <a:lnTo>
                    <a:pt x="0" y="591398"/>
                  </a:lnTo>
                  <a:close/>
                </a:path>
              </a:pathLst>
            </a:custGeom>
            <a:blipFill>
              <a:blip r:embed="rId3"/>
              <a:stretch>
                <a:fillRect t="-12005" b="-12005"/>
              </a:stretch>
            </a:blipFill>
          </p:spPr>
          <p:txBody>
            <a:bodyPr/>
            <a:lstStyle/>
            <a:p>
              <a:endParaRPr lang="en-NZ"/>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985223" cy="10287000"/>
            <a:chOff x="0" y="0"/>
            <a:chExt cx="2366478" cy="2709333"/>
          </a:xfrm>
        </p:grpSpPr>
        <p:sp>
          <p:nvSpPr>
            <p:cNvPr id="3" name="Freeform 3"/>
            <p:cNvSpPr/>
            <p:nvPr/>
          </p:nvSpPr>
          <p:spPr>
            <a:xfrm>
              <a:off x="0" y="0"/>
              <a:ext cx="2366478" cy="2709333"/>
            </a:xfrm>
            <a:custGeom>
              <a:avLst/>
              <a:gdLst/>
              <a:ahLst/>
              <a:cxnLst/>
              <a:rect l="l" t="t" r="r" b="b"/>
              <a:pathLst>
                <a:path w="2366478" h="2709333">
                  <a:moveTo>
                    <a:pt x="0" y="0"/>
                  </a:moveTo>
                  <a:lnTo>
                    <a:pt x="2366478" y="0"/>
                  </a:lnTo>
                  <a:lnTo>
                    <a:pt x="2366478" y="2709333"/>
                  </a:lnTo>
                  <a:lnTo>
                    <a:pt x="0" y="2709333"/>
                  </a:lnTo>
                  <a:close/>
                </a:path>
              </a:pathLst>
            </a:custGeom>
            <a:solidFill>
              <a:srgbClr val="0097B2"/>
            </a:solidFill>
          </p:spPr>
          <p:txBody>
            <a:bodyPr/>
            <a:lstStyle/>
            <a:p>
              <a:endParaRPr lang="en-NZ"/>
            </a:p>
          </p:txBody>
        </p:sp>
        <p:sp>
          <p:nvSpPr>
            <p:cNvPr id="4" name="TextBox 4"/>
            <p:cNvSpPr txBox="1"/>
            <p:nvPr/>
          </p:nvSpPr>
          <p:spPr>
            <a:xfrm>
              <a:off x="0" y="-76200"/>
              <a:ext cx="2366478" cy="2785533"/>
            </a:xfrm>
            <a:prstGeom prst="rect">
              <a:avLst/>
            </a:prstGeom>
          </p:spPr>
          <p:txBody>
            <a:bodyPr lIns="50800" tIns="50800" rIns="50800" bIns="50800" rtlCol="0" anchor="ctr"/>
            <a:lstStyle/>
            <a:p>
              <a:pPr algn="ctr">
                <a:lnSpc>
                  <a:spcPts val="3749"/>
                </a:lnSpc>
              </a:pPr>
              <a:endParaRPr/>
            </a:p>
          </p:txBody>
        </p:sp>
      </p:grpSp>
      <p:grpSp>
        <p:nvGrpSpPr>
          <p:cNvPr id="5" name="Group 5"/>
          <p:cNvGrpSpPr/>
          <p:nvPr/>
        </p:nvGrpSpPr>
        <p:grpSpPr>
          <a:xfrm>
            <a:off x="10764741" y="2085598"/>
            <a:ext cx="819112" cy="819112"/>
            <a:chOff x="0" y="0"/>
            <a:chExt cx="215733" cy="215733"/>
          </a:xfrm>
        </p:grpSpPr>
        <p:sp>
          <p:nvSpPr>
            <p:cNvPr id="6" name="Freeform 6"/>
            <p:cNvSpPr/>
            <p:nvPr/>
          </p:nvSpPr>
          <p:spPr>
            <a:xfrm>
              <a:off x="0" y="0"/>
              <a:ext cx="215733" cy="215733"/>
            </a:xfrm>
            <a:custGeom>
              <a:avLst/>
              <a:gdLst/>
              <a:ahLst/>
              <a:cxnLst/>
              <a:rect l="l" t="t" r="r" b="b"/>
              <a:pathLst>
                <a:path w="215733" h="215733">
                  <a:moveTo>
                    <a:pt x="0" y="0"/>
                  </a:moveTo>
                  <a:lnTo>
                    <a:pt x="215733" y="0"/>
                  </a:lnTo>
                  <a:lnTo>
                    <a:pt x="215733" y="215733"/>
                  </a:lnTo>
                  <a:lnTo>
                    <a:pt x="0" y="215733"/>
                  </a:lnTo>
                  <a:close/>
                </a:path>
              </a:pathLst>
            </a:custGeom>
            <a:solidFill>
              <a:srgbClr val="0097B2"/>
            </a:solidFill>
          </p:spPr>
          <p:txBody>
            <a:bodyPr/>
            <a:lstStyle/>
            <a:p>
              <a:endParaRPr lang="en-NZ"/>
            </a:p>
          </p:txBody>
        </p:sp>
        <p:sp>
          <p:nvSpPr>
            <p:cNvPr id="7" name="TextBox 7"/>
            <p:cNvSpPr txBox="1"/>
            <p:nvPr/>
          </p:nvSpPr>
          <p:spPr>
            <a:xfrm>
              <a:off x="0" y="-76200"/>
              <a:ext cx="215733" cy="291933"/>
            </a:xfrm>
            <a:prstGeom prst="rect">
              <a:avLst/>
            </a:prstGeom>
          </p:spPr>
          <p:txBody>
            <a:bodyPr lIns="50800" tIns="50800" rIns="50800" bIns="50800" rtlCol="0" anchor="ctr"/>
            <a:lstStyle/>
            <a:p>
              <a:pPr algn="ctr">
                <a:lnSpc>
                  <a:spcPts val="3749"/>
                </a:lnSpc>
              </a:pPr>
              <a:endParaRPr/>
            </a:p>
          </p:txBody>
        </p:sp>
      </p:grpSp>
      <p:grpSp>
        <p:nvGrpSpPr>
          <p:cNvPr id="8" name="Group 8"/>
          <p:cNvGrpSpPr/>
          <p:nvPr/>
        </p:nvGrpSpPr>
        <p:grpSpPr>
          <a:xfrm>
            <a:off x="10764741" y="3409771"/>
            <a:ext cx="819112" cy="819112"/>
            <a:chOff x="0" y="0"/>
            <a:chExt cx="215733" cy="215733"/>
          </a:xfrm>
        </p:grpSpPr>
        <p:sp>
          <p:nvSpPr>
            <p:cNvPr id="9" name="Freeform 9"/>
            <p:cNvSpPr/>
            <p:nvPr/>
          </p:nvSpPr>
          <p:spPr>
            <a:xfrm>
              <a:off x="0" y="0"/>
              <a:ext cx="215733" cy="215733"/>
            </a:xfrm>
            <a:custGeom>
              <a:avLst/>
              <a:gdLst/>
              <a:ahLst/>
              <a:cxnLst/>
              <a:rect l="l" t="t" r="r" b="b"/>
              <a:pathLst>
                <a:path w="215733" h="215733">
                  <a:moveTo>
                    <a:pt x="0" y="0"/>
                  </a:moveTo>
                  <a:lnTo>
                    <a:pt x="215733" y="0"/>
                  </a:lnTo>
                  <a:lnTo>
                    <a:pt x="215733" y="215733"/>
                  </a:lnTo>
                  <a:lnTo>
                    <a:pt x="0" y="215733"/>
                  </a:lnTo>
                  <a:close/>
                </a:path>
              </a:pathLst>
            </a:custGeom>
            <a:solidFill>
              <a:srgbClr val="0097B2"/>
            </a:solidFill>
          </p:spPr>
          <p:txBody>
            <a:bodyPr/>
            <a:lstStyle/>
            <a:p>
              <a:endParaRPr lang="en-NZ"/>
            </a:p>
          </p:txBody>
        </p:sp>
        <p:sp>
          <p:nvSpPr>
            <p:cNvPr id="10" name="TextBox 10"/>
            <p:cNvSpPr txBox="1"/>
            <p:nvPr/>
          </p:nvSpPr>
          <p:spPr>
            <a:xfrm>
              <a:off x="0" y="-76200"/>
              <a:ext cx="215733" cy="291933"/>
            </a:xfrm>
            <a:prstGeom prst="rect">
              <a:avLst/>
            </a:prstGeom>
          </p:spPr>
          <p:txBody>
            <a:bodyPr lIns="50800" tIns="50800" rIns="50800" bIns="50800" rtlCol="0" anchor="ctr"/>
            <a:lstStyle/>
            <a:p>
              <a:pPr algn="ctr">
                <a:lnSpc>
                  <a:spcPts val="3749"/>
                </a:lnSpc>
              </a:pPr>
              <a:endParaRPr/>
            </a:p>
          </p:txBody>
        </p:sp>
      </p:grpSp>
      <p:grpSp>
        <p:nvGrpSpPr>
          <p:cNvPr id="11" name="Group 11"/>
          <p:cNvGrpSpPr/>
          <p:nvPr/>
        </p:nvGrpSpPr>
        <p:grpSpPr>
          <a:xfrm>
            <a:off x="10764741" y="4715224"/>
            <a:ext cx="819112" cy="819112"/>
            <a:chOff x="0" y="0"/>
            <a:chExt cx="215733" cy="215733"/>
          </a:xfrm>
        </p:grpSpPr>
        <p:sp>
          <p:nvSpPr>
            <p:cNvPr id="12" name="Freeform 12"/>
            <p:cNvSpPr/>
            <p:nvPr/>
          </p:nvSpPr>
          <p:spPr>
            <a:xfrm>
              <a:off x="0" y="0"/>
              <a:ext cx="215733" cy="215733"/>
            </a:xfrm>
            <a:custGeom>
              <a:avLst/>
              <a:gdLst/>
              <a:ahLst/>
              <a:cxnLst/>
              <a:rect l="l" t="t" r="r" b="b"/>
              <a:pathLst>
                <a:path w="215733" h="215733">
                  <a:moveTo>
                    <a:pt x="0" y="0"/>
                  </a:moveTo>
                  <a:lnTo>
                    <a:pt x="215733" y="0"/>
                  </a:lnTo>
                  <a:lnTo>
                    <a:pt x="215733" y="215733"/>
                  </a:lnTo>
                  <a:lnTo>
                    <a:pt x="0" y="215733"/>
                  </a:lnTo>
                  <a:close/>
                </a:path>
              </a:pathLst>
            </a:custGeom>
            <a:solidFill>
              <a:srgbClr val="0097B2"/>
            </a:solidFill>
          </p:spPr>
          <p:txBody>
            <a:bodyPr/>
            <a:lstStyle/>
            <a:p>
              <a:endParaRPr lang="en-NZ"/>
            </a:p>
          </p:txBody>
        </p:sp>
        <p:sp>
          <p:nvSpPr>
            <p:cNvPr id="13" name="TextBox 13"/>
            <p:cNvSpPr txBox="1"/>
            <p:nvPr/>
          </p:nvSpPr>
          <p:spPr>
            <a:xfrm>
              <a:off x="0" y="-76200"/>
              <a:ext cx="215733" cy="291933"/>
            </a:xfrm>
            <a:prstGeom prst="rect">
              <a:avLst/>
            </a:prstGeom>
          </p:spPr>
          <p:txBody>
            <a:bodyPr lIns="50800" tIns="50800" rIns="50800" bIns="50800" rtlCol="0" anchor="ctr"/>
            <a:lstStyle/>
            <a:p>
              <a:pPr algn="ctr">
                <a:lnSpc>
                  <a:spcPts val="3749"/>
                </a:lnSpc>
              </a:pPr>
              <a:endParaRPr/>
            </a:p>
          </p:txBody>
        </p:sp>
      </p:grpSp>
      <p:grpSp>
        <p:nvGrpSpPr>
          <p:cNvPr id="14" name="Group 14"/>
          <p:cNvGrpSpPr/>
          <p:nvPr/>
        </p:nvGrpSpPr>
        <p:grpSpPr>
          <a:xfrm>
            <a:off x="10764741" y="6058117"/>
            <a:ext cx="819112" cy="819112"/>
            <a:chOff x="0" y="0"/>
            <a:chExt cx="215733" cy="215733"/>
          </a:xfrm>
        </p:grpSpPr>
        <p:sp>
          <p:nvSpPr>
            <p:cNvPr id="15" name="Freeform 15"/>
            <p:cNvSpPr/>
            <p:nvPr/>
          </p:nvSpPr>
          <p:spPr>
            <a:xfrm>
              <a:off x="0" y="0"/>
              <a:ext cx="215733" cy="215733"/>
            </a:xfrm>
            <a:custGeom>
              <a:avLst/>
              <a:gdLst/>
              <a:ahLst/>
              <a:cxnLst/>
              <a:rect l="l" t="t" r="r" b="b"/>
              <a:pathLst>
                <a:path w="215733" h="215733">
                  <a:moveTo>
                    <a:pt x="0" y="0"/>
                  </a:moveTo>
                  <a:lnTo>
                    <a:pt x="215733" y="0"/>
                  </a:lnTo>
                  <a:lnTo>
                    <a:pt x="215733" y="215733"/>
                  </a:lnTo>
                  <a:lnTo>
                    <a:pt x="0" y="215733"/>
                  </a:lnTo>
                  <a:close/>
                </a:path>
              </a:pathLst>
            </a:custGeom>
            <a:solidFill>
              <a:srgbClr val="0097B2"/>
            </a:solidFill>
          </p:spPr>
          <p:txBody>
            <a:bodyPr/>
            <a:lstStyle/>
            <a:p>
              <a:endParaRPr lang="en-NZ"/>
            </a:p>
          </p:txBody>
        </p:sp>
        <p:sp>
          <p:nvSpPr>
            <p:cNvPr id="16" name="TextBox 16"/>
            <p:cNvSpPr txBox="1"/>
            <p:nvPr/>
          </p:nvSpPr>
          <p:spPr>
            <a:xfrm>
              <a:off x="0" y="-76200"/>
              <a:ext cx="215733" cy="291933"/>
            </a:xfrm>
            <a:prstGeom prst="rect">
              <a:avLst/>
            </a:prstGeom>
          </p:spPr>
          <p:txBody>
            <a:bodyPr lIns="50800" tIns="50800" rIns="50800" bIns="50800" rtlCol="0" anchor="ctr"/>
            <a:lstStyle/>
            <a:p>
              <a:pPr algn="ctr">
                <a:lnSpc>
                  <a:spcPts val="3749"/>
                </a:lnSpc>
              </a:pPr>
              <a:endParaRPr/>
            </a:p>
          </p:txBody>
        </p:sp>
      </p:grpSp>
      <p:grpSp>
        <p:nvGrpSpPr>
          <p:cNvPr id="17" name="Group 17"/>
          <p:cNvGrpSpPr/>
          <p:nvPr/>
        </p:nvGrpSpPr>
        <p:grpSpPr>
          <a:xfrm>
            <a:off x="10764741" y="7382289"/>
            <a:ext cx="819112" cy="819112"/>
            <a:chOff x="0" y="0"/>
            <a:chExt cx="215733" cy="215733"/>
          </a:xfrm>
        </p:grpSpPr>
        <p:sp>
          <p:nvSpPr>
            <p:cNvPr id="18" name="Freeform 18"/>
            <p:cNvSpPr/>
            <p:nvPr/>
          </p:nvSpPr>
          <p:spPr>
            <a:xfrm>
              <a:off x="0" y="0"/>
              <a:ext cx="215733" cy="215733"/>
            </a:xfrm>
            <a:custGeom>
              <a:avLst/>
              <a:gdLst/>
              <a:ahLst/>
              <a:cxnLst/>
              <a:rect l="l" t="t" r="r" b="b"/>
              <a:pathLst>
                <a:path w="215733" h="215733">
                  <a:moveTo>
                    <a:pt x="0" y="0"/>
                  </a:moveTo>
                  <a:lnTo>
                    <a:pt x="215733" y="0"/>
                  </a:lnTo>
                  <a:lnTo>
                    <a:pt x="215733" y="215733"/>
                  </a:lnTo>
                  <a:lnTo>
                    <a:pt x="0" y="215733"/>
                  </a:lnTo>
                  <a:close/>
                </a:path>
              </a:pathLst>
            </a:custGeom>
            <a:solidFill>
              <a:srgbClr val="0097B2"/>
            </a:solidFill>
          </p:spPr>
          <p:txBody>
            <a:bodyPr/>
            <a:lstStyle/>
            <a:p>
              <a:endParaRPr lang="en-NZ"/>
            </a:p>
          </p:txBody>
        </p:sp>
        <p:sp>
          <p:nvSpPr>
            <p:cNvPr id="19" name="TextBox 19"/>
            <p:cNvSpPr txBox="1"/>
            <p:nvPr/>
          </p:nvSpPr>
          <p:spPr>
            <a:xfrm>
              <a:off x="0" y="-76200"/>
              <a:ext cx="215733" cy="291933"/>
            </a:xfrm>
            <a:prstGeom prst="rect">
              <a:avLst/>
            </a:prstGeom>
          </p:spPr>
          <p:txBody>
            <a:bodyPr lIns="50800" tIns="50800" rIns="50800" bIns="50800" rtlCol="0" anchor="ctr"/>
            <a:lstStyle/>
            <a:p>
              <a:pPr algn="ctr">
                <a:lnSpc>
                  <a:spcPts val="3749"/>
                </a:lnSpc>
              </a:pPr>
              <a:endParaRPr/>
            </a:p>
          </p:txBody>
        </p:sp>
      </p:grpSp>
      <p:sp>
        <p:nvSpPr>
          <p:cNvPr id="20" name="Freeform 20"/>
          <p:cNvSpPr/>
          <p:nvPr/>
        </p:nvSpPr>
        <p:spPr>
          <a:xfrm>
            <a:off x="10992829" y="3620730"/>
            <a:ext cx="362937" cy="397195"/>
          </a:xfrm>
          <a:custGeom>
            <a:avLst/>
            <a:gdLst/>
            <a:ahLst/>
            <a:cxnLst/>
            <a:rect l="l" t="t" r="r" b="b"/>
            <a:pathLst>
              <a:path w="362937" h="397195">
                <a:moveTo>
                  <a:pt x="0" y="0"/>
                </a:moveTo>
                <a:lnTo>
                  <a:pt x="362937" y="0"/>
                </a:lnTo>
                <a:lnTo>
                  <a:pt x="362937" y="397195"/>
                </a:lnTo>
                <a:lnTo>
                  <a:pt x="0" y="397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Z"/>
          </a:p>
        </p:txBody>
      </p:sp>
      <p:sp>
        <p:nvSpPr>
          <p:cNvPr id="21" name="Freeform 21"/>
          <p:cNvSpPr/>
          <p:nvPr/>
        </p:nvSpPr>
        <p:spPr>
          <a:xfrm>
            <a:off x="10965466" y="2294155"/>
            <a:ext cx="417661" cy="401999"/>
          </a:xfrm>
          <a:custGeom>
            <a:avLst/>
            <a:gdLst/>
            <a:ahLst/>
            <a:cxnLst/>
            <a:rect l="l" t="t" r="r" b="b"/>
            <a:pathLst>
              <a:path w="417661" h="401999">
                <a:moveTo>
                  <a:pt x="0" y="0"/>
                </a:moveTo>
                <a:lnTo>
                  <a:pt x="417662" y="0"/>
                </a:lnTo>
                <a:lnTo>
                  <a:pt x="417662" y="401999"/>
                </a:lnTo>
                <a:lnTo>
                  <a:pt x="0" y="4019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NZ"/>
          </a:p>
        </p:txBody>
      </p:sp>
      <p:sp>
        <p:nvSpPr>
          <p:cNvPr id="22" name="Freeform 22"/>
          <p:cNvSpPr/>
          <p:nvPr/>
        </p:nvSpPr>
        <p:spPr>
          <a:xfrm>
            <a:off x="10956669" y="6292482"/>
            <a:ext cx="435256" cy="350381"/>
          </a:xfrm>
          <a:custGeom>
            <a:avLst/>
            <a:gdLst/>
            <a:ahLst/>
            <a:cxnLst/>
            <a:rect l="l" t="t" r="r" b="b"/>
            <a:pathLst>
              <a:path w="435256" h="350381">
                <a:moveTo>
                  <a:pt x="0" y="0"/>
                </a:moveTo>
                <a:lnTo>
                  <a:pt x="435256" y="0"/>
                </a:lnTo>
                <a:lnTo>
                  <a:pt x="435256" y="350381"/>
                </a:lnTo>
                <a:lnTo>
                  <a:pt x="0" y="3503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NZ"/>
          </a:p>
        </p:txBody>
      </p:sp>
      <p:sp>
        <p:nvSpPr>
          <p:cNvPr id="23" name="Freeform 23"/>
          <p:cNvSpPr/>
          <p:nvPr/>
        </p:nvSpPr>
        <p:spPr>
          <a:xfrm>
            <a:off x="10930107" y="7604735"/>
            <a:ext cx="488381" cy="374222"/>
          </a:xfrm>
          <a:custGeom>
            <a:avLst/>
            <a:gdLst/>
            <a:ahLst/>
            <a:cxnLst/>
            <a:rect l="l" t="t" r="r" b="b"/>
            <a:pathLst>
              <a:path w="488381" h="374222">
                <a:moveTo>
                  <a:pt x="0" y="0"/>
                </a:moveTo>
                <a:lnTo>
                  <a:pt x="488381" y="0"/>
                </a:lnTo>
                <a:lnTo>
                  <a:pt x="488381" y="374222"/>
                </a:lnTo>
                <a:lnTo>
                  <a:pt x="0" y="3742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NZ"/>
          </a:p>
        </p:txBody>
      </p:sp>
      <p:sp>
        <p:nvSpPr>
          <p:cNvPr id="24" name="Freeform 24"/>
          <p:cNvSpPr/>
          <p:nvPr/>
        </p:nvSpPr>
        <p:spPr>
          <a:xfrm>
            <a:off x="10947872" y="4898354"/>
            <a:ext cx="452851" cy="452851"/>
          </a:xfrm>
          <a:custGeom>
            <a:avLst/>
            <a:gdLst/>
            <a:ahLst/>
            <a:cxnLst/>
            <a:rect l="l" t="t" r="r" b="b"/>
            <a:pathLst>
              <a:path w="452851" h="452851">
                <a:moveTo>
                  <a:pt x="0" y="0"/>
                </a:moveTo>
                <a:lnTo>
                  <a:pt x="452851" y="0"/>
                </a:lnTo>
                <a:lnTo>
                  <a:pt x="452851" y="452851"/>
                </a:lnTo>
                <a:lnTo>
                  <a:pt x="0" y="4528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NZ"/>
          </a:p>
        </p:txBody>
      </p:sp>
      <p:sp>
        <p:nvSpPr>
          <p:cNvPr id="25" name="TextBox 25"/>
          <p:cNvSpPr txBox="1"/>
          <p:nvPr/>
        </p:nvSpPr>
        <p:spPr>
          <a:xfrm>
            <a:off x="1028700" y="2289029"/>
            <a:ext cx="7359884" cy="905510"/>
          </a:xfrm>
          <a:prstGeom prst="rect">
            <a:avLst/>
          </a:prstGeom>
        </p:spPr>
        <p:txBody>
          <a:bodyPr lIns="0" tIns="0" rIns="0" bIns="0" rtlCol="0" anchor="t">
            <a:spAutoFit/>
          </a:bodyPr>
          <a:lstStyle/>
          <a:p>
            <a:pPr marL="0" lvl="0" indent="0" algn="l">
              <a:lnSpc>
                <a:spcPts val="5830"/>
              </a:lnSpc>
              <a:spcBef>
                <a:spcPct val="0"/>
              </a:spcBef>
            </a:pPr>
            <a:r>
              <a:rPr lang="en-US" sz="5300">
                <a:solidFill>
                  <a:srgbClr val="FFFFFF"/>
                </a:solidFill>
                <a:latin typeface="Suisse Int'l 1"/>
                <a:ea typeface="Suisse Int'l 1"/>
                <a:cs typeface="Suisse Int'l 1"/>
                <a:sym typeface="Suisse Int'l 1"/>
              </a:rPr>
              <a:t>How &amp; what?</a:t>
            </a:r>
          </a:p>
        </p:txBody>
      </p:sp>
      <p:sp>
        <p:nvSpPr>
          <p:cNvPr id="26" name="TextBox 26"/>
          <p:cNvSpPr txBox="1"/>
          <p:nvPr/>
        </p:nvSpPr>
        <p:spPr>
          <a:xfrm>
            <a:off x="966223" y="4171771"/>
            <a:ext cx="7052777" cy="4181475"/>
          </a:xfrm>
          <a:prstGeom prst="rect">
            <a:avLst/>
          </a:prstGeom>
        </p:spPr>
        <p:txBody>
          <a:bodyPr lIns="0" tIns="0" rIns="0" bIns="0" rtlCol="0" anchor="t">
            <a:spAutoFit/>
          </a:bodyPr>
          <a:lstStyle/>
          <a:p>
            <a:pPr algn="l">
              <a:lnSpc>
                <a:spcPts val="3749"/>
              </a:lnSpc>
            </a:pPr>
            <a:r>
              <a:rPr lang="en-US" sz="2499">
                <a:solidFill>
                  <a:srgbClr val="FFFFFF"/>
                </a:solidFill>
                <a:latin typeface="Roboto"/>
                <a:ea typeface="Roboto"/>
                <a:cs typeface="Roboto"/>
                <a:sym typeface="Roboto"/>
              </a:rPr>
              <a:t>The development of a mentorship programme and digital platform that is a resource for Tūwharetoa uri who may wish to start a career in tourism. This will be for people of all ages from rangatahi to kaumatua. It will have relevant resources and guidance but will mainly be focussed around connecting people to those with experience in the tourism industry to get practical guidance, support (awhi) and mentorship. </a:t>
            </a:r>
          </a:p>
        </p:txBody>
      </p:sp>
      <p:sp>
        <p:nvSpPr>
          <p:cNvPr id="27" name="TextBox 27"/>
          <p:cNvSpPr txBox="1"/>
          <p:nvPr/>
        </p:nvSpPr>
        <p:spPr>
          <a:xfrm>
            <a:off x="11945428" y="1990442"/>
            <a:ext cx="4690379" cy="914400"/>
          </a:xfrm>
          <a:prstGeom prst="rect">
            <a:avLst/>
          </a:prstGeom>
        </p:spPr>
        <p:txBody>
          <a:bodyPr lIns="0" tIns="0" rIns="0" bIns="0" rtlCol="0" anchor="t">
            <a:spAutoFit/>
          </a:bodyPr>
          <a:lstStyle/>
          <a:p>
            <a:pPr algn="l">
              <a:lnSpc>
                <a:spcPts val="3749"/>
              </a:lnSpc>
            </a:pPr>
            <a:r>
              <a:rPr lang="en-US" sz="2499">
                <a:solidFill>
                  <a:srgbClr val="000000"/>
                </a:solidFill>
                <a:latin typeface="Roboto"/>
                <a:ea typeface="Roboto"/>
                <a:cs typeface="Roboto"/>
                <a:sym typeface="Roboto"/>
              </a:rPr>
              <a:t>Educational Initiatives: Microcredentials</a:t>
            </a:r>
          </a:p>
        </p:txBody>
      </p:sp>
      <p:sp>
        <p:nvSpPr>
          <p:cNvPr id="28" name="TextBox 28"/>
          <p:cNvSpPr txBox="1"/>
          <p:nvPr/>
        </p:nvSpPr>
        <p:spPr>
          <a:xfrm>
            <a:off x="11945428" y="3333571"/>
            <a:ext cx="5085380" cy="914400"/>
          </a:xfrm>
          <a:prstGeom prst="rect">
            <a:avLst/>
          </a:prstGeom>
        </p:spPr>
        <p:txBody>
          <a:bodyPr lIns="0" tIns="0" rIns="0" bIns="0" rtlCol="0" anchor="t">
            <a:spAutoFit/>
          </a:bodyPr>
          <a:lstStyle/>
          <a:p>
            <a:pPr algn="l">
              <a:lnSpc>
                <a:spcPts val="3749"/>
              </a:lnSpc>
            </a:pPr>
            <a:r>
              <a:rPr lang="en-US" sz="2499">
                <a:solidFill>
                  <a:srgbClr val="000000"/>
                </a:solidFill>
                <a:latin typeface="Roboto"/>
                <a:ea typeface="Roboto"/>
                <a:cs typeface="Roboto"/>
                <a:sym typeface="Roboto"/>
              </a:rPr>
              <a:t>Community Collaboration:</a:t>
            </a:r>
          </a:p>
          <a:p>
            <a:pPr algn="l">
              <a:lnSpc>
                <a:spcPts val="3749"/>
              </a:lnSpc>
            </a:pPr>
            <a:r>
              <a:rPr lang="en-US" sz="2499">
                <a:solidFill>
                  <a:srgbClr val="000000"/>
                </a:solidFill>
                <a:latin typeface="Roboto"/>
                <a:ea typeface="Roboto"/>
                <a:cs typeface="Roboto"/>
                <a:sym typeface="Roboto"/>
              </a:rPr>
              <a:t>Story telling &amp; mentorship </a:t>
            </a:r>
          </a:p>
        </p:txBody>
      </p:sp>
      <p:sp>
        <p:nvSpPr>
          <p:cNvPr id="29" name="TextBox 29"/>
          <p:cNvSpPr txBox="1"/>
          <p:nvPr/>
        </p:nvSpPr>
        <p:spPr>
          <a:xfrm>
            <a:off x="11945428" y="4639024"/>
            <a:ext cx="5085380" cy="914400"/>
          </a:xfrm>
          <a:prstGeom prst="rect">
            <a:avLst/>
          </a:prstGeom>
        </p:spPr>
        <p:txBody>
          <a:bodyPr lIns="0" tIns="0" rIns="0" bIns="0" rtlCol="0" anchor="t">
            <a:spAutoFit/>
          </a:bodyPr>
          <a:lstStyle/>
          <a:p>
            <a:pPr algn="l">
              <a:lnSpc>
                <a:spcPts val="3749"/>
              </a:lnSpc>
            </a:pPr>
            <a:r>
              <a:rPr lang="en-US" sz="2499">
                <a:solidFill>
                  <a:srgbClr val="000000"/>
                </a:solidFill>
                <a:latin typeface="Roboto"/>
                <a:ea typeface="Roboto"/>
                <a:cs typeface="Roboto"/>
                <a:sym typeface="Roboto"/>
              </a:rPr>
              <a:t>Sustainable Tourism: </a:t>
            </a:r>
          </a:p>
          <a:p>
            <a:pPr algn="l">
              <a:lnSpc>
                <a:spcPts val="3749"/>
              </a:lnSpc>
            </a:pPr>
            <a:r>
              <a:rPr lang="en-US" sz="2499">
                <a:solidFill>
                  <a:srgbClr val="000000"/>
                </a:solidFill>
                <a:latin typeface="Roboto"/>
                <a:ea typeface="Roboto"/>
                <a:cs typeface="Roboto"/>
                <a:sym typeface="Roboto"/>
              </a:rPr>
              <a:t>Caring for our whenua ie: trapping</a:t>
            </a:r>
          </a:p>
        </p:txBody>
      </p:sp>
      <p:sp>
        <p:nvSpPr>
          <p:cNvPr id="30" name="TextBox 30"/>
          <p:cNvSpPr txBox="1"/>
          <p:nvPr/>
        </p:nvSpPr>
        <p:spPr>
          <a:xfrm>
            <a:off x="11945428" y="5981917"/>
            <a:ext cx="5700244" cy="914400"/>
          </a:xfrm>
          <a:prstGeom prst="rect">
            <a:avLst/>
          </a:prstGeom>
        </p:spPr>
        <p:txBody>
          <a:bodyPr lIns="0" tIns="0" rIns="0" bIns="0" rtlCol="0" anchor="t">
            <a:spAutoFit/>
          </a:bodyPr>
          <a:lstStyle/>
          <a:p>
            <a:pPr algn="l">
              <a:lnSpc>
                <a:spcPts val="3749"/>
              </a:lnSpc>
            </a:pPr>
            <a:r>
              <a:rPr lang="en-US" sz="2499">
                <a:solidFill>
                  <a:srgbClr val="000000"/>
                </a:solidFill>
                <a:latin typeface="Roboto"/>
                <a:ea typeface="Roboto"/>
                <a:cs typeface="Roboto"/>
                <a:sym typeface="Roboto"/>
              </a:rPr>
              <a:t>Support for Local Operators:</a:t>
            </a:r>
          </a:p>
          <a:p>
            <a:pPr algn="l">
              <a:lnSpc>
                <a:spcPts val="3749"/>
              </a:lnSpc>
            </a:pPr>
            <a:r>
              <a:rPr lang="en-US" sz="2499">
                <a:solidFill>
                  <a:srgbClr val="000000"/>
                </a:solidFill>
                <a:latin typeface="Roboto"/>
                <a:ea typeface="Roboto"/>
                <a:cs typeface="Roboto"/>
                <a:sym typeface="Roboto"/>
              </a:rPr>
              <a:t>Grow the workforce</a:t>
            </a:r>
          </a:p>
        </p:txBody>
      </p:sp>
      <p:sp>
        <p:nvSpPr>
          <p:cNvPr id="31" name="TextBox 31"/>
          <p:cNvSpPr txBox="1"/>
          <p:nvPr/>
        </p:nvSpPr>
        <p:spPr>
          <a:xfrm>
            <a:off x="11945428" y="7528535"/>
            <a:ext cx="4690379" cy="447675"/>
          </a:xfrm>
          <a:prstGeom prst="rect">
            <a:avLst/>
          </a:prstGeom>
        </p:spPr>
        <p:txBody>
          <a:bodyPr lIns="0" tIns="0" rIns="0" bIns="0" rtlCol="0" anchor="t">
            <a:spAutoFit/>
          </a:bodyPr>
          <a:lstStyle/>
          <a:p>
            <a:pPr algn="l">
              <a:lnSpc>
                <a:spcPts val="3749"/>
              </a:lnSpc>
            </a:pPr>
            <a:r>
              <a:rPr lang="en-US" sz="2499">
                <a:solidFill>
                  <a:srgbClr val="000000"/>
                </a:solidFill>
                <a:latin typeface="Roboto"/>
                <a:ea typeface="Roboto"/>
                <a:cs typeface="Roboto"/>
                <a:sym typeface="Roboto"/>
              </a:rPr>
              <a:t>Stay true to the kaupapa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8913" y="-1275487"/>
            <a:ext cx="18885825" cy="5821987"/>
            <a:chOff x="0" y="0"/>
            <a:chExt cx="4974045" cy="1533363"/>
          </a:xfrm>
        </p:grpSpPr>
        <p:sp>
          <p:nvSpPr>
            <p:cNvPr id="3" name="Freeform 3"/>
            <p:cNvSpPr/>
            <p:nvPr/>
          </p:nvSpPr>
          <p:spPr>
            <a:xfrm>
              <a:off x="0" y="0"/>
              <a:ext cx="4974044" cy="1533363"/>
            </a:xfrm>
            <a:custGeom>
              <a:avLst/>
              <a:gdLst/>
              <a:ahLst/>
              <a:cxnLst/>
              <a:rect l="l" t="t" r="r" b="b"/>
              <a:pathLst>
                <a:path w="4974044" h="1533363">
                  <a:moveTo>
                    <a:pt x="0" y="0"/>
                  </a:moveTo>
                  <a:lnTo>
                    <a:pt x="4974044" y="0"/>
                  </a:lnTo>
                  <a:lnTo>
                    <a:pt x="4974044" y="1533363"/>
                  </a:lnTo>
                  <a:lnTo>
                    <a:pt x="0" y="1533363"/>
                  </a:lnTo>
                  <a:close/>
                </a:path>
              </a:pathLst>
            </a:custGeom>
            <a:solidFill>
              <a:srgbClr val="0097B2"/>
            </a:solidFill>
          </p:spPr>
          <p:txBody>
            <a:bodyPr/>
            <a:lstStyle/>
            <a:p>
              <a:endParaRPr lang="en-NZ"/>
            </a:p>
          </p:txBody>
        </p:sp>
        <p:sp>
          <p:nvSpPr>
            <p:cNvPr id="4" name="TextBox 4"/>
            <p:cNvSpPr txBox="1"/>
            <p:nvPr/>
          </p:nvSpPr>
          <p:spPr>
            <a:xfrm>
              <a:off x="0" y="-76200"/>
              <a:ext cx="4974045" cy="1609563"/>
            </a:xfrm>
            <a:prstGeom prst="rect">
              <a:avLst/>
            </a:prstGeom>
          </p:spPr>
          <p:txBody>
            <a:bodyPr lIns="50800" tIns="50800" rIns="50800" bIns="50800" rtlCol="0" anchor="ctr"/>
            <a:lstStyle/>
            <a:p>
              <a:pPr algn="ctr">
                <a:lnSpc>
                  <a:spcPts val="3749"/>
                </a:lnSpc>
              </a:pPr>
              <a:endParaRPr/>
            </a:p>
          </p:txBody>
        </p:sp>
      </p:grpSp>
      <p:sp>
        <p:nvSpPr>
          <p:cNvPr id="5" name="Freeform 5"/>
          <p:cNvSpPr/>
          <p:nvPr/>
        </p:nvSpPr>
        <p:spPr>
          <a:xfrm>
            <a:off x="12607019" y="3297877"/>
            <a:ext cx="5122784" cy="2497245"/>
          </a:xfrm>
          <a:custGeom>
            <a:avLst/>
            <a:gdLst/>
            <a:ahLst/>
            <a:cxnLst/>
            <a:rect l="l" t="t" r="r" b="b"/>
            <a:pathLst>
              <a:path w="5122784" h="2497245">
                <a:moveTo>
                  <a:pt x="0" y="0"/>
                </a:moveTo>
                <a:lnTo>
                  <a:pt x="5122783" y="0"/>
                </a:lnTo>
                <a:lnTo>
                  <a:pt x="5122783" y="2497245"/>
                </a:lnTo>
                <a:lnTo>
                  <a:pt x="0" y="2497245"/>
                </a:lnTo>
                <a:lnTo>
                  <a:pt x="0" y="0"/>
                </a:lnTo>
                <a:close/>
              </a:path>
            </a:pathLst>
          </a:custGeom>
          <a:blipFill>
            <a:blip r:embed="rId2"/>
            <a:stretch>
              <a:fillRect/>
            </a:stretch>
          </a:blipFill>
        </p:spPr>
        <p:txBody>
          <a:bodyPr/>
          <a:lstStyle/>
          <a:p>
            <a:endParaRPr lang="en-NZ"/>
          </a:p>
        </p:txBody>
      </p:sp>
      <p:sp>
        <p:nvSpPr>
          <p:cNvPr id="6" name="Freeform 6"/>
          <p:cNvSpPr/>
          <p:nvPr/>
        </p:nvSpPr>
        <p:spPr>
          <a:xfrm>
            <a:off x="485114" y="3297877"/>
            <a:ext cx="5573927" cy="2497245"/>
          </a:xfrm>
          <a:custGeom>
            <a:avLst/>
            <a:gdLst/>
            <a:ahLst/>
            <a:cxnLst/>
            <a:rect l="l" t="t" r="r" b="b"/>
            <a:pathLst>
              <a:path w="5573927" h="2497245">
                <a:moveTo>
                  <a:pt x="0" y="0"/>
                </a:moveTo>
                <a:lnTo>
                  <a:pt x="5573927" y="0"/>
                </a:lnTo>
                <a:lnTo>
                  <a:pt x="5573927" y="2497245"/>
                </a:lnTo>
                <a:lnTo>
                  <a:pt x="0" y="2497245"/>
                </a:lnTo>
                <a:lnTo>
                  <a:pt x="0" y="0"/>
                </a:lnTo>
                <a:close/>
              </a:path>
            </a:pathLst>
          </a:custGeom>
          <a:blipFill>
            <a:blip r:embed="rId3"/>
            <a:stretch>
              <a:fillRect/>
            </a:stretch>
          </a:blipFill>
        </p:spPr>
        <p:txBody>
          <a:bodyPr/>
          <a:lstStyle/>
          <a:p>
            <a:endParaRPr lang="en-NZ"/>
          </a:p>
        </p:txBody>
      </p:sp>
      <p:sp>
        <p:nvSpPr>
          <p:cNvPr id="7" name="Freeform 7"/>
          <p:cNvSpPr/>
          <p:nvPr/>
        </p:nvSpPr>
        <p:spPr>
          <a:xfrm>
            <a:off x="6623850" y="3297877"/>
            <a:ext cx="5418360" cy="2467889"/>
          </a:xfrm>
          <a:custGeom>
            <a:avLst/>
            <a:gdLst/>
            <a:ahLst/>
            <a:cxnLst/>
            <a:rect l="l" t="t" r="r" b="b"/>
            <a:pathLst>
              <a:path w="5418360" h="2467889">
                <a:moveTo>
                  <a:pt x="0" y="0"/>
                </a:moveTo>
                <a:lnTo>
                  <a:pt x="5418360" y="0"/>
                </a:lnTo>
                <a:lnTo>
                  <a:pt x="5418360" y="2467889"/>
                </a:lnTo>
                <a:lnTo>
                  <a:pt x="0" y="2467889"/>
                </a:lnTo>
                <a:lnTo>
                  <a:pt x="0" y="0"/>
                </a:lnTo>
                <a:close/>
              </a:path>
            </a:pathLst>
          </a:custGeom>
          <a:blipFill>
            <a:blip r:embed="rId4"/>
            <a:stretch>
              <a:fillRect/>
            </a:stretch>
          </a:blipFill>
        </p:spPr>
        <p:txBody>
          <a:bodyPr/>
          <a:lstStyle/>
          <a:p>
            <a:endParaRPr lang="en-NZ"/>
          </a:p>
        </p:txBody>
      </p:sp>
      <p:sp>
        <p:nvSpPr>
          <p:cNvPr id="8" name="TextBox 8"/>
          <p:cNvSpPr txBox="1"/>
          <p:nvPr/>
        </p:nvSpPr>
        <p:spPr>
          <a:xfrm>
            <a:off x="1270363" y="800363"/>
            <a:ext cx="15747274" cy="1184275"/>
          </a:xfrm>
          <a:prstGeom prst="rect">
            <a:avLst/>
          </a:prstGeom>
        </p:spPr>
        <p:txBody>
          <a:bodyPr lIns="0" tIns="0" rIns="0" bIns="0" rtlCol="0" anchor="t">
            <a:spAutoFit/>
          </a:bodyPr>
          <a:lstStyle/>
          <a:p>
            <a:pPr marL="0" lvl="0" indent="0" algn="ctr">
              <a:lnSpc>
                <a:spcPts val="7699"/>
              </a:lnSpc>
              <a:spcBef>
                <a:spcPct val="0"/>
              </a:spcBef>
            </a:pPr>
            <a:r>
              <a:rPr lang="en-US" sz="6999">
                <a:solidFill>
                  <a:srgbClr val="FFFFFF"/>
                </a:solidFill>
                <a:latin typeface="Suisse Int'l 1"/>
                <a:ea typeface="Suisse Int'l 1"/>
                <a:cs typeface="Suisse Int'l 1"/>
                <a:sym typeface="Suisse Int'l 1"/>
              </a:rPr>
              <a:t>Concepts &amp; Guiding Principals</a:t>
            </a:r>
          </a:p>
        </p:txBody>
      </p:sp>
      <p:sp>
        <p:nvSpPr>
          <p:cNvPr id="9" name="TextBox 9"/>
          <p:cNvSpPr txBox="1"/>
          <p:nvPr/>
        </p:nvSpPr>
        <p:spPr>
          <a:xfrm>
            <a:off x="750786" y="6182677"/>
            <a:ext cx="16786428" cy="3587719"/>
          </a:xfrm>
          <a:prstGeom prst="rect">
            <a:avLst/>
          </a:prstGeom>
        </p:spPr>
        <p:txBody>
          <a:bodyPr lIns="0" tIns="0" rIns="0" bIns="0" rtlCol="0" anchor="t">
            <a:spAutoFit/>
          </a:bodyPr>
          <a:lstStyle/>
          <a:p>
            <a:pPr marL="417945" lvl="1" indent="-208972" algn="l">
              <a:lnSpc>
                <a:spcPts val="2903"/>
              </a:lnSpc>
              <a:buFont typeface="Arial"/>
              <a:buChar char="•"/>
            </a:pPr>
            <a:r>
              <a:rPr lang="en-US" sz="1935">
                <a:solidFill>
                  <a:srgbClr val="000000"/>
                </a:solidFill>
                <a:latin typeface="Roboto"/>
                <a:ea typeface="Roboto"/>
                <a:cs typeface="Roboto"/>
                <a:sym typeface="Roboto"/>
              </a:rPr>
              <a:t>Manaakitanga- welcome and guide people onto and through the site. Will be responsive to those who make the effort to share their passions and dreams. </a:t>
            </a:r>
          </a:p>
          <a:p>
            <a:pPr marL="417945" lvl="1" indent="-208972" algn="l">
              <a:lnSpc>
                <a:spcPts val="2903"/>
              </a:lnSpc>
              <a:buFont typeface="Arial"/>
              <a:buChar char="•"/>
            </a:pPr>
            <a:r>
              <a:rPr lang="en-US" sz="1935">
                <a:solidFill>
                  <a:srgbClr val="000000"/>
                </a:solidFill>
                <a:latin typeface="Roboto"/>
                <a:ea typeface="Roboto"/>
                <a:cs typeface="Roboto"/>
                <a:sym typeface="Roboto"/>
              </a:rPr>
              <a:t>Kaitiakitanga – the site will be maintained and will grow and evolve in response to its use and success. As kaitiaki we will monitor the site to ensure that it is fulfilling its mission.</a:t>
            </a:r>
          </a:p>
          <a:p>
            <a:pPr marL="417945" lvl="1" indent="-208972" algn="l">
              <a:lnSpc>
                <a:spcPts val="2903"/>
              </a:lnSpc>
              <a:buFont typeface="Arial"/>
              <a:buChar char="•"/>
            </a:pPr>
            <a:r>
              <a:rPr lang="en-US" sz="1935">
                <a:solidFill>
                  <a:srgbClr val="000000"/>
                </a:solidFill>
                <a:latin typeface="Roboto"/>
                <a:ea typeface="Roboto"/>
                <a:cs typeface="Roboto"/>
                <a:sym typeface="Roboto"/>
              </a:rPr>
              <a:t>Awhi into tapoi māori – support, nurture and help people in their journey through to making their connection(s) to a career in tapoi māori. </a:t>
            </a:r>
          </a:p>
          <a:p>
            <a:pPr marL="417945" lvl="1" indent="-208972" algn="l">
              <a:lnSpc>
                <a:spcPts val="2903"/>
              </a:lnSpc>
              <a:buFont typeface="Arial"/>
              <a:buChar char="•"/>
            </a:pPr>
            <a:r>
              <a:rPr lang="en-US" sz="1935">
                <a:solidFill>
                  <a:srgbClr val="000000"/>
                </a:solidFill>
                <a:latin typeface="Roboto"/>
                <a:ea typeface="Roboto"/>
                <a:cs typeface="Roboto"/>
                <a:sym typeface="Roboto"/>
              </a:rPr>
              <a:t>Whanaungatanga – the site will enable and support connections between Tūwharetoa and tourism operators etc who can help through sharing knowledge. The kete will be maintained by those who have a shared passion to deliver the vision for the enrichment of Ngāti Tūwharetoa people and culture. </a:t>
            </a:r>
          </a:p>
          <a:p>
            <a:pPr marL="417945" lvl="1" indent="-208972" algn="l">
              <a:lnSpc>
                <a:spcPts val="2903"/>
              </a:lnSpc>
              <a:buFont typeface="Arial"/>
              <a:buChar char="•"/>
            </a:pPr>
            <a:r>
              <a:rPr lang="en-US" sz="1935">
                <a:solidFill>
                  <a:srgbClr val="000000"/>
                </a:solidFill>
                <a:latin typeface="Roboto"/>
                <a:ea typeface="Roboto"/>
                <a:cs typeface="Roboto"/>
                <a:sym typeface="Roboto"/>
              </a:rPr>
              <a:t>Nga Umanga Whakatipu o Tūwharetoa – To promote and grow Tūwharetoa careers in tourism. </a:t>
            </a:r>
          </a:p>
          <a:p>
            <a:pPr marL="374045" lvl="1" indent="-187023" algn="l">
              <a:lnSpc>
                <a:spcPts val="2598"/>
              </a:lnSpc>
              <a:spcBef>
                <a:spcPct val="0"/>
              </a:spcBef>
              <a:buFont typeface="Arial"/>
              <a:buChar char="•"/>
            </a:pPr>
            <a:endParaRPr lang="en-US" sz="1935">
              <a:solidFill>
                <a:srgbClr val="000000"/>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8913" y="-1275487"/>
            <a:ext cx="18885825" cy="7061206"/>
            <a:chOff x="0" y="0"/>
            <a:chExt cx="4974045" cy="1859741"/>
          </a:xfrm>
        </p:grpSpPr>
        <p:sp>
          <p:nvSpPr>
            <p:cNvPr id="3" name="Freeform 3"/>
            <p:cNvSpPr/>
            <p:nvPr/>
          </p:nvSpPr>
          <p:spPr>
            <a:xfrm>
              <a:off x="0" y="0"/>
              <a:ext cx="4974044" cy="1859741"/>
            </a:xfrm>
            <a:custGeom>
              <a:avLst/>
              <a:gdLst/>
              <a:ahLst/>
              <a:cxnLst/>
              <a:rect l="l" t="t" r="r" b="b"/>
              <a:pathLst>
                <a:path w="4974044" h="1859741">
                  <a:moveTo>
                    <a:pt x="0" y="0"/>
                  </a:moveTo>
                  <a:lnTo>
                    <a:pt x="4974044" y="0"/>
                  </a:lnTo>
                  <a:lnTo>
                    <a:pt x="4974044" y="1859741"/>
                  </a:lnTo>
                  <a:lnTo>
                    <a:pt x="0" y="1859741"/>
                  </a:lnTo>
                  <a:close/>
                </a:path>
              </a:pathLst>
            </a:custGeom>
            <a:solidFill>
              <a:srgbClr val="0097B2"/>
            </a:solidFill>
          </p:spPr>
          <p:txBody>
            <a:bodyPr/>
            <a:lstStyle/>
            <a:p>
              <a:endParaRPr lang="en-NZ"/>
            </a:p>
          </p:txBody>
        </p:sp>
        <p:sp>
          <p:nvSpPr>
            <p:cNvPr id="4" name="TextBox 4"/>
            <p:cNvSpPr txBox="1"/>
            <p:nvPr/>
          </p:nvSpPr>
          <p:spPr>
            <a:xfrm>
              <a:off x="0" y="-76200"/>
              <a:ext cx="4974045" cy="1935941"/>
            </a:xfrm>
            <a:prstGeom prst="rect">
              <a:avLst/>
            </a:prstGeom>
          </p:spPr>
          <p:txBody>
            <a:bodyPr lIns="50800" tIns="50800" rIns="50800" bIns="50800" rtlCol="0" anchor="ctr"/>
            <a:lstStyle/>
            <a:p>
              <a:pPr algn="ctr">
                <a:lnSpc>
                  <a:spcPts val="3749"/>
                </a:lnSpc>
              </a:pPr>
              <a:endParaRPr/>
            </a:p>
          </p:txBody>
        </p:sp>
      </p:grpSp>
      <p:sp>
        <p:nvSpPr>
          <p:cNvPr id="5" name="TextBox 5"/>
          <p:cNvSpPr txBox="1"/>
          <p:nvPr/>
        </p:nvSpPr>
        <p:spPr>
          <a:xfrm>
            <a:off x="3378319" y="904875"/>
            <a:ext cx="11531361" cy="1184275"/>
          </a:xfrm>
          <a:prstGeom prst="rect">
            <a:avLst/>
          </a:prstGeom>
        </p:spPr>
        <p:txBody>
          <a:bodyPr lIns="0" tIns="0" rIns="0" bIns="0" rtlCol="0" anchor="t">
            <a:spAutoFit/>
          </a:bodyPr>
          <a:lstStyle/>
          <a:p>
            <a:pPr marL="0" lvl="0" indent="0" algn="ctr">
              <a:lnSpc>
                <a:spcPts val="7699"/>
              </a:lnSpc>
              <a:spcBef>
                <a:spcPct val="0"/>
              </a:spcBef>
            </a:pPr>
            <a:r>
              <a:rPr lang="en-US" sz="6999">
                <a:solidFill>
                  <a:srgbClr val="FFFFFF"/>
                </a:solidFill>
                <a:latin typeface="Suisse Int'l 1"/>
                <a:ea typeface="Suisse Int'l 1"/>
                <a:cs typeface="Suisse Int'l 1"/>
                <a:sym typeface="Suisse Int'l 1"/>
              </a:rPr>
              <a:t>Meet our mentors</a:t>
            </a:r>
          </a:p>
        </p:txBody>
      </p:sp>
      <p:sp>
        <p:nvSpPr>
          <p:cNvPr id="6" name="TextBox 6"/>
          <p:cNvSpPr txBox="1"/>
          <p:nvPr/>
        </p:nvSpPr>
        <p:spPr>
          <a:xfrm>
            <a:off x="2312124" y="8877300"/>
            <a:ext cx="3654787" cy="381000"/>
          </a:xfrm>
          <a:prstGeom prst="rect">
            <a:avLst/>
          </a:prstGeom>
        </p:spPr>
        <p:txBody>
          <a:bodyPr lIns="0" tIns="0" rIns="0" bIns="0" rtlCol="0" anchor="t">
            <a:spAutoFit/>
          </a:bodyPr>
          <a:lstStyle/>
          <a:p>
            <a:pPr algn="ctr">
              <a:lnSpc>
                <a:spcPts val="3000"/>
              </a:lnSpc>
            </a:pPr>
            <a:r>
              <a:rPr lang="en-US" sz="2000">
                <a:solidFill>
                  <a:srgbClr val="545454"/>
                </a:solidFill>
                <a:latin typeface="Roboto"/>
                <a:ea typeface="Roboto"/>
                <a:cs typeface="Roboto"/>
                <a:sym typeface="Roboto"/>
              </a:rPr>
              <a:t>Backyard Tours</a:t>
            </a:r>
          </a:p>
        </p:txBody>
      </p:sp>
      <p:sp>
        <p:nvSpPr>
          <p:cNvPr id="7" name="TextBox 7"/>
          <p:cNvSpPr txBox="1"/>
          <p:nvPr/>
        </p:nvSpPr>
        <p:spPr>
          <a:xfrm>
            <a:off x="7316607" y="8877300"/>
            <a:ext cx="3654787" cy="381000"/>
          </a:xfrm>
          <a:prstGeom prst="rect">
            <a:avLst/>
          </a:prstGeom>
        </p:spPr>
        <p:txBody>
          <a:bodyPr lIns="0" tIns="0" rIns="0" bIns="0" rtlCol="0" anchor="t">
            <a:spAutoFit/>
          </a:bodyPr>
          <a:lstStyle/>
          <a:p>
            <a:pPr algn="ctr">
              <a:lnSpc>
                <a:spcPts val="3000"/>
              </a:lnSpc>
            </a:pPr>
            <a:r>
              <a:rPr lang="en-US" sz="2000">
                <a:solidFill>
                  <a:srgbClr val="545454"/>
                </a:solidFill>
                <a:latin typeface="Roboto"/>
                <a:ea typeface="Roboto"/>
                <a:cs typeface="Roboto"/>
                <a:sym typeface="Roboto"/>
              </a:rPr>
              <a:t>Kai Waho</a:t>
            </a:r>
          </a:p>
        </p:txBody>
      </p:sp>
      <p:sp>
        <p:nvSpPr>
          <p:cNvPr id="8" name="TextBox 8"/>
          <p:cNvSpPr txBox="1"/>
          <p:nvPr/>
        </p:nvSpPr>
        <p:spPr>
          <a:xfrm>
            <a:off x="2312124" y="8305800"/>
            <a:ext cx="3654787" cy="447675"/>
          </a:xfrm>
          <a:prstGeom prst="rect">
            <a:avLst/>
          </a:prstGeom>
        </p:spPr>
        <p:txBody>
          <a:bodyPr lIns="0" tIns="0" rIns="0" bIns="0" rtlCol="0" anchor="t">
            <a:spAutoFit/>
          </a:bodyPr>
          <a:lstStyle/>
          <a:p>
            <a:pPr algn="ctr">
              <a:lnSpc>
                <a:spcPts val="3749"/>
              </a:lnSpc>
            </a:pPr>
            <a:r>
              <a:rPr lang="en-US" sz="2499">
                <a:solidFill>
                  <a:srgbClr val="000000"/>
                </a:solidFill>
                <a:latin typeface="Roboto Bold"/>
                <a:ea typeface="Roboto Bold"/>
                <a:cs typeface="Roboto Bold"/>
                <a:sym typeface="Roboto Bold"/>
              </a:rPr>
              <a:t>Brendan Ngawiti</a:t>
            </a:r>
          </a:p>
        </p:txBody>
      </p:sp>
      <p:sp>
        <p:nvSpPr>
          <p:cNvPr id="9" name="TextBox 9"/>
          <p:cNvSpPr txBox="1"/>
          <p:nvPr/>
        </p:nvSpPr>
        <p:spPr>
          <a:xfrm>
            <a:off x="7316607" y="8305800"/>
            <a:ext cx="3654787" cy="447675"/>
          </a:xfrm>
          <a:prstGeom prst="rect">
            <a:avLst/>
          </a:prstGeom>
        </p:spPr>
        <p:txBody>
          <a:bodyPr lIns="0" tIns="0" rIns="0" bIns="0" rtlCol="0" anchor="t">
            <a:spAutoFit/>
          </a:bodyPr>
          <a:lstStyle/>
          <a:p>
            <a:pPr algn="ctr">
              <a:lnSpc>
                <a:spcPts val="3749"/>
              </a:lnSpc>
            </a:pPr>
            <a:r>
              <a:rPr lang="en-US" sz="2499">
                <a:solidFill>
                  <a:srgbClr val="000000"/>
                </a:solidFill>
                <a:latin typeface="Roboto Bold"/>
                <a:ea typeface="Roboto Bold"/>
                <a:cs typeface="Roboto Bold"/>
                <a:sym typeface="Roboto Bold"/>
              </a:rPr>
              <a:t>Tom Loughlin</a:t>
            </a:r>
          </a:p>
        </p:txBody>
      </p:sp>
      <p:sp>
        <p:nvSpPr>
          <p:cNvPr id="10" name="TextBox 10"/>
          <p:cNvSpPr txBox="1"/>
          <p:nvPr/>
        </p:nvSpPr>
        <p:spPr>
          <a:xfrm>
            <a:off x="12319799" y="8877300"/>
            <a:ext cx="3654787" cy="381000"/>
          </a:xfrm>
          <a:prstGeom prst="rect">
            <a:avLst/>
          </a:prstGeom>
        </p:spPr>
        <p:txBody>
          <a:bodyPr lIns="0" tIns="0" rIns="0" bIns="0" rtlCol="0" anchor="t">
            <a:spAutoFit/>
          </a:bodyPr>
          <a:lstStyle/>
          <a:p>
            <a:pPr algn="ctr">
              <a:lnSpc>
                <a:spcPts val="3000"/>
              </a:lnSpc>
            </a:pPr>
            <a:r>
              <a:rPr lang="en-US" sz="2000">
                <a:solidFill>
                  <a:srgbClr val="545454"/>
                </a:solidFill>
                <a:latin typeface="Roboto"/>
                <a:ea typeface="Roboto"/>
                <a:cs typeface="Roboto"/>
                <a:sym typeface="Roboto"/>
              </a:rPr>
              <a:t>Tongariro Tourism Hub</a:t>
            </a:r>
          </a:p>
        </p:txBody>
      </p:sp>
      <p:sp>
        <p:nvSpPr>
          <p:cNvPr id="11" name="TextBox 11"/>
          <p:cNvSpPr txBox="1"/>
          <p:nvPr/>
        </p:nvSpPr>
        <p:spPr>
          <a:xfrm>
            <a:off x="12319799" y="8305800"/>
            <a:ext cx="3654787" cy="447675"/>
          </a:xfrm>
          <a:prstGeom prst="rect">
            <a:avLst/>
          </a:prstGeom>
        </p:spPr>
        <p:txBody>
          <a:bodyPr lIns="0" tIns="0" rIns="0" bIns="0" rtlCol="0" anchor="t">
            <a:spAutoFit/>
          </a:bodyPr>
          <a:lstStyle/>
          <a:p>
            <a:pPr algn="ctr">
              <a:lnSpc>
                <a:spcPts val="3749"/>
              </a:lnSpc>
            </a:pPr>
            <a:r>
              <a:rPr lang="en-US" sz="2499">
                <a:solidFill>
                  <a:srgbClr val="000000"/>
                </a:solidFill>
                <a:latin typeface="Roboto Bold"/>
                <a:ea typeface="Roboto Bold"/>
                <a:cs typeface="Roboto Bold"/>
                <a:sym typeface="Roboto Bold"/>
              </a:rPr>
              <a:t>Doug Wilcox</a:t>
            </a:r>
          </a:p>
        </p:txBody>
      </p:sp>
      <p:grpSp>
        <p:nvGrpSpPr>
          <p:cNvPr id="12" name="Group 12"/>
          <p:cNvGrpSpPr/>
          <p:nvPr/>
        </p:nvGrpSpPr>
        <p:grpSpPr>
          <a:xfrm>
            <a:off x="2452954" y="4419023"/>
            <a:ext cx="3373126" cy="3306279"/>
            <a:chOff x="0" y="0"/>
            <a:chExt cx="522586" cy="512229"/>
          </a:xfrm>
        </p:grpSpPr>
        <p:sp>
          <p:nvSpPr>
            <p:cNvPr id="13" name="Freeform 13"/>
            <p:cNvSpPr/>
            <p:nvPr/>
          </p:nvSpPr>
          <p:spPr>
            <a:xfrm>
              <a:off x="0" y="0"/>
              <a:ext cx="522586" cy="512229"/>
            </a:xfrm>
            <a:custGeom>
              <a:avLst/>
              <a:gdLst/>
              <a:ahLst/>
              <a:cxnLst/>
              <a:rect l="l" t="t" r="r" b="b"/>
              <a:pathLst>
                <a:path w="522586" h="512229">
                  <a:moveTo>
                    <a:pt x="0" y="0"/>
                  </a:moveTo>
                  <a:lnTo>
                    <a:pt x="522586" y="0"/>
                  </a:lnTo>
                  <a:lnTo>
                    <a:pt x="522586" y="512229"/>
                  </a:lnTo>
                  <a:lnTo>
                    <a:pt x="0" y="512229"/>
                  </a:lnTo>
                  <a:close/>
                </a:path>
              </a:pathLst>
            </a:custGeom>
            <a:blipFill>
              <a:blip r:embed="rId2"/>
              <a:stretch>
                <a:fillRect l="-37127" r="-37127"/>
              </a:stretch>
            </a:blipFill>
          </p:spPr>
          <p:txBody>
            <a:bodyPr/>
            <a:lstStyle/>
            <a:p>
              <a:endParaRPr lang="en-NZ"/>
            </a:p>
          </p:txBody>
        </p:sp>
      </p:grpSp>
      <p:grpSp>
        <p:nvGrpSpPr>
          <p:cNvPr id="14" name="Group 14"/>
          <p:cNvGrpSpPr/>
          <p:nvPr/>
        </p:nvGrpSpPr>
        <p:grpSpPr>
          <a:xfrm>
            <a:off x="7457437" y="4419023"/>
            <a:ext cx="3373126" cy="3306279"/>
            <a:chOff x="0" y="0"/>
            <a:chExt cx="522586" cy="512229"/>
          </a:xfrm>
        </p:grpSpPr>
        <p:sp>
          <p:nvSpPr>
            <p:cNvPr id="15" name="Freeform 15"/>
            <p:cNvSpPr/>
            <p:nvPr/>
          </p:nvSpPr>
          <p:spPr>
            <a:xfrm>
              <a:off x="0" y="0"/>
              <a:ext cx="522586" cy="512229"/>
            </a:xfrm>
            <a:custGeom>
              <a:avLst/>
              <a:gdLst/>
              <a:ahLst/>
              <a:cxnLst/>
              <a:rect l="l" t="t" r="r" b="b"/>
              <a:pathLst>
                <a:path w="522586" h="512229">
                  <a:moveTo>
                    <a:pt x="0" y="0"/>
                  </a:moveTo>
                  <a:lnTo>
                    <a:pt x="522586" y="0"/>
                  </a:lnTo>
                  <a:lnTo>
                    <a:pt x="522586" y="512229"/>
                  </a:lnTo>
                  <a:lnTo>
                    <a:pt x="0" y="512229"/>
                  </a:lnTo>
                  <a:close/>
                </a:path>
              </a:pathLst>
            </a:custGeom>
            <a:blipFill>
              <a:blip r:embed="rId3"/>
              <a:stretch>
                <a:fillRect l="-20855" r="-53610"/>
              </a:stretch>
            </a:blipFill>
          </p:spPr>
          <p:txBody>
            <a:bodyPr/>
            <a:lstStyle/>
            <a:p>
              <a:endParaRPr lang="en-NZ"/>
            </a:p>
          </p:txBody>
        </p:sp>
      </p:grpSp>
      <p:grpSp>
        <p:nvGrpSpPr>
          <p:cNvPr id="16" name="Group 16"/>
          <p:cNvGrpSpPr/>
          <p:nvPr/>
        </p:nvGrpSpPr>
        <p:grpSpPr>
          <a:xfrm>
            <a:off x="12460629" y="4419023"/>
            <a:ext cx="3373126" cy="3306279"/>
            <a:chOff x="0" y="0"/>
            <a:chExt cx="522586" cy="512229"/>
          </a:xfrm>
        </p:grpSpPr>
        <p:sp>
          <p:nvSpPr>
            <p:cNvPr id="17" name="Freeform 17"/>
            <p:cNvSpPr/>
            <p:nvPr/>
          </p:nvSpPr>
          <p:spPr>
            <a:xfrm>
              <a:off x="0" y="0"/>
              <a:ext cx="522586" cy="512229"/>
            </a:xfrm>
            <a:custGeom>
              <a:avLst/>
              <a:gdLst/>
              <a:ahLst/>
              <a:cxnLst/>
              <a:rect l="l" t="t" r="r" b="b"/>
              <a:pathLst>
                <a:path w="522586" h="512229">
                  <a:moveTo>
                    <a:pt x="0" y="0"/>
                  </a:moveTo>
                  <a:lnTo>
                    <a:pt x="522586" y="0"/>
                  </a:lnTo>
                  <a:lnTo>
                    <a:pt x="522586" y="512229"/>
                  </a:lnTo>
                  <a:lnTo>
                    <a:pt x="0" y="512229"/>
                  </a:lnTo>
                  <a:close/>
                </a:path>
              </a:pathLst>
            </a:custGeom>
            <a:blipFill>
              <a:blip r:embed="rId4"/>
              <a:stretch>
                <a:fillRect l="-30487" r="-43766"/>
              </a:stretch>
            </a:blipFill>
          </p:spPr>
          <p:txBody>
            <a:bodyPr/>
            <a:lstStyle/>
            <a:p>
              <a:endParaRPr lang="en-NZ"/>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8913" y="-1275487"/>
            <a:ext cx="18885825" cy="7061206"/>
            <a:chOff x="0" y="0"/>
            <a:chExt cx="4974045" cy="1859741"/>
          </a:xfrm>
        </p:grpSpPr>
        <p:sp>
          <p:nvSpPr>
            <p:cNvPr id="3" name="Freeform 3"/>
            <p:cNvSpPr/>
            <p:nvPr/>
          </p:nvSpPr>
          <p:spPr>
            <a:xfrm>
              <a:off x="0" y="0"/>
              <a:ext cx="4974044" cy="1859741"/>
            </a:xfrm>
            <a:custGeom>
              <a:avLst/>
              <a:gdLst/>
              <a:ahLst/>
              <a:cxnLst/>
              <a:rect l="l" t="t" r="r" b="b"/>
              <a:pathLst>
                <a:path w="4974044" h="1859741">
                  <a:moveTo>
                    <a:pt x="0" y="0"/>
                  </a:moveTo>
                  <a:lnTo>
                    <a:pt x="4974044" y="0"/>
                  </a:lnTo>
                  <a:lnTo>
                    <a:pt x="4974044" y="1859741"/>
                  </a:lnTo>
                  <a:lnTo>
                    <a:pt x="0" y="1859741"/>
                  </a:lnTo>
                  <a:close/>
                </a:path>
              </a:pathLst>
            </a:custGeom>
            <a:solidFill>
              <a:srgbClr val="0097B2"/>
            </a:solidFill>
          </p:spPr>
          <p:txBody>
            <a:bodyPr/>
            <a:lstStyle/>
            <a:p>
              <a:endParaRPr lang="en-NZ"/>
            </a:p>
          </p:txBody>
        </p:sp>
        <p:sp>
          <p:nvSpPr>
            <p:cNvPr id="4" name="TextBox 4"/>
            <p:cNvSpPr txBox="1"/>
            <p:nvPr/>
          </p:nvSpPr>
          <p:spPr>
            <a:xfrm>
              <a:off x="0" y="-76200"/>
              <a:ext cx="4974045" cy="1935941"/>
            </a:xfrm>
            <a:prstGeom prst="rect">
              <a:avLst/>
            </a:prstGeom>
          </p:spPr>
          <p:txBody>
            <a:bodyPr lIns="50800" tIns="50800" rIns="50800" bIns="50800" rtlCol="0" anchor="ctr"/>
            <a:lstStyle/>
            <a:p>
              <a:pPr algn="ctr">
                <a:lnSpc>
                  <a:spcPts val="3749"/>
                </a:lnSpc>
              </a:pPr>
              <a:endParaRPr/>
            </a:p>
          </p:txBody>
        </p:sp>
      </p:grpSp>
      <p:sp>
        <p:nvSpPr>
          <p:cNvPr id="5" name="TextBox 5"/>
          <p:cNvSpPr txBox="1"/>
          <p:nvPr/>
        </p:nvSpPr>
        <p:spPr>
          <a:xfrm>
            <a:off x="7316607" y="8743950"/>
            <a:ext cx="3654787" cy="447675"/>
          </a:xfrm>
          <a:prstGeom prst="rect">
            <a:avLst/>
          </a:prstGeom>
        </p:spPr>
        <p:txBody>
          <a:bodyPr lIns="0" tIns="0" rIns="0" bIns="0" rtlCol="0" anchor="t">
            <a:spAutoFit/>
          </a:bodyPr>
          <a:lstStyle/>
          <a:p>
            <a:pPr algn="ctr">
              <a:lnSpc>
                <a:spcPts val="3749"/>
              </a:lnSpc>
            </a:pPr>
            <a:r>
              <a:rPr lang="en-US" sz="2499">
                <a:solidFill>
                  <a:srgbClr val="000000"/>
                </a:solidFill>
                <a:latin typeface="Roboto Bold"/>
                <a:ea typeface="Roboto Bold"/>
                <a:cs typeface="Roboto Bold"/>
                <a:sym typeface="Roboto Bold"/>
              </a:rPr>
              <a:t>Te Kete video</a:t>
            </a:r>
          </a:p>
        </p:txBody>
      </p:sp>
      <p:grpSp>
        <p:nvGrpSpPr>
          <p:cNvPr id="6" name="Group 6"/>
          <p:cNvGrpSpPr/>
          <p:nvPr/>
        </p:nvGrpSpPr>
        <p:grpSpPr>
          <a:xfrm>
            <a:off x="5634040" y="1418726"/>
            <a:ext cx="7019920" cy="6880802"/>
            <a:chOff x="0" y="0"/>
            <a:chExt cx="522586" cy="512229"/>
          </a:xfrm>
        </p:grpSpPr>
        <p:sp>
          <p:nvSpPr>
            <p:cNvPr id="7" name="Freeform 7"/>
            <p:cNvSpPr/>
            <p:nvPr/>
          </p:nvSpPr>
          <p:spPr>
            <a:xfrm>
              <a:off x="0" y="0"/>
              <a:ext cx="522586" cy="512229"/>
            </a:xfrm>
            <a:custGeom>
              <a:avLst/>
              <a:gdLst/>
              <a:ahLst/>
              <a:cxnLst/>
              <a:rect l="l" t="t" r="r" b="b"/>
              <a:pathLst>
                <a:path w="522586" h="512229">
                  <a:moveTo>
                    <a:pt x="0" y="0"/>
                  </a:moveTo>
                  <a:lnTo>
                    <a:pt x="522586" y="0"/>
                  </a:lnTo>
                  <a:lnTo>
                    <a:pt x="522586" y="512229"/>
                  </a:lnTo>
                  <a:lnTo>
                    <a:pt x="0" y="512229"/>
                  </a:lnTo>
                  <a:close/>
                </a:path>
              </a:pathLst>
            </a:custGeom>
            <a:blipFill>
              <a:blip r:embed="rId2"/>
              <a:stretch>
                <a:fillRect l="-45169" r="-8858"/>
              </a:stretch>
            </a:blipFill>
          </p:spPr>
          <p:txBody>
            <a:bodyPr/>
            <a:lstStyle/>
            <a:p>
              <a:endParaRPr lang="en-NZ"/>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e038ba3-18a6-4b83-ae36-adb476e15fc2">
      <Terms xmlns="http://schemas.microsoft.com/office/infopath/2007/PartnerControls"/>
    </lcf76f155ced4ddcb4097134ff3c332f>
    <TaxCatchAll xmlns="aaed458e-b531-4923-acbb-2d0bd993be6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24B95C64E61474C9984CE43C70D8E2D" ma:contentTypeVersion="16" ma:contentTypeDescription="Create a new document." ma:contentTypeScope="" ma:versionID="4abc17532d46bd724ed4029e2fbe9a92">
  <xsd:schema xmlns:xsd="http://www.w3.org/2001/XMLSchema" xmlns:xs="http://www.w3.org/2001/XMLSchema" xmlns:p="http://schemas.microsoft.com/office/2006/metadata/properties" xmlns:ns2="fe038ba3-18a6-4b83-ae36-adb476e15fc2" xmlns:ns3="aaed458e-b531-4923-acbb-2d0bd993be60" targetNamespace="http://schemas.microsoft.com/office/2006/metadata/properties" ma:root="true" ma:fieldsID="881d6c2d8ab87cf6cea74840a493a8ce" ns2:_="" ns3:_="">
    <xsd:import namespace="fe038ba3-18a6-4b83-ae36-adb476e15fc2"/>
    <xsd:import namespace="aaed458e-b531-4923-acbb-2d0bd993be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038ba3-18a6-4b83-ae36-adb476e15f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ad9ea59-362a-4443-bbab-b0dbc5d7e4d4"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ed458e-b531-4923-acbb-2d0bd993be60"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1a3877a0-5f2f-4582-9e89-b99692e62692}" ma:internalName="TaxCatchAll" ma:showField="CatchAllData" ma:web="aaed458e-b531-4923-acbb-2d0bd993be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6B30EB-4E7A-4A98-AAFD-0896A8680920}">
  <ds:schemaRefs>
    <ds:schemaRef ds:uri="http://schemas.microsoft.com/office/2006/metadata/properties"/>
    <ds:schemaRef ds:uri="http://schemas.microsoft.com/office/infopath/2007/PartnerControls"/>
    <ds:schemaRef ds:uri="fe038ba3-18a6-4b83-ae36-adb476e15fc2"/>
    <ds:schemaRef ds:uri="aaed458e-b531-4923-acbb-2d0bd993be60"/>
  </ds:schemaRefs>
</ds:datastoreItem>
</file>

<file path=customXml/itemProps2.xml><?xml version="1.0" encoding="utf-8"?>
<ds:datastoreItem xmlns:ds="http://schemas.openxmlformats.org/officeDocument/2006/customXml" ds:itemID="{95B6FC92-7E17-4174-8424-1C5629EC165A}">
  <ds:schemaRefs>
    <ds:schemaRef ds:uri="http://schemas.microsoft.com/sharepoint/v3/contenttype/forms"/>
  </ds:schemaRefs>
</ds:datastoreItem>
</file>

<file path=customXml/itemProps3.xml><?xml version="1.0" encoding="utf-8"?>
<ds:datastoreItem xmlns:ds="http://schemas.openxmlformats.org/officeDocument/2006/customXml" ds:itemID="{47C37A1D-6FE3-4AA4-9DEE-8D22D44B39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038ba3-18a6-4b83-ae36-adb476e15fc2"/>
    <ds:schemaRef ds:uri="aaed458e-b531-4923-acbb-2d0bd993be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557</Words>
  <Application>Microsoft Office PowerPoint</Application>
  <PresentationFormat>Custom</PresentationFormat>
  <Paragraphs>50</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Calibri</vt:lpstr>
      <vt:lpstr>Playfair Display Heavy</vt:lpstr>
      <vt:lpstr>Roboto Bold</vt:lpstr>
      <vt:lpstr>Suisse Int'l 1</vt:lpstr>
      <vt:lpstr>Suisse Int'l 2</vt:lpstr>
      <vt:lpstr>Roboto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 Kete project for Te Ungamai</dc:title>
  <dc:creator>Kirsty Davies</dc:creator>
  <cp:lastModifiedBy>Kirsty Davies</cp:lastModifiedBy>
  <cp:revision>1</cp:revision>
  <dcterms:created xsi:type="dcterms:W3CDTF">2006-08-16T00:00:00Z</dcterms:created>
  <dcterms:modified xsi:type="dcterms:W3CDTF">2024-08-08T21:46:37Z</dcterms:modified>
  <dc:identifier>DAGLo59PZyY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0x010100924B95C64E61474C9984CE43C70D8E2D</vt:lpwstr>
  </property>
</Properties>
</file>