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4"/>
    <p:sldMasterId id="2147483648" r:id="rId5"/>
  </p:sldMasterIdLst>
  <p:notesMasterIdLst>
    <p:notesMasterId r:id="rId14"/>
  </p:notesMasterIdLst>
  <p:sldIdLst>
    <p:sldId id="275" r:id="rId6"/>
    <p:sldId id="287" r:id="rId7"/>
    <p:sldId id="3213" r:id="rId8"/>
    <p:sldId id="3214" r:id="rId9"/>
    <p:sldId id="3215" r:id="rId10"/>
    <p:sldId id="3216" r:id="rId11"/>
    <p:sldId id="3217" r:id="rId12"/>
    <p:sldId id="3211" r:id="rId13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543E"/>
    <a:srgbClr val="F15A29"/>
    <a:srgbClr val="F15A2B"/>
    <a:srgbClr val="4C3C33"/>
    <a:srgbClr val="BDCE74"/>
    <a:srgbClr val="92A53B"/>
    <a:srgbClr val="FFFFFF"/>
    <a:srgbClr val="F04525"/>
    <a:srgbClr val="40404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0982" autoAdjust="0"/>
  </p:normalViewPr>
  <p:slideViewPr>
    <p:cSldViewPr snapToGrid="0">
      <p:cViewPr varScale="1">
        <p:scale>
          <a:sx n="86" d="100"/>
          <a:sy n="86" d="100"/>
        </p:scale>
        <p:origin x="147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presProps" Target="presProp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D14FD61-5FE7-4C10-97D3-216F8E8721FF}" type="datetimeFigureOut">
              <a:rPr lang="en-NZ" smtClean="0"/>
              <a:t>7/08/2024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3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4B9A415-42BA-4F8C-BAC3-EE8C2D87BCA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536754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B9A415-42BA-4F8C-BAC3-EE8C2D87BCA1}" type="slidenum">
              <a:rPr lang="en-NZ" smtClean="0"/>
              <a:t>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1610091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B9A415-42BA-4F8C-BAC3-EE8C2D87BCA1}" type="slidenum">
              <a:rPr lang="en-NZ" smtClean="0"/>
              <a:t>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0077926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B9A415-42BA-4F8C-BAC3-EE8C2D87BCA1}" type="slidenum">
              <a:rPr lang="en-NZ" smtClean="0"/>
              <a:t>3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0254080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B9A415-42BA-4F8C-BAC3-EE8C2D87BCA1}" type="slidenum">
              <a:rPr kumimoji="0" lang="en-N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N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17751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sz="1100" b="0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B9A415-42BA-4F8C-BAC3-EE8C2D87BCA1}" type="slidenum">
              <a:rPr kumimoji="0" lang="en-N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N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93309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B9A415-42BA-4F8C-BAC3-EE8C2D87BCA1}" type="slidenum">
              <a:rPr kumimoji="0" lang="en-N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N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20678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B9A415-42BA-4F8C-BAC3-EE8C2D87BCA1}" type="slidenum">
              <a:rPr kumimoji="0" lang="en-N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N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91054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b="0" i="0" u="none" strike="noStrike" baseline="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B9A415-42BA-4F8C-BAC3-EE8C2D87BCA1}" type="slidenum">
              <a:rPr lang="en-NZ" smtClean="0"/>
              <a:t>8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6187127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B01A5-494D-8137-4835-089B95A44F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DBB003-E098-C444-0031-B09351020E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90E70B-5AF6-8F1D-DE2C-42B8AD3F5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8D0E1-81AA-483F-ADDF-8D0A0E8328F6}" type="datetimeFigureOut">
              <a:rPr lang="en-NZ" smtClean="0"/>
              <a:t>7/08/2024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5018C1-A490-91EB-0184-8308F4C8D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269A04-EF5F-6AC1-3135-65FB45492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DAA11-F637-4848-B68C-2AF0FA67CE7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9836086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D8F1C4-ED55-6696-026C-6EAF87884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18D3A7-C1F4-83AC-A279-8D85B72C80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A72EC7-882B-8CFA-D4C0-4B4AF9A1A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8D0E1-81AA-483F-ADDF-8D0A0E8328F6}" type="datetimeFigureOut">
              <a:rPr lang="en-NZ" smtClean="0"/>
              <a:t>7/08/2024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9CADEF-9D42-3174-3CDF-C922A4840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8E6E3-6D2B-37DA-50FA-B4CD05295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DAA11-F637-4848-B68C-2AF0FA67CE7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9712528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B628A7D-6774-2BB1-0F2A-B6FF07E84B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28E439-2C25-954B-0EF4-EC4019AB36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5717A0-EA18-44C7-0B7B-E56DA574A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8D0E1-81AA-483F-ADDF-8D0A0E8328F6}" type="datetimeFigureOut">
              <a:rPr lang="en-NZ" smtClean="0"/>
              <a:t>7/08/2024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107C6C-8BF8-F5B5-A3BC-F3D41D4FB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C0AC2-69B1-0220-FDF6-000E70655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DAA11-F637-4848-B68C-2AF0FA67CE7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668287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277D0-68CF-C34B-A6F2-B86842D5B8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EAF524-FCAE-F441-8327-2E6B0A96C1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5B4943-F9FB-494B-9017-51682A61A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179240-03AF-464F-AC7F-4E04BD5B9DEC}" type="datetimeFigureOut">
              <a:rPr lang="en-US"/>
              <a:pPr>
                <a:defRPr/>
              </a:pPr>
              <a:t>8/7/2024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34D454-27FB-4896-A306-6922A515C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1C6846-1CC7-4917-983F-000267B2E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408E87-D3C8-4C0F-A590-B65822FF06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0009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12AE9-9DBB-014E-B429-A17126D0D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287771-5FAC-7D4D-93E2-0F1CEA42E5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308980-D7E4-406C-A777-E1E6A2385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C6E1FE-FCB4-4822-B24A-60D9FB1ED7DE}" type="datetimeFigureOut">
              <a:rPr lang="en-US"/>
              <a:pPr>
                <a:defRPr/>
              </a:pPr>
              <a:t>8/7/2024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CCD63C-D769-4F39-846D-CAC13302A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7DAC38-1CFE-4BA4-A39C-2EFB6944A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4103D4-0175-4DE1-8501-97572439B0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854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0B3A8-5FA9-834C-A922-69EBF735E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F9CBBB-AE69-2444-8D57-2F8ACF0D9F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BE7B85-3932-4176-A12C-3D7B2EF97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378ED5-519D-43E1-BA06-DD688F9B157F}" type="datetimeFigureOut">
              <a:rPr lang="en-US"/>
              <a:pPr>
                <a:defRPr/>
              </a:pPr>
              <a:t>8/7/2024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CBF16-FAE4-4BA0-B828-814E4F196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68C5E5-38A4-491E-9DF7-8322663C9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76B7CD-AFBF-42D7-A72B-D11A24B4AE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2381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38078-9FB0-8243-BBF4-2C1FCA9E3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5EEF59-C469-1141-A417-080D58CD8E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04C73A-4449-E249-AA59-85DB0DCD99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65EC383-FCF4-4A51-A775-7B5AC29C6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A66727-E74E-45BF-8612-38D2CB616021}" type="datetimeFigureOut">
              <a:rPr lang="en-US"/>
              <a:pPr>
                <a:defRPr/>
              </a:pPr>
              <a:t>8/7/2024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92636E8-C9AB-45D7-AEE2-36D01063D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C2B7F37-DABD-4E3E-8AF1-5E0213365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2CE288-5279-411B-B1DE-32C042D729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4564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BBA362-6DA4-E749-9F9F-5CBF45AC1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5E0795-99A4-964A-9167-EFDA9F0974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9BA651-64F2-EA4F-ACD2-DAEE5BC1E4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F7BFF2-460F-3946-AFF1-CA57DCACCB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73194F-8250-B845-90E6-19B717A4EC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1AA3BC1-8A0C-4B79-8FA7-09F2742D3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94E13C-5D1D-4969-8EF2-8A87B1398F98}" type="datetimeFigureOut">
              <a:rPr lang="en-US"/>
              <a:pPr>
                <a:defRPr/>
              </a:pPr>
              <a:t>8/7/2024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F985583-BFE5-4836-907B-89799ED0B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0B1FD10-F66B-43F0-A788-EB5E3B3AE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E67937-F037-4CC3-8629-C43E5D56BD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1815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F7745-8727-C545-8D93-8CF7942AF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519CD93-0239-419D-AF24-95B3A7BC0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4D68DE-A346-40EF-92C9-BA835BE7BC26}" type="datetimeFigureOut">
              <a:rPr lang="en-US"/>
              <a:pPr>
                <a:defRPr/>
              </a:pPr>
              <a:t>8/7/2024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E6FAE58-7216-4038-A47F-585631422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145D17A-A53C-4EB2-936C-4C079BEC8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5A7FCE-C818-4295-8D96-DE0AEE1FB2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0507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9A04A7E5-FF82-41BD-935C-CD32B7CA8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864E42-EAE7-47AF-BF16-C4A1CB5F8845}" type="datetimeFigureOut">
              <a:rPr lang="en-US"/>
              <a:pPr>
                <a:defRPr/>
              </a:pPr>
              <a:t>8/7/2024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21AFBEE-E24D-4A6F-8CE6-2761A40F4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9139C0D-2581-4231-9855-13734FAA1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CE2C98-FF64-47D7-BA85-B5A39FED05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7912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2A126-C262-8040-A567-59100FF73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6B32E2-44D8-2044-B0CF-0BD06A2D15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A12DB7-F0FA-6347-8E3E-B3B84E7D63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6A908EC-461E-4C42-8ADD-F5FF58281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F3E4C2-57D5-4DA0-904D-0D1672DDC463}" type="datetimeFigureOut">
              <a:rPr lang="en-US"/>
              <a:pPr>
                <a:defRPr/>
              </a:pPr>
              <a:t>8/7/2024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63FCB0A-3CD8-4F7B-893F-17F7CD3B6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C89E82E-1827-4557-9586-4BA31F413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3F7911-8DD0-4DBD-BCD8-A106D600D6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419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DC3BC-1D44-1C75-E120-CF116BE41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8272CE-BFF6-8232-D204-E8974DACAB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33875-70FF-F5F8-DD45-510B21871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8D0E1-81AA-483F-ADDF-8D0A0E8328F6}" type="datetimeFigureOut">
              <a:rPr lang="en-NZ" smtClean="0"/>
              <a:t>7/08/2024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09672E-A4D6-53A8-217B-03AEB38BA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7E5DE7-D58E-7D4C-BC3E-84A712B92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DAA11-F637-4848-B68C-2AF0FA67CE7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8424114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F6838-6819-8047-A5E2-4988229B2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FF506C2-4C14-0B4E-B632-4488170C57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FD09C1-CE0B-1448-B083-6958106E89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A870365-AE76-4064-BB70-13C9C7892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3F8535-9439-486E-B6F7-A7ED5E2BD2DF}" type="datetimeFigureOut">
              <a:rPr lang="en-US"/>
              <a:pPr>
                <a:defRPr/>
              </a:pPr>
              <a:t>8/7/2024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2748A5E-1267-4D27-80AB-57B09B2F7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3BFA113-58FF-4B8D-82FC-1507FFE3B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066077-A8E3-4A3E-8C7C-5DC9AF2E75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1472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D5D9F-F2F4-1042-BBD1-2CD467D83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4D3EA3-E122-BE4B-AF30-56D55A5E25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6B3350-B3AD-4596-8A98-B09C687E5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7CB9DA-E5DB-4177-ACE9-BACA899E94AF}" type="datetimeFigureOut">
              <a:rPr lang="en-US"/>
              <a:pPr>
                <a:defRPr/>
              </a:pPr>
              <a:t>8/7/2024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DF4D01-7E48-4D35-8398-27997003E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87B91A-8075-49F5-87C7-97B506275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8A588B-1E23-4812-A6BA-A8F4B3F6D7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7779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951F64-B3D7-4643-962C-55E61CE3F2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F4CB4D-13B4-3C41-BA37-25AFA0202C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262923-5A78-400D-90E5-A64C560EC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2335E4-EB61-4AEC-A416-32A4B464C9B7}" type="datetimeFigureOut">
              <a:rPr lang="en-US"/>
              <a:pPr>
                <a:defRPr/>
              </a:pPr>
              <a:t>8/7/2024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4D8F5D-59A8-45A9-8808-3CDA7EBD0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7C3663-EDF3-4E69-98AC-379BE3C4F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3BD088-8FA7-4AD1-A17E-CF07ECF7F6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864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461181" y="304342"/>
            <a:ext cx="7692217" cy="64599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rgbClr val="6D6E71"/>
                </a:solidFill>
                <a:latin typeface="Brandon Grotesque Black" panose="020B0A03020203060202" pitchFamily="34" charset="0"/>
                <a:ea typeface="Brandon Grotesque Black" panose="020B0A03020203060202" pitchFamily="34" charset="0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NZ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NZ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Shape 30"/>
          <p:cNvSpPr/>
          <p:nvPr/>
        </p:nvSpPr>
        <p:spPr>
          <a:xfrm>
            <a:off x="0" y="5332345"/>
            <a:ext cx="12192000" cy="1525655"/>
          </a:xfrm>
          <a:prstGeom prst="rect">
            <a:avLst/>
          </a:prstGeom>
          <a:solidFill>
            <a:srgbClr val="F15A29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" name="Shape 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61181" y="5328517"/>
            <a:ext cx="2440280" cy="126968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hape 48">
            <a:extLst>
              <a:ext uri="{FF2B5EF4-FFF2-40B4-BE49-F238E27FC236}">
                <a16:creationId xmlns:a16="http://schemas.microsoft.com/office/drawing/2014/main" id="{8D0D6DC2-457E-4DE7-93D1-2F0CB610CCD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5679" y="1140557"/>
            <a:ext cx="11058804" cy="380913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rgbClr val="6D6E71"/>
                </a:solidFill>
                <a:latin typeface="Calibre Regular" panose="020B0503030202060203" pitchFamily="34" charset="0"/>
                <a:ea typeface="Calibre Regular" panose="020B0503030202060203" pitchFamily="34" charset="0"/>
                <a:cs typeface="Arial"/>
                <a:sym typeface="Arial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17994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86C6C-5047-F5E1-7E97-DF6709D66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A27580-B993-C422-D8C5-B17830A2E6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609C71-50E2-A70B-22B2-34EDF0B3E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8D0E1-81AA-483F-ADDF-8D0A0E8328F6}" type="datetimeFigureOut">
              <a:rPr lang="en-NZ" smtClean="0"/>
              <a:t>7/08/2024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9D29B5-2A8F-55D0-9E7F-DBE97BA3A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ED08FE-1176-B66F-7639-2520C35E6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DAA11-F637-4848-B68C-2AF0FA67CE7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816367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98465-95CF-2EAD-9717-2ACACF798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09D27A-B8CD-54F1-DAF2-738819B7F6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6230B3-C712-9940-CF92-D57151EA0E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05F5D8-A5C5-5E45-8123-8755ABE50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8D0E1-81AA-483F-ADDF-8D0A0E8328F6}" type="datetimeFigureOut">
              <a:rPr lang="en-NZ" smtClean="0"/>
              <a:t>7/08/2024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1AE74E-91B9-E691-FF6A-CB0CBBDF9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3886CF-6881-CB79-F362-F622FA6E3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DAA11-F637-4848-B68C-2AF0FA67CE7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8399994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21592-0281-74E8-D2E5-4381D64DF6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BCA02-E520-5FDF-6A32-F4B1B40430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5BF497-D61D-139D-F379-9EFED51D71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9105EF-CA91-5B7F-6F57-8BB30A6EAC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828A27-04D1-3C48-339F-6B62556FBF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15B6BC9-BE68-3AB1-1342-E2C62A303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8D0E1-81AA-483F-ADDF-8D0A0E8328F6}" type="datetimeFigureOut">
              <a:rPr lang="en-NZ" smtClean="0"/>
              <a:t>7/08/2024</a:t>
            </a:fld>
            <a:endParaRPr lang="en-N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7802174-01F0-3A0D-2AD8-105F34E50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D8CA9DF-1181-98F1-FA8D-7973AEB88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DAA11-F637-4848-B68C-2AF0FA67CE7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66107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521BD-F862-BB6B-8F00-F404A0C68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A29A46-0524-6715-E98B-50134C017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8D0E1-81AA-483F-ADDF-8D0A0E8328F6}" type="datetimeFigureOut">
              <a:rPr lang="en-NZ" smtClean="0"/>
              <a:t>7/08/2024</a:t>
            </a:fld>
            <a:endParaRPr lang="en-N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3BB334-AE54-55A1-4CEE-475299AAF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402107-A155-04EC-99B2-BF1EB08BB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DAA11-F637-4848-B68C-2AF0FA67CE7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519917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A2F2AFA-7D26-B304-42FF-1ACECAB4C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8D0E1-81AA-483F-ADDF-8D0A0E8328F6}" type="datetimeFigureOut">
              <a:rPr lang="en-NZ" smtClean="0"/>
              <a:t>7/08/2024</a:t>
            </a:fld>
            <a:endParaRPr lang="en-N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27963E-7867-EB10-E2EF-082D6D766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1B7B77-637F-53C6-B371-CEEDE0D69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DAA11-F637-4848-B68C-2AF0FA67CE7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3077140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D27E76-D26D-BFFF-B6D4-441BA7959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486900-A3B4-D1E0-22AB-437B85FF6E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EE8B3A-E0A0-3AC5-378B-B024F4FF85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0A274E-31AD-52BC-523E-DA1077471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8D0E1-81AA-483F-ADDF-8D0A0E8328F6}" type="datetimeFigureOut">
              <a:rPr lang="en-NZ" smtClean="0"/>
              <a:t>7/08/2024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8104DE-8BE5-E379-2D01-F064C5688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AF9E85-BA92-7079-AEAF-412ED1E61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DAA11-F637-4848-B68C-2AF0FA67CE7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21356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9ABA3F-573C-A29A-BC46-15F86665A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7E879F-9EC6-E282-2E42-EAC07B64D7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E1DCC4-8755-BBF8-DE23-3B2AF0A561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0F3A1C-5ECA-5669-EBE3-06C3E370B2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8D0E1-81AA-483F-ADDF-8D0A0E8328F6}" type="datetimeFigureOut">
              <a:rPr lang="en-NZ" smtClean="0"/>
              <a:t>7/08/2024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6E42B6-0183-804E-C459-2EB8985C8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0DCD2C-C9ED-2DF2-E0CF-B5EA28C79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DAA11-F637-4848-B68C-2AF0FA67CE7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276772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14420E-64C0-6CB1-24FE-F378CA374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213ABE-E728-9E8A-2DDF-2C5E2E532E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B27C32-4760-BC4A-3FA9-3C28A9B9B0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8D0E1-81AA-483F-ADDF-8D0A0E8328F6}" type="datetimeFigureOut">
              <a:rPr lang="en-NZ" smtClean="0"/>
              <a:t>7/08/2024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1A54EC-BB6C-0370-B8CA-AC3A768831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1546F0-CFF7-942F-22BC-5EB06E8F05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1DAA11-F637-4848-B68C-2AF0FA67CE7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787321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8678BC06-218E-450C-9349-3B855B52DF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F8CBADC6-7C53-4DD4-A00D-AB742F092A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0BA597-4CD5-9F4B-9780-AFF10A4DBB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1A9F2E9-9AC3-451A-9BE2-8F8E384F7CE9}" type="datetimeFigureOut">
              <a:rPr lang="en-US"/>
              <a:pPr>
                <a:defRPr/>
              </a:pPr>
              <a:t>8/7/2024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4F0FAD-ACA7-B448-94C1-FA76680756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EFE550-F85A-8C49-A1CD-8E3A9E18B0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32B5DE8-04D5-419A-8F72-6CDF380CE0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5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image" Target="../media/image7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9.svg"/><Relationship Id="rId10" Type="http://schemas.openxmlformats.org/officeDocument/2006/relationships/image" Target="../media/image6.png"/><Relationship Id="rId4" Type="http://schemas.openxmlformats.org/officeDocument/2006/relationships/image" Target="../media/image8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image" Target="../media/image7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5.jpg"/><Relationship Id="rId18" Type="http://schemas.openxmlformats.org/officeDocument/2006/relationships/image" Target="../media/image20.jpeg"/><Relationship Id="rId3" Type="http://schemas.openxmlformats.org/officeDocument/2006/relationships/image" Target="../media/image7.jpeg"/><Relationship Id="rId7" Type="http://schemas.openxmlformats.org/officeDocument/2006/relationships/image" Target="../media/image10.png"/><Relationship Id="rId12" Type="http://schemas.openxmlformats.org/officeDocument/2006/relationships/image" Target="../media/image14.jpeg"/><Relationship Id="rId17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emf"/><Relationship Id="rId11" Type="http://schemas.openxmlformats.org/officeDocument/2006/relationships/image" Target="../media/image13.jpg"/><Relationship Id="rId5" Type="http://schemas.openxmlformats.org/officeDocument/2006/relationships/image" Target="../media/image5.png"/><Relationship Id="rId15" Type="http://schemas.openxmlformats.org/officeDocument/2006/relationships/image" Target="../media/image17.jpeg"/><Relationship Id="rId10" Type="http://schemas.openxmlformats.org/officeDocument/2006/relationships/image" Target="../media/image12.jpeg"/><Relationship Id="rId19" Type="http://schemas.openxmlformats.org/officeDocument/2006/relationships/image" Target="../media/image21.jpeg"/><Relationship Id="rId4" Type="http://schemas.openxmlformats.org/officeDocument/2006/relationships/image" Target="../media/image4.png"/><Relationship Id="rId9" Type="http://schemas.openxmlformats.org/officeDocument/2006/relationships/image" Target="../media/image11.jpg"/><Relationship Id="rId1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7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emf"/><Relationship Id="rId5" Type="http://schemas.openxmlformats.org/officeDocument/2006/relationships/image" Target="../media/image9.svg"/><Relationship Id="rId10" Type="http://schemas.openxmlformats.org/officeDocument/2006/relationships/image" Target="../media/image5.png"/><Relationship Id="rId4" Type="http://schemas.openxmlformats.org/officeDocument/2006/relationships/image" Target="../media/image8.png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7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emf"/><Relationship Id="rId5" Type="http://schemas.openxmlformats.org/officeDocument/2006/relationships/image" Target="../media/image9.svg"/><Relationship Id="rId4" Type="http://schemas.openxmlformats.org/officeDocument/2006/relationships/image" Target="../media/image8.png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7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emf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people holding signs&#10;&#10;Description automatically generated">
            <a:extLst>
              <a:ext uri="{FF2B5EF4-FFF2-40B4-BE49-F238E27FC236}">
                <a16:creationId xmlns:a16="http://schemas.microsoft.com/office/drawing/2014/main" id="{95F8C082-E489-0585-AF3F-F237767236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6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F173237-A298-3A60-32CC-07FA57FD7512}"/>
              </a:ext>
            </a:extLst>
          </p:cNvPr>
          <p:cNvSpPr txBox="1">
            <a:spLocks/>
          </p:cNvSpPr>
          <p:nvPr/>
        </p:nvSpPr>
        <p:spPr>
          <a:xfrm>
            <a:off x="624254" y="935452"/>
            <a:ext cx="4598378" cy="6610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NZ" sz="3600" b="1" dirty="0">
              <a:solidFill>
                <a:srgbClr val="F15A2B"/>
              </a:solidFill>
              <a:latin typeface="Brandon Grotesque Black" panose="020B0A03020203060202" pitchFamily="34" charset="0"/>
            </a:endParaRPr>
          </a:p>
        </p:txBody>
      </p:sp>
      <p:pic>
        <p:nvPicPr>
          <p:cNvPr id="15" name="Content Placeholder 4">
            <a:extLst>
              <a:ext uri="{FF2B5EF4-FFF2-40B4-BE49-F238E27FC236}">
                <a16:creationId xmlns:a16="http://schemas.microsoft.com/office/drawing/2014/main" id="{88EE5101-CAA5-A707-AED3-A9FC0EDC2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6665" y="0"/>
            <a:ext cx="2380049" cy="1232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B29DEE-21E4-8F8A-0EF3-23C9ED78055D}"/>
              </a:ext>
            </a:extLst>
          </p:cNvPr>
          <p:cNvSpPr txBox="1"/>
          <p:nvPr/>
        </p:nvSpPr>
        <p:spPr>
          <a:xfrm>
            <a:off x="185092" y="4720165"/>
            <a:ext cx="1179711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6000" dirty="0">
                <a:solidFill>
                  <a:schemeClr val="bg1"/>
                </a:solidFill>
                <a:latin typeface="Brandon Grotesque Black" panose="020B0A03020203060202" pitchFamily="34" charset="0"/>
                <a:cs typeface="Arial" panose="020B0604020202020204" pitchFamily="34" charset="0"/>
              </a:rPr>
              <a:t>Tourism Bay of Plenty</a:t>
            </a:r>
          </a:p>
          <a:p>
            <a:r>
              <a:rPr lang="en-NZ" sz="6000" dirty="0">
                <a:solidFill>
                  <a:schemeClr val="bg1"/>
                </a:solidFill>
                <a:latin typeface="Brandon Grotesque Black" panose="020B0A03020203060202" pitchFamily="34" charset="0"/>
                <a:cs typeface="Arial" panose="020B0604020202020204" pitchFamily="34" charset="0"/>
              </a:rPr>
              <a:t>The Green Room | Te </a:t>
            </a:r>
            <a:r>
              <a:rPr lang="en-NZ" sz="6000" dirty="0" err="1">
                <a:solidFill>
                  <a:schemeClr val="bg1"/>
                </a:solidFill>
                <a:latin typeface="Brandon Grotesque Black" panose="020B0A03020203060202" pitchFamily="34" charset="0"/>
                <a:cs typeface="Arial" panose="020B0604020202020204" pitchFamily="34" charset="0"/>
              </a:rPr>
              <a:t>Rūma</a:t>
            </a:r>
            <a:r>
              <a:rPr lang="en-NZ" sz="6000" dirty="0">
                <a:solidFill>
                  <a:schemeClr val="bg1"/>
                </a:solidFill>
                <a:latin typeface="Brandon Grotesque Black" panose="020B0A03020203060202" pitchFamily="34" charset="0"/>
                <a:cs typeface="Arial" panose="020B0604020202020204" pitchFamily="34" charset="0"/>
              </a:rPr>
              <a:t> </a:t>
            </a:r>
            <a:r>
              <a:rPr lang="en-NZ" sz="6000" dirty="0" err="1">
                <a:solidFill>
                  <a:schemeClr val="bg1"/>
                </a:solidFill>
                <a:latin typeface="Brandon Grotesque Black" panose="020B0A03020203060202" pitchFamily="34" charset="0"/>
                <a:cs typeface="Arial" panose="020B0604020202020204" pitchFamily="34" charset="0"/>
              </a:rPr>
              <a:t>K</a:t>
            </a:r>
            <a:r>
              <a:rPr lang="en-NZ" sz="6000" dirty="0" err="1">
                <a:solidFill>
                  <a:schemeClr val="bg1"/>
                </a:solidFill>
                <a:latin typeface="Brandon Grotesque Black" panose="020B0A03020203060202" pitchFamily="34" charset="0"/>
                <a:cs typeface="Calibri" panose="020F0502020204030204" pitchFamily="34" charset="0"/>
              </a:rPr>
              <a:t>ā</a:t>
            </a:r>
            <a:r>
              <a:rPr lang="en-NZ" sz="6000" dirty="0" err="1">
                <a:solidFill>
                  <a:schemeClr val="bg1"/>
                </a:solidFill>
                <a:latin typeface="Brandon Grotesque Black" panose="020B0A03020203060202" pitchFamily="34" charset="0"/>
                <a:cs typeface="Arial" panose="020B0604020202020204" pitchFamily="34" charset="0"/>
              </a:rPr>
              <a:t>k</a:t>
            </a:r>
            <a:r>
              <a:rPr lang="en-NZ" sz="6000" dirty="0" err="1">
                <a:solidFill>
                  <a:schemeClr val="bg1"/>
                </a:solidFill>
                <a:latin typeface="Brandon Grotesque Black" panose="020B0A03020203060202" pitchFamily="34" charset="0"/>
                <a:cs typeface="Calibri" panose="020F0502020204030204" pitchFamily="34" charset="0"/>
              </a:rPr>
              <a:t>ā</a:t>
            </a:r>
            <a:r>
              <a:rPr lang="en-NZ" sz="6000" dirty="0" err="1">
                <a:solidFill>
                  <a:schemeClr val="bg1"/>
                </a:solidFill>
                <a:latin typeface="Brandon Grotesque Black" panose="020B0A03020203060202" pitchFamily="34" charset="0"/>
                <a:cs typeface="Arial" panose="020B0604020202020204" pitchFamily="34" charset="0"/>
              </a:rPr>
              <a:t>riki</a:t>
            </a:r>
            <a:endParaRPr lang="en-NZ" sz="6000" dirty="0">
              <a:solidFill>
                <a:schemeClr val="bg1"/>
              </a:solidFill>
              <a:latin typeface="Brandon Grotesque Black" panose="020B0A03020203060202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9B11290-4E55-DA94-274C-CE98371B4BEF}"/>
              </a:ext>
            </a:extLst>
          </p:cNvPr>
          <p:cNvGrpSpPr/>
          <p:nvPr/>
        </p:nvGrpSpPr>
        <p:grpSpPr>
          <a:xfrm>
            <a:off x="185092" y="96633"/>
            <a:ext cx="1923590" cy="972000"/>
            <a:chOff x="3145814" y="3012202"/>
            <a:chExt cx="5677615" cy="2868930"/>
          </a:xfrm>
        </p:grpSpPr>
        <p:pic>
          <p:nvPicPr>
            <p:cNvPr id="4" name="Picture 3" descr="Text&#10;&#10;Description automatically generated">
              <a:extLst>
                <a:ext uri="{FF2B5EF4-FFF2-40B4-BE49-F238E27FC236}">
                  <a16:creationId xmlns:a16="http://schemas.microsoft.com/office/drawing/2014/main" id="{425A10BD-0653-3922-C145-3BF0D519E20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5814" y="3012202"/>
              <a:ext cx="2868928" cy="2868930"/>
            </a:xfrm>
            <a:prstGeom prst="rect">
              <a:avLst/>
            </a:prstGeom>
          </p:spPr>
        </p:pic>
        <p:pic>
          <p:nvPicPr>
            <p:cNvPr id="5" name="Picture 4" descr="Text&#10;&#10;Description automatically generated">
              <a:extLst>
                <a:ext uri="{FF2B5EF4-FFF2-40B4-BE49-F238E27FC236}">
                  <a16:creationId xmlns:a16="http://schemas.microsoft.com/office/drawing/2014/main" id="{03442F78-589E-4598-1B50-67AD1912593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014" y="3163703"/>
              <a:ext cx="2656415" cy="2554369"/>
            </a:xfrm>
            <a:prstGeom prst="rect">
              <a:avLst/>
            </a:prstGeom>
          </p:spPr>
        </p:pic>
      </p:grpSp>
      <p:pic>
        <p:nvPicPr>
          <p:cNvPr id="6" name="Picture 5" descr="Text, logo&#10;&#10;Description automatically generated">
            <a:extLst>
              <a:ext uri="{FF2B5EF4-FFF2-40B4-BE49-F238E27FC236}">
                <a16:creationId xmlns:a16="http://schemas.microsoft.com/office/drawing/2014/main" id="{7D72CD84-648B-0D10-0CF8-14446305379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69"/>
          <a:stretch/>
        </p:blipFill>
        <p:spPr>
          <a:xfrm>
            <a:off x="2108682" y="-97260"/>
            <a:ext cx="3593300" cy="1413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452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4" descr="A person standing in front of a waterfall&#10;&#10;Description automatically generated with medium confidence">
            <a:extLst>
              <a:ext uri="{FF2B5EF4-FFF2-40B4-BE49-F238E27FC236}">
                <a16:creationId xmlns:a16="http://schemas.microsoft.com/office/drawing/2014/main" id="{738F7C7A-724B-017C-796D-B787C438A3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E52FF24-9174-9749-0EDD-BECEE71050EB}"/>
              </a:ext>
            </a:extLst>
          </p:cNvPr>
          <p:cNvSpPr/>
          <p:nvPr/>
        </p:nvSpPr>
        <p:spPr>
          <a:xfrm>
            <a:off x="-21538" y="-2564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  <a:alpha val="6196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D56B574-9E58-1A64-040B-3B0C72EA1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869" y="182562"/>
            <a:ext cx="10515600" cy="1224207"/>
          </a:xfrm>
        </p:spPr>
        <p:txBody>
          <a:bodyPr>
            <a:normAutofit/>
          </a:bodyPr>
          <a:lstStyle/>
          <a:p>
            <a:r>
              <a:rPr lang="en-NZ" sz="4200" dirty="0">
                <a:solidFill>
                  <a:schemeClr val="bg1"/>
                </a:solidFill>
                <a:latin typeface="Brandon Grotesque Black" panose="020B0A03020203060202" pitchFamily="34" charset="0"/>
              </a:rPr>
              <a:t>The Green Room | </a:t>
            </a:r>
            <a:r>
              <a:rPr lang="en-NZ" sz="4200" dirty="0" err="1">
                <a:solidFill>
                  <a:schemeClr val="bg1"/>
                </a:solidFill>
                <a:latin typeface="Brandon Grotesque Black" panose="020B0A03020203060202" pitchFamily="34" charset="0"/>
              </a:rPr>
              <a:t>Te</a:t>
            </a:r>
            <a:r>
              <a:rPr lang="en-NZ" sz="4200" dirty="0">
                <a:solidFill>
                  <a:schemeClr val="bg1"/>
                </a:solidFill>
                <a:latin typeface="Brandon Grotesque Black" panose="020B0A03020203060202" pitchFamily="34" charset="0"/>
              </a:rPr>
              <a:t> </a:t>
            </a:r>
            <a:r>
              <a:rPr lang="en-NZ" sz="4200" dirty="0" err="1">
                <a:solidFill>
                  <a:schemeClr val="bg1"/>
                </a:solidFill>
                <a:latin typeface="Brandon Grotesque Black" panose="020B0A03020203060202" pitchFamily="34" charset="0"/>
              </a:rPr>
              <a:t>Rūma</a:t>
            </a:r>
            <a:r>
              <a:rPr lang="en-NZ" sz="4200" dirty="0">
                <a:solidFill>
                  <a:schemeClr val="bg1"/>
                </a:solidFill>
                <a:latin typeface="Brandon Grotesque Black" panose="020B0A03020203060202" pitchFamily="34" charset="0"/>
              </a:rPr>
              <a:t> </a:t>
            </a:r>
            <a:r>
              <a:rPr lang="en-NZ" sz="4200" dirty="0" err="1">
                <a:solidFill>
                  <a:schemeClr val="bg1"/>
                </a:solidFill>
                <a:latin typeface="Brandon Grotesque Black" panose="020B0A03020203060202" pitchFamily="34" charset="0"/>
              </a:rPr>
              <a:t>Kākāriki</a:t>
            </a:r>
            <a:r>
              <a:rPr lang="en-NZ" sz="4200" dirty="0">
                <a:solidFill>
                  <a:schemeClr val="bg1"/>
                </a:solidFill>
                <a:latin typeface="Brandon Grotesque Black" panose="020B0A03020203060202" pitchFamily="34" charset="0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410D35-1BCB-1E16-AD52-D94D4BE577B6}"/>
              </a:ext>
            </a:extLst>
          </p:cNvPr>
          <p:cNvSpPr txBox="1"/>
          <p:nvPr/>
        </p:nvSpPr>
        <p:spPr>
          <a:xfrm>
            <a:off x="733167" y="1974012"/>
            <a:ext cx="437341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2800" dirty="0">
                <a:solidFill>
                  <a:schemeClr val="bg1"/>
                </a:solidFill>
              </a:rPr>
              <a:t>A 12 week programme to encourage the Coastal Bay of Plenty’s visitor sector to work towards a zero carbon and regenerative future.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6A335AF-7341-3DD6-F562-52B574478166}"/>
              </a:ext>
            </a:extLst>
          </p:cNvPr>
          <p:cNvGrpSpPr/>
          <p:nvPr/>
        </p:nvGrpSpPr>
        <p:grpSpPr>
          <a:xfrm>
            <a:off x="6074462" y="1731231"/>
            <a:ext cx="4629187" cy="1138773"/>
            <a:chOff x="6074462" y="1731231"/>
            <a:chExt cx="4629187" cy="1138773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4A37057-FE07-6528-7D83-B7126646EBE6}"/>
                </a:ext>
              </a:extLst>
            </p:cNvPr>
            <p:cNvSpPr txBox="1"/>
            <p:nvPr/>
          </p:nvSpPr>
          <p:spPr>
            <a:xfrm>
              <a:off x="6832341" y="1731231"/>
              <a:ext cx="3871308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NZ" sz="2800" dirty="0">
                  <a:solidFill>
                    <a:schemeClr val="bg1"/>
                  </a:solidFill>
                  <a:latin typeface="Brandon Grotesque Black" panose="020B0A03020203060202" pitchFamily="34" charset="0"/>
                </a:rPr>
                <a:t>Practical, tailored </a:t>
              </a:r>
              <a:r>
                <a:rPr lang="en-NZ" sz="2000" dirty="0">
                  <a:solidFill>
                    <a:schemeClr val="bg1"/>
                  </a:solidFill>
                </a:rPr>
                <a:t>support for organisations to enable them to build their capability</a:t>
              </a:r>
              <a:endParaRPr lang="en-NZ" sz="2800" dirty="0">
                <a:solidFill>
                  <a:schemeClr val="bg1"/>
                </a:solidFill>
                <a:latin typeface="Brandon Grotesque Black" panose="020B0A03020203060202" pitchFamily="34" charset="0"/>
              </a:endParaRPr>
            </a:p>
          </p:txBody>
        </p:sp>
        <p:pic>
          <p:nvPicPr>
            <p:cNvPr id="31" name="Graphic 30" descr="Leaf with solid fill">
              <a:extLst>
                <a:ext uri="{FF2B5EF4-FFF2-40B4-BE49-F238E27FC236}">
                  <a16:creationId xmlns:a16="http://schemas.microsoft.com/office/drawing/2014/main" id="{8DB4A80F-9628-19A2-8A5E-96A5908731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074462" y="2005443"/>
              <a:ext cx="590349" cy="590349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CAA1CA8-D572-5182-F95C-2B4ED34DA343}"/>
              </a:ext>
            </a:extLst>
          </p:cNvPr>
          <p:cNvGrpSpPr/>
          <p:nvPr/>
        </p:nvGrpSpPr>
        <p:grpSpPr>
          <a:xfrm>
            <a:off x="6074462" y="3097397"/>
            <a:ext cx="4629187" cy="1138773"/>
            <a:chOff x="6074462" y="2969511"/>
            <a:chExt cx="4629187" cy="1138773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85FF916-1409-32E3-3B82-493ECE4C2F5D}"/>
                </a:ext>
              </a:extLst>
            </p:cNvPr>
            <p:cNvSpPr txBox="1"/>
            <p:nvPr/>
          </p:nvSpPr>
          <p:spPr>
            <a:xfrm>
              <a:off x="6832341" y="2969511"/>
              <a:ext cx="3871308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NZ" sz="2800" dirty="0">
                  <a:solidFill>
                    <a:schemeClr val="bg1"/>
                  </a:solidFill>
                  <a:latin typeface="Brandon Grotesque Black" panose="020B0A03020203060202" pitchFamily="34" charset="0"/>
                </a:rPr>
                <a:t>Holistic</a:t>
              </a:r>
              <a:r>
                <a:rPr lang="en-NZ" sz="2000" dirty="0">
                  <a:solidFill>
                    <a:schemeClr val="bg1"/>
                  </a:solidFill>
                  <a:latin typeface="Brandon Grotesque Black" panose="020B0A03020203060202" pitchFamily="34" charset="0"/>
                </a:rPr>
                <a:t>: </a:t>
              </a:r>
              <a:r>
                <a:rPr lang="en-NZ" sz="2000" dirty="0">
                  <a:solidFill>
                    <a:schemeClr val="bg1"/>
                  </a:solidFill>
                </a:rPr>
                <a:t>Focused on environmental, economic, visitor and community sustainability</a:t>
              </a:r>
            </a:p>
          </p:txBody>
        </p:sp>
        <p:pic>
          <p:nvPicPr>
            <p:cNvPr id="32" name="Graphic 31" descr="Leaf with solid fill">
              <a:extLst>
                <a:ext uri="{FF2B5EF4-FFF2-40B4-BE49-F238E27FC236}">
                  <a16:creationId xmlns:a16="http://schemas.microsoft.com/office/drawing/2014/main" id="{D4E4812C-6CF1-1F11-26D3-0298A44398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074462" y="3243723"/>
              <a:ext cx="590349" cy="590349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6EE3A65-BEA0-B143-4FAC-767F9DF8A0BE}"/>
              </a:ext>
            </a:extLst>
          </p:cNvPr>
          <p:cNvGrpSpPr/>
          <p:nvPr/>
        </p:nvGrpSpPr>
        <p:grpSpPr>
          <a:xfrm>
            <a:off x="6074462" y="4463563"/>
            <a:ext cx="4629187" cy="1138773"/>
            <a:chOff x="6074462" y="4463563"/>
            <a:chExt cx="4629187" cy="1138773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CF777A1-F342-12A3-6647-21E889627B3B}"/>
                </a:ext>
              </a:extLst>
            </p:cNvPr>
            <p:cNvSpPr txBox="1"/>
            <p:nvPr/>
          </p:nvSpPr>
          <p:spPr>
            <a:xfrm>
              <a:off x="6832341" y="4463563"/>
              <a:ext cx="3871308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NZ" sz="2800" dirty="0">
                  <a:solidFill>
                    <a:schemeClr val="bg1"/>
                  </a:solidFill>
                  <a:latin typeface="Brandon Grotesque Black" panose="020B0A03020203060202" pitchFamily="34" charset="0"/>
                </a:rPr>
                <a:t>Funded</a:t>
              </a:r>
              <a:r>
                <a:rPr lang="en-NZ" sz="2000" dirty="0">
                  <a:solidFill>
                    <a:schemeClr val="bg1"/>
                  </a:solidFill>
                </a:rPr>
                <a:t> by Bay of Plenty Regional Council, delivered by TIA and </a:t>
              </a:r>
              <a:r>
                <a:rPr lang="en-NZ" sz="2000" dirty="0" err="1">
                  <a:solidFill>
                    <a:schemeClr val="bg1"/>
                  </a:solidFill>
                </a:rPr>
                <a:t>Envirohub</a:t>
              </a:r>
              <a:r>
                <a:rPr lang="en-NZ" sz="2000" dirty="0">
                  <a:solidFill>
                    <a:schemeClr val="bg1"/>
                  </a:solidFill>
                </a:rPr>
                <a:t>, managed by TBOP</a:t>
              </a:r>
              <a:endParaRPr lang="en-NZ" sz="2800" dirty="0">
                <a:solidFill>
                  <a:schemeClr val="bg1"/>
                </a:solidFill>
                <a:latin typeface="Brandon Grotesque Black" panose="020B0A03020203060202" pitchFamily="34" charset="0"/>
              </a:endParaRPr>
            </a:p>
          </p:txBody>
        </p:sp>
        <p:pic>
          <p:nvPicPr>
            <p:cNvPr id="33" name="Graphic 32" descr="Leaf with solid fill">
              <a:extLst>
                <a:ext uri="{FF2B5EF4-FFF2-40B4-BE49-F238E27FC236}">
                  <a16:creationId xmlns:a16="http://schemas.microsoft.com/office/drawing/2014/main" id="{EAB8105E-1A25-798F-812F-A57DFFBCF7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074462" y="4737775"/>
              <a:ext cx="590349" cy="590349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05063E3-0E44-DAC8-6854-58CC55999231}"/>
              </a:ext>
            </a:extLst>
          </p:cNvPr>
          <p:cNvGrpSpPr/>
          <p:nvPr/>
        </p:nvGrpSpPr>
        <p:grpSpPr>
          <a:xfrm>
            <a:off x="1598549" y="4515038"/>
            <a:ext cx="2561681" cy="1321325"/>
            <a:chOff x="2773075" y="2051329"/>
            <a:chExt cx="7560987" cy="3899987"/>
          </a:xfrm>
        </p:grpSpPr>
        <p:pic>
          <p:nvPicPr>
            <p:cNvPr id="38" name="Picture 37" descr="Text&#10;&#10;Description automatically generated">
              <a:extLst>
                <a:ext uri="{FF2B5EF4-FFF2-40B4-BE49-F238E27FC236}">
                  <a16:creationId xmlns:a16="http://schemas.microsoft.com/office/drawing/2014/main" id="{8FF2171E-1430-74B1-0179-14496CD31EE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3075" y="2051329"/>
              <a:ext cx="3899987" cy="3899987"/>
            </a:xfrm>
            <a:prstGeom prst="rect">
              <a:avLst/>
            </a:prstGeom>
          </p:spPr>
        </p:pic>
        <p:pic>
          <p:nvPicPr>
            <p:cNvPr id="39" name="Picture 38" descr="Text&#10;&#10;Description automatically generated">
              <a:extLst>
                <a:ext uri="{FF2B5EF4-FFF2-40B4-BE49-F238E27FC236}">
                  <a16:creationId xmlns:a16="http://schemas.microsoft.com/office/drawing/2014/main" id="{D62393CB-317D-C8E1-9B4D-380C6CA9107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3062" y="2241142"/>
              <a:ext cx="3661000" cy="3520361"/>
            </a:xfrm>
            <a:prstGeom prst="rect">
              <a:avLst/>
            </a:prstGeom>
          </p:spPr>
        </p:pic>
      </p:grpSp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A0257623-4000-5711-7E24-A0044AE44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6665" y="0"/>
            <a:ext cx="2380049" cy="1232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CCA471A-47CA-F1B1-1462-68252AC93260}"/>
              </a:ext>
            </a:extLst>
          </p:cNvPr>
          <p:cNvGrpSpPr/>
          <p:nvPr/>
        </p:nvGrpSpPr>
        <p:grpSpPr>
          <a:xfrm>
            <a:off x="6272501" y="5798370"/>
            <a:ext cx="5679239" cy="959025"/>
            <a:chOff x="-816783" y="4377945"/>
            <a:chExt cx="7903423" cy="1260877"/>
          </a:xfrm>
        </p:grpSpPr>
        <p:pic>
          <p:nvPicPr>
            <p:cNvPr id="13" name="Picture 12" descr="A green text on a black background&#10;&#10;Description automatically generated">
              <a:extLst>
                <a:ext uri="{FF2B5EF4-FFF2-40B4-BE49-F238E27FC236}">
                  <a16:creationId xmlns:a16="http://schemas.microsoft.com/office/drawing/2014/main" id="{2CCACE1F-DCFC-F8AE-A45B-C7B88F261A1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6087" y="4703188"/>
              <a:ext cx="1836422" cy="744771"/>
            </a:xfrm>
            <a:prstGeom prst="rect">
              <a:avLst/>
            </a:prstGeom>
          </p:spPr>
        </p:pic>
        <p:pic>
          <p:nvPicPr>
            <p:cNvPr id="14" name="Picture 13" descr="Text, logo&#10;&#10;Description automatically generated">
              <a:extLst>
                <a:ext uri="{FF2B5EF4-FFF2-40B4-BE49-F238E27FC236}">
                  <a16:creationId xmlns:a16="http://schemas.microsoft.com/office/drawing/2014/main" id="{3B6980F9-8B20-F95C-2464-E08EFEB0FF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369" t="27048" r="1" b="25006"/>
            <a:stretch/>
          </p:blipFill>
          <p:spPr>
            <a:xfrm>
              <a:off x="4000235" y="4400910"/>
              <a:ext cx="3086405" cy="1237912"/>
            </a:xfrm>
            <a:prstGeom prst="rect">
              <a:avLst/>
            </a:prstGeom>
          </p:spPr>
        </p:pic>
        <p:pic>
          <p:nvPicPr>
            <p:cNvPr id="15" name="Picture 14" descr="Text, logo&#10;&#10;Description automatically generated">
              <a:extLst>
                <a:ext uri="{FF2B5EF4-FFF2-40B4-BE49-F238E27FC236}">
                  <a16:creationId xmlns:a16="http://schemas.microsoft.com/office/drawing/2014/main" id="{F187001F-F316-CAA4-8969-DB1541C339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982" t="27048" r="27248" b="25006"/>
            <a:stretch/>
          </p:blipFill>
          <p:spPr>
            <a:xfrm>
              <a:off x="-816783" y="4377945"/>
              <a:ext cx="3218460" cy="12379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176469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4" descr="A person standing in front of a waterfall&#10;&#10;Description automatically generated with medium confidence">
            <a:extLst>
              <a:ext uri="{FF2B5EF4-FFF2-40B4-BE49-F238E27FC236}">
                <a16:creationId xmlns:a16="http://schemas.microsoft.com/office/drawing/2014/main" id="{738F7C7A-724B-017C-796D-B787C438A3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E52FF24-9174-9749-0EDD-BECEE71050EB}"/>
              </a:ext>
            </a:extLst>
          </p:cNvPr>
          <p:cNvSpPr/>
          <p:nvPr/>
        </p:nvSpPr>
        <p:spPr>
          <a:xfrm>
            <a:off x="-2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  <a:alpha val="6196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D56B574-9E58-1A64-040B-3B0C72EA1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869" y="182562"/>
            <a:ext cx="10515600" cy="1224207"/>
          </a:xfrm>
        </p:spPr>
        <p:txBody>
          <a:bodyPr>
            <a:normAutofit/>
          </a:bodyPr>
          <a:lstStyle/>
          <a:p>
            <a:r>
              <a:rPr lang="en-NZ" sz="4200" dirty="0">
                <a:solidFill>
                  <a:schemeClr val="bg1"/>
                </a:solidFill>
                <a:latin typeface="Brandon Grotesque Black" panose="020B0A03020203060202" pitchFamily="34" charset="0"/>
              </a:rPr>
              <a:t>Programme Alignment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410D35-1BCB-1E16-AD52-D94D4BE577B6}"/>
              </a:ext>
            </a:extLst>
          </p:cNvPr>
          <p:cNvSpPr txBox="1"/>
          <p:nvPr/>
        </p:nvSpPr>
        <p:spPr>
          <a:xfrm>
            <a:off x="806886" y="1358550"/>
            <a:ext cx="1051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400" dirty="0">
                <a:solidFill>
                  <a:schemeClr val="bg1"/>
                </a:solidFill>
              </a:rPr>
              <a:t>New Zealand Tourism Sustainability Commitment</a:t>
            </a:r>
          </a:p>
        </p:txBody>
      </p:sp>
      <p:pic>
        <p:nvPicPr>
          <p:cNvPr id="32" name="Graphic 31" descr="Leaf with solid fill">
            <a:extLst>
              <a:ext uri="{FF2B5EF4-FFF2-40B4-BE49-F238E27FC236}">
                <a16:creationId xmlns:a16="http://schemas.microsoft.com/office/drawing/2014/main" id="{D4E4812C-6CF1-1F11-26D3-0298A4439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1719" y="1415044"/>
            <a:ext cx="343589" cy="343589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305063E3-0E44-DAC8-6854-58CC55999231}"/>
              </a:ext>
            </a:extLst>
          </p:cNvPr>
          <p:cNvGrpSpPr/>
          <p:nvPr/>
        </p:nvGrpSpPr>
        <p:grpSpPr>
          <a:xfrm>
            <a:off x="10129367" y="5816588"/>
            <a:ext cx="1757836" cy="815302"/>
            <a:chOff x="2773075" y="2051329"/>
            <a:chExt cx="7560987" cy="3899987"/>
          </a:xfrm>
        </p:grpSpPr>
        <p:pic>
          <p:nvPicPr>
            <p:cNvPr id="38" name="Picture 37" descr="Text&#10;&#10;Description automatically generated">
              <a:extLst>
                <a:ext uri="{FF2B5EF4-FFF2-40B4-BE49-F238E27FC236}">
                  <a16:creationId xmlns:a16="http://schemas.microsoft.com/office/drawing/2014/main" id="{8FF2171E-1430-74B1-0179-14496CD31EE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3075" y="2051329"/>
              <a:ext cx="3899987" cy="3899987"/>
            </a:xfrm>
            <a:prstGeom prst="rect">
              <a:avLst/>
            </a:prstGeom>
          </p:spPr>
        </p:pic>
        <p:pic>
          <p:nvPicPr>
            <p:cNvPr id="39" name="Picture 38" descr="Text&#10;&#10;Description automatically generated">
              <a:extLst>
                <a:ext uri="{FF2B5EF4-FFF2-40B4-BE49-F238E27FC236}">
                  <a16:creationId xmlns:a16="http://schemas.microsoft.com/office/drawing/2014/main" id="{D62393CB-317D-C8E1-9B4D-380C6CA9107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3062" y="2241142"/>
              <a:ext cx="3661000" cy="3520361"/>
            </a:xfrm>
            <a:prstGeom prst="rect">
              <a:avLst/>
            </a:prstGeom>
          </p:spPr>
        </p:pic>
      </p:grpSp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A0257623-4000-5711-7E24-A0044AE44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6665" y="0"/>
            <a:ext cx="2380049" cy="1232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66013A8-FE74-04B6-7971-AE21AA188F26}"/>
              </a:ext>
            </a:extLst>
          </p:cNvPr>
          <p:cNvSpPr txBox="1"/>
          <p:nvPr/>
        </p:nvSpPr>
        <p:spPr>
          <a:xfrm>
            <a:off x="806886" y="1798314"/>
            <a:ext cx="1051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400" dirty="0" err="1">
                <a:solidFill>
                  <a:schemeClr val="bg1"/>
                </a:solidFill>
              </a:rPr>
              <a:t>Tiaki</a:t>
            </a:r>
            <a:r>
              <a:rPr lang="en-NZ" sz="2400" dirty="0">
                <a:solidFill>
                  <a:schemeClr val="bg1"/>
                </a:solidFill>
              </a:rPr>
              <a:t> Promise</a:t>
            </a:r>
          </a:p>
        </p:txBody>
      </p:sp>
      <p:pic>
        <p:nvPicPr>
          <p:cNvPr id="5" name="Graphic 4" descr="Leaf with solid fill">
            <a:extLst>
              <a:ext uri="{FF2B5EF4-FFF2-40B4-BE49-F238E27FC236}">
                <a16:creationId xmlns:a16="http://schemas.microsoft.com/office/drawing/2014/main" id="{EAAE8858-7B41-555C-E931-59195065DB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1719" y="1854808"/>
            <a:ext cx="343589" cy="34358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63F686-9488-70DF-D2A3-653AF599B313}"/>
              </a:ext>
            </a:extLst>
          </p:cNvPr>
          <p:cNvSpPr txBox="1"/>
          <p:nvPr/>
        </p:nvSpPr>
        <p:spPr>
          <a:xfrm>
            <a:off x="806886" y="2211760"/>
            <a:ext cx="1051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400" dirty="0">
                <a:solidFill>
                  <a:schemeClr val="bg1"/>
                </a:solidFill>
              </a:rPr>
              <a:t>Tourism 2050</a:t>
            </a:r>
          </a:p>
        </p:txBody>
      </p:sp>
      <p:pic>
        <p:nvPicPr>
          <p:cNvPr id="11" name="Graphic 10" descr="Leaf with solid fill">
            <a:extLst>
              <a:ext uri="{FF2B5EF4-FFF2-40B4-BE49-F238E27FC236}">
                <a16:creationId xmlns:a16="http://schemas.microsoft.com/office/drawing/2014/main" id="{15E8DEDA-C0D8-AC93-3089-7F5D8B3D2A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1719" y="2268254"/>
            <a:ext cx="343589" cy="34358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2662DBD-022B-F121-8F06-F5AE8611C739}"/>
              </a:ext>
            </a:extLst>
          </p:cNvPr>
          <p:cNvSpPr txBox="1"/>
          <p:nvPr/>
        </p:nvSpPr>
        <p:spPr>
          <a:xfrm>
            <a:off x="785308" y="2674138"/>
            <a:ext cx="1051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400" dirty="0">
                <a:solidFill>
                  <a:schemeClr val="bg1"/>
                </a:solidFill>
              </a:rPr>
              <a:t>Supporting the goal of the Intergovernmental Panel on Climate Change (IPCC) to halve New Zealand’s CO2 emission levels by 2030</a:t>
            </a:r>
          </a:p>
        </p:txBody>
      </p:sp>
      <p:pic>
        <p:nvPicPr>
          <p:cNvPr id="14" name="Graphic 13" descr="Leaf with solid fill">
            <a:extLst>
              <a:ext uri="{FF2B5EF4-FFF2-40B4-BE49-F238E27FC236}">
                <a16:creationId xmlns:a16="http://schemas.microsoft.com/office/drawing/2014/main" id="{565CC8D4-A730-6C23-8BAC-1964BB7338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20141" y="2730632"/>
            <a:ext cx="343589" cy="34358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6E7703A-CAE8-CF75-FEA9-317574CC3FCB}"/>
              </a:ext>
            </a:extLst>
          </p:cNvPr>
          <p:cNvSpPr txBox="1"/>
          <p:nvPr/>
        </p:nvSpPr>
        <p:spPr>
          <a:xfrm>
            <a:off x="806886" y="3429000"/>
            <a:ext cx="1051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400" dirty="0">
                <a:solidFill>
                  <a:schemeClr val="bg1"/>
                </a:solidFill>
              </a:rPr>
              <a:t>Supporting the Bay of Plenty Regional Council Climate Change Action Plan</a:t>
            </a:r>
          </a:p>
        </p:txBody>
      </p:sp>
      <p:pic>
        <p:nvPicPr>
          <p:cNvPr id="23" name="Graphic 22" descr="Leaf with solid fill">
            <a:extLst>
              <a:ext uri="{FF2B5EF4-FFF2-40B4-BE49-F238E27FC236}">
                <a16:creationId xmlns:a16="http://schemas.microsoft.com/office/drawing/2014/main" id="{89AC1BBC-706D-013E-0A4D-69923500D4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1719" y="3485494"/>
            <a:ext cx="343589" cy="34358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E8D98DE-206C-E584-7746-98F55BEE6AB7}"/>
              </a:ext>
            </a:extLst>
          </p:cNvPr>
          <p:cNvSpPr txBox="1"/>
          <p:nvPr/>
        </p:nvSpPr>
        <p:spPr>
          <a:xfrm>
            <a:off x="785308" y="3907212"/>
            <a:ext cx="1051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400" dirty="0">
                <a:solidFill>
                  <a:schemeClr val="bg1"/>
                </a:solidFill>
              </a:rPr>
              <a:t>Supporting Whakatāne District Council’s Climate Change Strategy</a:t>
            </a:r>
          </a:p>
        </p:txBody>
      </p:sp>
      <p:pic>
        <p:nvPicPr>
          <p:cNvPr id="25" name="Graphic 24" descr="Leaf with solid fill">
            <a:extLst>
              <a:ext uri="{FF2B5EF4-FFF2-40B4-BE49-F238E27FC236}">
                <a16:creationId xmlns:a16="http://schemas.microsoft.com/office/drawing/2014/main" id="{DE9FBCBB-5DEB-D06E-E89B-DE66498135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20141" y="3963706"/>
            <a:ext cx="343589" cy="34358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40E121A9-6F4F-79F3-99E5-BD1661EB768F}"/>
              </a:ext>
            </a:extLst>
          </p:cNvPr>
          <p:cNvSpPr txBox="1"/>
          <p:nvPr/>
        </p:nvSpPr>
        <p:spPr>
          <a:xfrm>
            <a:off x="806886" y="4414576"/>
            <a:ext cx="10515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400" dirty="0">
                <a:solidFill>
                  <a:schemeClr val="bg1"/>
                </a:solidFill>
              </a:rPr>
              <a:t>Inspiring faster action on carbon reduction plans formulated by Tauranga City Council and Western Bay of Plenty District Council by adopting a collaborative approach to this issue</a:t>
            </a:r>
          </a:p>
        </p:txBody>
      </p:sp>
      <p:pic>
        <p:nvPicPr>
          <p:cNvPr id="28" name="Graphic 27" descr="Leaf with solid fill">
            <a:extLst>
              <a:ext uri="{FF2B5EF4-FFF2-40B4-BE49-F238E27FC236}">
                <a16:creationId xmlns:a16="http://schemas.microsoft.com/office/drawing/2014/main" id="{B57D0E5C-6E45-BC71-36DC-36B8E113A8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1719" y="4471070"/>
            <a:ext cx="343589" cy="343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5676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4" descr="A person standing in front of a waterfall&#10;&#10;Description automatically generated with medium confidence">
            <a:extLst>
              <a:ext uri="{FF2B5EF4-FFF2-40B4-BE49-F238E27FC236}">
                <a16:creationId xmlns:a16="http://schemas.microsoft.com/office/drawing/2014/main" id="{738F7C7A-724B-017C-796D-B787C438A3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E52FF24-9174-9749-0EDD-BECEE71050EB}"/>
              </a:ext>
            </a:extLst>
          </p:cNvPr>
          <p:cNvSpPr/>
          <p:nvPr/>
        </p:nvSpPr>
        <p:spPr>
          <a:xfrm>
            <a:off x="-2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  <a:alpha val="6196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D56B574-9E58-1A64-040B-3B0C72EA1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869" y="182562"/>
            <a:ext cx="10515600" cy="1224207"/>
          </a:xfrm>
        </p:spPr>
        <p:txBody>
          <a:bodyPr>
            <a:normAutofit/>
          </a:bodyPr>
          <a:lstStyle/>
          <a:p>
            <a:r>
              <a:rPr lang="en-NZ" sz="4200" dirty="0">
                <a:solidFill>
                  <a:schemeClr val="bg1"/>
                </a:solidFill>
                <a:latin typeface="Brandon Grotesque Black" panose="020B0A03020203060202" pitchFamily="34" charset="0"/>
              </a:rPr>
              <a:t>100 Graduates: Celebrating Success 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05063E3-0E44-DAC8-6854-58CC55999231}"/>
              </a:ext>
            </a:extLst>
          </p:cNvPr>
          <p:cNvGrpSpPr/>
          <p:nvPr/>
        </p:nvGrpSpPr>
        <p:grpSpPr>
          <a:xfrm>
            <a:off x="210816" y="5845271"/>
            <a:ext cx="1757836" cy="815302"/>
            <a:chOff x="2773075" y="2051329"/>
            <a:chExt cx="7560987" cy="3899987"/>
          </a:xfrm>
        </p:grpSpPr>
        <p:pic>
          <p:nvPicPr>
            <p:cNvPr id="38" name="Picture 37" descr="Text&#10;&#10;Description automatically generated">
              <a:extLst>
                <a:ext uri="{FF2B5EF4-FFF2-40B4-BE49-F238E27FC236}">
                  <a16:creationId xmlns:a16="http://schemas.microsoft.com/office/drawing/2014/main" id="{8FF2171E-1430-74B1-0179-14496CD31E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3075" y="2051329"/>
              <a:ext cx="3899987" cy="3899987"/>
            </a:xfrm>
            <a:prstGeom prst="rect">
              <a:avLst/>
            </a:prstGeom>
          </p:spPr>
        </p:pic>
        <p:pic>
          <p:nvPicPr>
            <p:cNvPr id="39" name="Picture 38" descr="Text&#10;&#10;Description automatically generated">
              <a:extLst>
                <a:ext uri="{FF2B5EF4-FFF2-40B4-BE49-F238E27FC236}">
                  <a16:creationId xmlns:a16="http://schemas.microsoft.com/office/drawing/2014/main" id="{D62393CB-317D-C8E1-9B4D-380C6CA910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3062" y="2241142"/>
              <a:ext cx="3661000" cy="3520361"/>
            </a:xfrm>
            <a:prstGeom prst="rect">
              <a:avLst/>
            </a:prstGeom>
          </p:spPr>
        </p:pic>
      </p:grpSp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A0257623-4000-5711-7E24-A0044AE44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6665" y="0"/>
            <a:ext cx="2380049" cy="1232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A38E7A31-E7C5-B7E5-3F56-75FADFF8FC7F}"/>
              </a:ext>
            </a:extLst>
          </p:cNvPr>
          <p:cNvGrpSpPr/>
          <p:nvPr/>
        </p:nvGrpSpPr>
        <p:grpSpPr>
          <a:xfrm>
            <a:off x="6272501" y="5798370"/>
            <a:ext cx="5679239" cy="959025"/>
            <a:chOff x="-816783" y="4377945"/>
            <a:chExt cx="7903423" cy="1260877"/>
          </a:xfrm>
        </p:grpSpPr>
        <p:pic>
          <p:nvPicPr>
            <p:cNvPr id="17" name="Picture 16" descr="A green text on a black background&#10;&#10;Description automatically generated">
              <a:extLst>
                <a:ext uri="{FF2B5EF4-FFF2-40B4-BE49-F238E27FC236}">
                  <a16:creationId xmlns:a16="http://schemas.microsoft.com/office/drawing/2014/main" id="{6E710C90-A15C-9AF3-EDCA-256AC8C91FE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6087" y="4703188"/>
              <a:ext cx="1836422" cy="744771"/>
            </a:xfrm>
            <a:prstGeom prst="rect">
              <a:avLst/>
            </a:prstGeom>
          </p:spPr>
        </p:pic>
        <p:pic>
          <p:nvPicPr>
            <p:cNvPr id="18" name="Picture 17" descr="Text, logo&#10;&#10;Description automatically generated">
              <a:extLst>
                <a:ext uri="{FF2B5EF4-FFF2-40B4-BE49-F238E27FC236}">
                  <a16:creationId xmlns:a16="http://schemas.microsoft.com/office/drawing/2014/main" id="{D9172BB1-B651-E3CE-14A1-F75A2565F9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369" t="27048" r="1" b="25006"/>
            <a:stretch/>
          </p:blipFill>
          <p:spPr>
            <a:xfrm>
              <a:off x="4000235" y="4400910"/>
              <a:ext cx="3086405" cy="1237912"/>
            </a:xfrm>
            <a:prstGeom prst="rect">
              <a:avLst/>
            </a:prstGeom>
          </p:spPr>
        </p:pic>
        <p:pic>
          <p:nvPicPr>
            <p:cNvPr id="19" name="Picture 18" descr="Text, logo&#10;&#10;Description automatically generated">
              <a:extLst>
                <a:ext uri="{FF2B5EF4-FFF2-40B4-BE49-F238E27FC236}">
                  <a16:creationId xmlns:a16="http://schemas.microsoft.com/office/drawing/2014/main" id="{B874536C-1C99-0B8E-F045-367E3282A8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982" t="27048" r="27248" b="25006"/>
            <a:stretch/>
          </p:blipFill>
          <p:spPr>
            <a:xfrm>
              <a:off x="-816783" y="4377945"/>
              <a:ext cx="3218460" cy="1237912"/>
            </a:xfrm>
            <a:prstGeom prst="rect">
              <a:avLst/>
            </a:prstGeom>
          </p:spPr>
        </p:pic>
      </p:grpSp>
      <p:pic>
        <p:nvPicPr>
          <p:cNvPr id="7" name="Picture 6" descr="A person and person holding a sign&#10;&#10;Description automatically generated">
            <a:extLst>
              <a:ext uri="{FF2B5EF4-FFF2-40B4-BE49-F238E27FC236}">
                <a16:creationId xmlns:a16="http://schemas.microsoft.com/office/drawing/2014/main" id="{5B92E71D-E979-8368-A017-76A141CF3A7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39" y="1232177"/>
            <a:ext cx="2942704" cy="1962843"/>
          </a:xfrm>
          <a:prstGeom prst="rect">
            <a:avLst/>
          </a:prstGeom>
        </p:spPr>
      </p:pic>
      <p:pic>
        <p:nvPicPr>
          <p:cNvPr id="15" name="Picture 14" descr="A person holding a sign&#10;&#10;Description automatically generated">
            <a:extLst>
              <a:ext uri="{FF2B5EF4-FFF2-40B4-BE49-F238E27FC236}">
                <a16:creationId xmlns:a16="http://schemas.microsoft.com/office/drawing/2014/main" id="{FB19F55F-7C22-B5BB-F770-05185A955CC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5" r="22668"/>
          <a:stretch/>
        </p:blipFill>
        <p:spPr>
          <a:xfrm>
            <a:off x="9314248" y="2954816"/>
            <a:ext cx="2529012" cy="2926481"/>
          </a:xfrm>
          <a:prstGeom prst="rect">
            <a:avLst/>
          </a:prstGeom>
        </p:spPr>
      </p:pic>
      <p:pic>
        <p:nvPicPr>
          <p:cNvPr id="26" name="Picture 25" descr="A group of people sitting in chairs&#10;&#10;Description automatically generated">
            <a:extLst>
              <a:ext uri="{FF2B5EF4-FFF2-40B4-BE49-F238E27FC236}">
                <a16:creationId xmlns:a16="http://schemas.microsoft.com/office/drawing/2014/main" id="{69EF83BB-13C5-B199-6EC7-E579E3A462C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142" y="3008938"/>
            <a:ext cx="3923412" cy="2616885"/>
          </a:xfrm>
          <a:prstGeom prst="rect">
            <a:avLst/>
          </a:prstGeom>
        </p:spPr>
      </p:pic>
      <p:pic>
        <p:nvPicPr>
          <p:cNvPr id="30" name="Picture 29" descr="A person holding a sign&#10;&#10;Description automatically generated">
            <a:extLst>
              <a:ext uri="{FF2B5EF4-FFF2-40B4-BE49-F238E27FC236}">
                <a16:creationId xmlns:a16="http://schemas.microsoft.com/office/drawing/2014/main" id="{6E5ED00B-4867-9027-F33A-50855644FA9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94" r="7594" b="11019"/>
          <a:stretch/>
        </p:blipFill>
        <p:spPr>
          <a:xfrm>
            <a:off x="100632" y="3199373"/>
            <a:ext cx="2942704" cy="2294240"/>
          </a:xfrm>
          <a:prstGeom prst="rect">
            <a:avLst/>
          </a:prstGeom>
        </p:spPr>
      </p:pic>
      <p:pic>
        <p:nvPicPr>
          <p:cNvPr id="33" name="Picture 32" descr="A person and person holding a sign&#10;&#10;Description automatically generated">
            <a:extLst>
              <a:ext uri="{FF2B5EF4-FFF2-40B4-BE49-F238E27FC236}">
                <a16:creationId xmlns:a16="http://schemas.microsoft.com/office/drawing/2014/main" id="{27982A77-476E-4382-DD59-B2325EFD3E9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4" t="5961" r="19132"/>
          <a:stretch/>
        </p:blipFill>
        <p:spPr>
          <a:xfrm>
            <a:off x="7686581" y="1449047"/>
            <a:ext cx="2529012" cy="2386228"/>
          </a:xfrm>
          <a:prstGeom prst="rect">
            <a:avLst/>
          </a:prstGeom>
        </p:spPr>
      </p:pic>
      <p:pic>
        <p:nvPicPr>
          <p:cNvPr id="35" name="Picture 34" descr="Two women holding a sign&#10;&#10;Description automatically generated">
            <a:extLst>
              <a:ext uri="{FF2B5EF4-FFF2-40B4-BE49-F238E27FC236}">
                <a16:creationId xmlns:a16="http://schemas.microsoft.com/office/drawing/2014/main" id="{C07F1291-DCDA-5053-5396-868B230BEF4A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78" t="16470" r="19128" b="13565"/>
          <a:stretch/>
        </p:blipFill>
        <p:spPr>
          <a:xfrm>
            <a:off x="2950796" y="1069701"/>
            <a:ext cx="2667715" cy="2276305"/>
          </a:xfrm>
          <a:prstGeom prst="rect">
            <a:avLst/>
          </a:prstGeom>
        </p:spPr>
      </p:pic>
      <p:pic>
        <p:nvPicPr>
          <p:cNvPr id="40" name="Picture 39" descr="Two women holding a sign&#10;&#10;Description automatically generated">
            <a:extLst>
              <a:ext uri="{FF2B5EF4-FFF2-40B4-BE49-F238E27FC236}">
                <a16:creationId xmlns:a16="http://schemas.microsoft.com/office/drawing/2014/main" id="{436E9554-8DE7-483B-0BBB-200AC4B86017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06" t="16168" r="18367" b="11844"/>
          <a:stretch/>
        </p:blipFill>
        <p:spPr>
          <a:xfrm>
            <a:off x="6868448" y="3690693"/>
            <a:ext cx="2487349" cy="2065399"/>
          </a:xfrm>
          <a:prstGeom prst="rect">
            <a:avLst/>
          </a:prstGeom>
        </p:spPr>
      </p:pic>
      <p:pic>
        <p:nvPicPr>
          <p:cNvPr id="42" name="Picture 41" descr="Two women holding a sign&#10;&#10;Description automatically generated">
            <a:extLst>
              <a:ext uri="{FF2B5EF4-FFF2-40B4-BE49-F238E27FC236}">
                <a16:creationId xmlns:a16="http://schemas.microsoft.com/office/drawing/2014/main" id="{C95C4C4C-D23E-B13A-D328-64E5D8D8B236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74" t="13490" r="14391" b="13566"/>
          <a:stretch/>
        </p:blipFill>
        <p:spPr>
          <a:xfrm>
            <a:off x="5501324" y="1625293"/>
            <a:ext cx="2701230" cy="2065400"/>
          </a:xfrm>
          <a:prstGeom prst="rect">
            <a:avLst/>
          </a:prstGeom>
        </p:spPr>
      </p:pic>
      <p:pic>
        <p:nvPicPr>
          <p:cNvPr id="44" name="Picture 43" descr="A person holding a sign&#10;&#10;Description automatically generated">
            <a:extLst>
              <a:ext uri="{FF2B5EF4-FFF2-40B4-BE49-F238E27FC236}">
                <a16:creationId xmlns:a16="http://schemas.microsoft.com/office/drawing/2014/main" id="{08EF9791-4742-C838-8ED0-C1C8B223BABC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31" t="22955" r="15646" b="9490"/>
          <a:stretch/>
        </p:blipFill>
        <p:spPr>
          <a:xfrm>
            <a:off x="4172777" y="5299502"/>
            <a:ext cx="2123977" cy="1487891"/>
          </a:xfrm>
          <a:prstGeom prst="rect">
            <a:avLst/>
          </a:prstGeom>
        </p:spPr>
      </p:pic>
      <p:pic>
        <p:nvPicPr>
          <p:cNvPr id="48" name="Picture 47" descr="Two women holding a sign&#10;&#10;Description automatically generated">
            <a:extLst>
              <a:ext uri="{FF2B5EF4-FFF2-40B4-BE49-F238E27FC236}">
                <a16:creationId xmlns:a16="http://schemas.microsoft.com/office/drawing/2014/main" id="{790964E8-670C-054F-F806-42EFE2D7B417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13" t="22955" r="16957"/>
          <a:stretch/>
        </p:blipFill>
        <p:spPr>
          <a:xfrm>
            <a:off x="9936249" y="1549329"/>
            <a:ext cx="2217828" cy="1879671"/>
          </a:xfrm>
          <a:prstGeom prst="rect">
            <a:avLst/>
          </a:prstGeom>
        </p:spPr>
      </p:pic>
      <p:pic>
        <p:nvPicPr>
          <p:cNvPr id="50" name="Picture 49" descr="A group of women standing together&#10;&#10;Description automatically generated">
            <a:extLst>
              <a:ext uri="{FF2B5EF4-FFF2-40B4-BE49-F238E27FC236}">
                <a16:creationId xmlns:a16="http://schemas.microsoft.com/office/drawing/2014/main" id="{67EA320B-3F54-D513-7A0B-50A7A8473C5A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9" r="6963" b="11844"/>
          <a:stretch/>
        </p:blipFill>
        <p:spPr>
          <a:xfrm>
            <a:off x="2051999" y="5295876"/>
            <a:ext cx="2140028" cy="1491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153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4" descr="A person standing in front of a waterfall&#10;&#10;Description automatically generated with medium confidence">
            <a:extLst>
              <a:ext uri="{FF2B5EF4-FFF2-40B4-BE49-F238E27FC236}">
                <a16:creationId xmlns:a16="http://schemas.microsoft.com/office/drawing/2014/main" id="{738F7C7A-724B-017C-796D-B787C438A3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E52FF24-9174-9749-0EDD-BECEE71050E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  <a:alpha val="6196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D56B574-9E58-1A64-040B-3B0C72EA1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869" y="182562"/>
            <a:ext cx="10515600" cy="1224207"/>
          </a:xfrm>
        </p:spPr>
        <p:txBody>
          <a:bodyPr>
            <a:normAutofit/>
          </a:bodyPr>
          <a:lstStyle/>
          <a:p>
            <a:r>
              <a:rPr lang="en-NZ" sz="4200" dirty="0">
                <a:solidFill>
                  <a:schemeClr val="bg1"/>
                </a:solidFill>
                <a:latin typeface="Brandon Grotesque Black" panose="020B0A03020203060202" pitchFamily="34" charset="0"/>
              </a:rPr>
              <a:t>Key Learnings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410D35-1BCB-1E16-AD52-D94D4BE577B6}"/>
              </a:ext>
            </a:extLst>
          </p:cNvPr>
          <p:cNvSpPr txBox="1"/>
          <p:nvPr/>
        </p:nvSpPr>
        <p:spPr>
          <a:xfrm>
            <a:off x="806886" y="1358550"/>
            <a:ext cx="1051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sz="2400" dirty="0">
                <a:solidFill>
                  <a:prstClr val="white"/>
                </a:solidFill>
                <a:latin typeface="Calibri" panose="020F0502020204030204"/>
              </a:rPr>
              <a:t>When recruiting organisations to participate, understand </a:t>
            </a:r>
            <a:r>
              <a:rPr kumimoji="0" lang="en-NZ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 changing ‘VUCA</a:t>
            </a:r>
            <a:r>
              <a:rPr lang="en-NZ" sz="2400" dirty="0">
                <a:solidFill>
                  <a:prstClr val="white"/>
                </a:solidFill>
                <a:latin typeface="Calibri" panose="020F0502020204030204"/>
              </a:rPr>
              <a:t>’ conditions they are faced with. Lead with empathy to understand their priorities.</a:t>
            </a:r>
            <a:endParaRPr kumimoji="0" lang="en-NZ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2" name="Graphic 31" descr="Leaf with solid fill">
            <a:extLst>
              <a:ext uri="{FF2B5EF4-FFF2-40B4-BE49-F238E27FC236}">
                <a16:creationId xmlns:a16="http://schemas.microsoft.com/office/drawing/2014/main" id="{D4E4812C-6CF1-1F11-26D3-0298A4439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1719" y="1415044"/>
            <a:ext cx="343589" cy="343589"/>
          </a:xfrm>
          <a:prstGeom prst="rect">
            <a:avLst/>
          </a:prstGeom>
        </p:spPr>
      </p:pic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A0257623-4000-5711-7E24-A0044AE44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6665" y="0"/>
            <a:ext cx="2380049" cy="1232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632797-A0B2-5CFA-CD46-9F5DD872F5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4172" y="2164034"/>
            <a:ext cx="5657538" cy="400005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7EDF173-5044-0DB5-147B-3830291031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38139" y="2911399"/>
            <a:ext cx="4220063" cy="208914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1F9A6388-CF80-0C95-61F0-CEA7B4F13681}"/>
              </a:ext>
            </a:extLst>
          </p:cNvPr>
          <p:cNvGrpSpPr/>
          <p:nvPr/>
        </p:nvGrpSpPr>
        <p:grpSpPr>
          <a:xfrm>
            <a:off x="10129367" y="5816588"/>
            <a:ext cx="1757836" cy="815302"/>
            <a:chOff x="2773075" y="2051329"/>
            <a:chExt cx="7560987" cy="3899987"/>
          </a:xfrm>
        </p:grpSpPr>
        <p:pic>
          <p:nvPicPr>
            <p:cNvPr id="26" name="Picture 25" descr="Text&#10;&#10;Description automatically generated">
              <a:extLst>
                <a:ext uri="{FF2B5EF4-FFF2-40B4-BE49-F238E27FC236}">
                  <a16:creationId xmlns:a16="http://schemas.microsoft.com/office/drawing/2014/main" id="{CE738282-C665-768A-A923-F9133D4981C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3075" y="2051329"/>
              <a:ext cx="3899987" cy="3899987"/>
            </a:xfrm>
            <a:prstGeom prst="rect">
              <a:avLst/>
            </a:prstGeom>
          </p:spPr>
        </p:pic>
        <p:pic>
          <p:nvPicPr>
            <p:cNvPr id="29" name="Picture 28" descr="Text&#10;&#10;Description automatically generated">
              <a:extLst>
                <a:ext uri="{FF2B5EF4-FFF2-40B4-BE49-F238E27FC236}">
                  <a16:creationId xmlns:a16="http://schemas.microsoft.com/office/drawing/2014/main" id="{15788828-9D82-6536-8B7D-6EB1B6F866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3062" y="2241142"/>
              <a:ext cx="3661000" cy="35203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921429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4" descr="A person standing in front of a waterfall&#10;&#10;Description automatically generated with medium confidence">
            <a:extLst>
              <a:ext uri="{FF2B5EF4-FFF2-40B4-BE49-F238E27FC236}">
                <a16:creationId xmlns:a16="http://schemas.microsoft.com/office/drawing/2014/main" id="{738F7C7A-724B-017C-796D-B787C438A3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E52FF24-9174-9749-0EDD-BECEE71050E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  <a:alpha val="6196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D56B574-9E58-1A64-040B-3B0C72EA1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869" y="182562"/>
            <a:ext cx="10515600" cy="1224207"/>
          </a:xfrm>
        </p:spPr>
        <p:txBody>
          <a:bodyPr>
            <a:normAutofit/>
          </a:bodyPr>
          <a:lstStyle/>
          <a:p>
            <a:r>
              <a:rPr lang="en-NZ" sz="4200" dirty="0">
                <a:solidFill>
                  <a:schemeClr val="bg1"/>
                </a:solidFill>
                <a:latin typeface="Brandon Grotesque Black" panose="020B0A03020203060202" pitchFamily="34" charset="0"/>
              </a:rPr>
              <a:t>Key Learnings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410D35-1BCB-1E16-AD52-D94D4BE577B6}"/>
              </a:ext>
            </a:extLst>
          </p:cNvPr>
          <p:cNvSpPr txBox="1"/>
          <p:nvPr/>
        </p:nvSpPr>
        <p:spPr>
          <a:xfrm>
            <a:off x="785308" y="1350378"/>
            <a:ext cx="1051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Keep it simple!</a:t>
            </a:r>
          </a:p>
        </p:txBody>
      </p:sp>
      <p:pic>
        <p:nvPicPr>
          <p:cNvPr id="32" name="Graphic 31" descr="Leaf with solid fill">
            <a:extLst>
              <a:ext uri="{FF2B5EF4-FFF2-40B4-BE49-F238E27FC236}">
                <a16:creationId xmlns:a16="http://schemas.microsoft.com/office/drawing/2014/main" id="{D4E4812C-6CF1-1F11-26D3-0298A4439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1719" y="1415044"/>
            <a:ext cx="343589" cy="343589"/>
          </a:xfrm>
          <a:prstGeom prst="rect">
            <a:avLst/>
          </a:prstGeom>
        </p:spPr>
      </p:pic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A0257623-4000-5711-7E24-A0044AE44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6665" y="0"/>
            <a:ext cx="2380049" cy="1232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3C1D8BB-501A-2A64-6F4B-0BF7062353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01234" y="1921152"/>
            <a:ext cx="6789532" cy="379374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E1C2168-6C83-820A-FF22-91FCEEC64822}"/>
              </a:ext>
            </a:extLst>
          </p:cNvPr>
          <p:cNvGrpSpPr/>
          <p:nvPr/>
        </p:nvGrpSpPr>
        <p:grpSpPr>
          <a:xfrm>
            <a:off x="10129367" y="5816588"/>
            <a:ext cx="1757836" cy="815302"/>
            <a:chOff x="2773075" y="2051329"/>
            <a:chExt cx="7560987" cy="3899987"/>
          </a:xfrm>
        </p:grpSpPr>
        <p:pic>
          <p:nvPicPr>
            <p:cNvPr id="10" name="Picture 9" descr="Text&#10;&#10;Description automatically generated">
              <a:extLst>
                <a:ext uri="{FF2B5EF4-FFF2-40B4-BE49-F238E27FC236}">
                  <a16:creationId xmlns:a16="http://schemas.microsoft.com/office/drawing/2014/main" id="{7073CEAD-BA50-346A-1FB8-1F45A8F2CCD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3075" y="2051329"/>
              <a:ext cx="3899987" cy="3899987"/>
            </a:xfrm>
            <a:prstGeom prst="rect">
              <a:avLst/>
            </a:prstGeom>
          </p:spPr>
        </p:pic>
        <p:pic>
          <p:nvPicPr>
            <p:cNvPr id="11" name="Picture 10" descr="Text&#10;&#10;Description automatically generated">
              <a:extLst>
                <a:ext uri="{FF2B5EF4-FFF2-40B4-BE49-F238E27FC236}">
                  <a16:creationId xmlns:a16="http://schemas.microsoft.com/office/drawing/2014/main" id="{EE1C123D-2BB0-0347-9D1C-19874F24C0A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3062" y="2241142"/>
              <a:ext cx="3661000" cy="35203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612130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4" descr="A person standing in front of a waterfall&#10;&#10;Description automatically generated with medium confidence">
            <a:extLst>
              <a:ext uri="{FF2B5EF4-FFF2-40B4-BE49-F238E27FC236}">
                <a16:creationId xmlns:a16="http://schemas.microsoft.com/office/drawing/2014/main" id="{738F7C7A-724B-017C-796D-B787C438A3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E52FF24-9174-9749-0EDD-BECEE71050E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  <a:alpha val="6196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D56B574-9E58-1A64-040B-3B0C72EA1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869" y="182562"/>
            <a:ext cx="10515600" cy="1224207"/>
          </a:xfrm>
        </p:spPr>
        <p:txBody>
          <a:bodyPr>
            <a:normAutofit/>
          </a:bodyPr>
          <a:lstStyle/>
          <a:p>
            <a:r>
              <a:rPr lang="en-NZ" sz="4200" dirty="0">
                <a:solidFill>
                  <a:schemeClr val="bg1"/>
                </a:solidFill>
                <a:latin typeface="Brandon Grotesque Black" panose="020B0A03020203060202" pitchFamily="34" charset="0"/>
              </a:rPr>
              <a:t>100 Graduates: Now What?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410D35-1BCB-1E16-AD52-D94D4BE577B6}"/>
              </a:ext>
            </a:extLst>
          </p:cNvPr>
          <p:cNvSpPr txBox="1"/>
          <p:nvPr/>
        </p:nvSpPr>
        <p:spPr>
          <a:xfrm>
            <a:off x="785308" y="1406769"/>
            <a:ext cx="10515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sz="2400" dirty="0">
                <a:solidFill>
                  <a:prstClr val="white"/>
                </a:solidFill>
                <a:latin typeface="Calibri" panose="020F0502020204030204"/>
              </a:rPr>
              <a:t>Through</a:t>
            </a:r>
            <a:r>
              <a:rPr kumimoji="0" lang="en-NZ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NZ" sz="2400" dirty="0">
                <a:solidFill>
                  <a:prstClr val="white"/>
                </a:solidFill>
                <a:latin typeface="Calibri" panose="020F0502020204030204"/>
              </a:rPr>
              <a:t>strong alignment of national and local body strategies, TBOP has been able to secure funding from Tauranga City Council to continue the programme for another 12 months</a:t>
            </a:r>
            <a:endParaRPr kumimoji="0" lang="en-NZ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2" name="Graphic 31" descr="Leaf with solid fill">
            <a:extLst>
              <a:ext uri="{FF2B5EF4-FFF2-40B4-BE49-F238E27FC236}">
                <a16:creationId xmlns:a16="http://schemas.microsoft.com/office/drawing/2014/main" id="{D4E4812C-6CF1-1F11-26D3-0298A4439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1719" y="1415044"/>
            <a:ext cx="343589" cy="343589"/>
          </a:xfrm>
          <a:prstGeom prst="rect">
            <a:avLst/>
          </a:prstGeom>
        </p:spPr>
      </p:pic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A0257623-4000-5711-7E24-A0044AE44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6665" y="0"/>
            <a:ext cx="2380049" cy="1232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E05B5E6-A1EB-3729-B971-95F2ABD54D42}"/>
              </a:ext>
            </a:extLst>
          </p:cNvPr>
          <p:cNvSpPr txBox="1"/>
          <p:nvPr/>
        </p:nvSpPr>
        <p:spPr>
          <a:xfrm>
            <a:off x="785308" y="2572189"/>
            <a:ext cx="1051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scope of participants will broaden to include </a:t>
            </a:r>
            <a:r>
              <a:rPr lang="en-NZ" sz="2400" dirty="0">
                <a:solidFill>
                  <a:prstClr val="white"/>
                </a:solidFill>
                <a:latin typeface="Calibri" panose="020F0502020204030204"/>
              </a:rPr>
              <a:t>relevant retail and hospitality businesses which are a key part of our visitor economy</a:t>
            </a:r>
            <a:endParaRPr kumimoji="0" lang="en-NZ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Graphic 4" descr="Leaf with solid fill">
            <a:extLst>
              <a:ext uri="{FF2B5EF4-FFF2-40B4-BE49-F238E27FC236}">
                <a16:creationId xmlns:a16="http://schemas.microsoft.com/office/drawing/2014/main" id="{AB2DBE98-D1A3-554B-778F-B32BA68D1E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1719" y="2690318"/>
            <a:ext cx="343589" cy="3435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25DE9AC-D892-34DD-4C04-63FE0F92CB5B}"/>
              </a:ext>
            </a:extLst>
          </p:cNvPr>
          <p:cNvSpPr txBox="1"/>
          <p:nvPr/>
        </p:nvSpPr>
        <p:spPr>
          <a:xfrm>
            <a:off x="785308" y="3401401"/>
            <a:ext cx="1051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</a:t>
            </a:r>
            <a:r>
              <a:rPr lang="en-NZ" sz="2400" dirty="0">
                <a:solidFill>
                  <a:prstClr val="white"/>
                </a:solidFill>
                <a:latin typeface="Calibri" panose="020F0502020204030204"/>
              </a:rPr>
              <a:t>programme will be simplified to improve efficiencies between similar sector organisations  (e.g. Retail)</a:t>
            </a:r>
            <a:endParaRPr kumimoji="0" lang="en-NZ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Graphic 9" descr="Leaf with solid fill">
            <a:extLst>
              <a:ext uri="{FF2B5EF4-FFF2-40B4-BE49-F238E27FC236}">
                <a16:creationId xmlns:a16="http://schemas.microsoft.com/office/drawing/2014/main" id="{7D77AC28-A7DF-9843-F605-35AE4418E6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1719" y="3519530"/>
            <a:ext cx="343589" cy="3435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859EA29-4132-D50B-426C-0E9D3E8456ED}"/>
              </a:ext>
            </a:extLst>
          </p:cNvPr>
          <p:cNvSpPr txBox="1"/>
          <p:nvPr/>
        </p:nvSpPr>
        <p:spPr>
          <a:xfrm>
            <a:off x="785308" y="4218107"/>
            <a:ext cx="1051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sz="2400" dirty="0">
                <a:solidFill>
                  <a:prstClr val="white"/>
                </a:solidFill>
                <a:latin typeface="Calibri" panose="020F0502020204030204"/>
              </a:rPr>
              <a:t>Partnerships for the delivery of the programme will continue to be a key focus </a:t>
            </a:r>
            <a:endParaRPr kumimoji="0" lang="en-NZ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Graphic 11" descr="Leaf with solid fill">
            <a:extLst>
              <a:ext uri="{FF2B5EF4-FFF2-40B4-BE49-F238E27FC236}">
                <a16:creationId xmlns:a16="http://schemas.microsoft.com/office/drawing/2014/main" id="{B727FDF9-7105-7EAD-873E-4A687D3F2A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1719" y="4336236"/>
            <a:ext cx="343589" cy="34358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A3E2A46-2D4E-91B8-BC3C-ACBA13089767}"/>
              </a:ext>
            </a:extLst>
          </p:cNvPr>
          <p:cNvSpPr txBox="1"/>
          <p:nvPr/>
        </p:nvSpPr>
        <p:spPr>
          <a:xfrm>
            <a:off x="785308" y="4734088"/>
            <a:ext cx="1051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sz="2400" dirty="0">
                <a:solidFill>
                  <a:prstClr val="white"/>
                </a:solidFill>
                <a:latin typeface="Calibri" panose="020F0502020204030204"/>
              </a:rPr>
              <a:t>Those organisations who have already graduated will continue to be supported and encouraged to influence other organisations to get involved </a:t>
            </a:r>
            <a:endParaRPr kumimoji="0" lang="en-NZ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Graphic 13" descr="Leaf with solid fill">
            <a:extLst>
              <a:ext uri="{FF2B5EF4-FFF2-40B4-BE49-F238E27FC236}">
                <a16:creationId xmlns:a16="http://schemas.microsoft.com/office/drawing/2014/main" id="{F908C0A4-180C-1BBD-BDF6-FED3E218CF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1719" y="4852217"/>
            <a:ext cx="343589" cy="343589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D6F2417F-8570-0291-2588-E56CA524266C}"/>
              </a:ext>
            </a:extLst>
          </p:cNvPr>
          <p:cNvGrpSpPr/>
          <p:nvPr/>
        </p:nvGrpSpPr>
        <p:grpSpPr>
          <a:xfrm>
            <a:off x="10129367" y="5816588"/>
            <a:ext cx="1757836" cy="815302"/>
            <a:chOff x="2773075" y="2051329"/>
            <a:chExt cx="7560987" cy="3899987"/>
          </a:xfrm>
        </p:grpSpPr>
        <p:pic>
          <p:nvPicPr>
            <p:cNvPr id="21" name="Picture 20" descr="Text&#10;&#10;Description automatically generated">
              <a:extLst>
                <a:ext uri="{FF2B5EF4-FFF2-40B4-BE49-F238E27FC236}">
                  <a16:creationId xmlns:a16="http://schemas.microsoft.com/office/drawing/2014/main" id="{A813CCAA-5819-FAB3-0421-D825A496D1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3075" y="2051329"/>
              <a:ext cx="3899987" cy="3899987"/>
            </a:xfrm>
            <a:prstGeom prst="rect">
              <a:avLst/>
            </a:prstGeom>
          </p:spPr>
        </p:pic>
        <p:pic>
          <p:nvPicPr>
            <p:cNvPr id="22" name="Picture 21" descr="Text&#10;&#10;Description automatically generated">
              <a:extLst>
                <a:ext uri="{FF2B5EF4-FFF2-40B4-BE49-F238E27FC236}">
                  <a16:creationId xmlns:a16="http://schemas.microsoft.com/office/drawing/2014/main" id="{5280F262-2F3C-85BD-B733-FA94C65CDD9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3062" y="2241142"/>
              <a:ext cx="3661000" cy="35203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80306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42F6311-7841-1AAF-7689-355E966606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7262133F-6001-31B6-C3A6-EA01DE6C6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6665" y="0"/>
            <a:ext cx="2380049" cy="1232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C12D3E74-3378-4659-067D-58F5EF89E5FE}"/>
              </a:ext>
            </a:extLst>
          </p:cNvPr>
          <p:cNvGrpSpPr/>
          <p:nvPr/>
        </p:nvGrpSpPr>
        <p:grpSpPr>
          <a:xfrm>
            <a:off x="3799242" y="4410634"/>
            <a:ext cx="4593515" cy="2216077"/>
            <a:chOff x="3835597" y="1770569"/>
            <a:chExt cx="4600289" cy="2368062"/>
          </a:xfrm>
        </p:grpSpPr>
        <p:pic>
          <p:nvPicPr>
            <p:cNvPr id="11" name="Picture 10" descr="Text&#10;&#10;Description automatically generated">
              <a:extLst>
                <a:ext uri="{FF2B5EF4-FFF2-40B4-BE49-F238E27FC236}">
                  <a16:creationId xmlns:a16="http://schemas.microsoft.com/office/drawing/2014/main" id="{110275D1-6922-4C31-4E91-B244D6036E5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1" y="1770569"/>
              <a:ext cx="2339885" cy="2368062"/>
            </a:xfrm>
            <a:prstGeom prst="rect">
              <a:avLst/>
            </a:prstGeom>
          </p:spPr>
        </p:pic>
        <p:pic>
          <p:nvPicPr>
            <p:cNvPr id="18" name="Picture 17" descr="Text&#10;&#10;Description automatically generated">
              <a:extLst>
                <a:ext uri="{FF2B5EF4-FFF2-40B4-BE49-F238E27FC236}">
                  <a16:creationId xmlns:a16="http://schemas.microsoft.com/office/drawing/2014/main" id="{5928C405-94C2-958B-D7F1-8712B5C3F9E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35597" y="1887182"/>
              <a:ext cx="2252326" cy="21348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282064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31D1C070-AC00-9846-A108-8F0FA0FC094A}" vid="{BF27F1C6-6164-7441-8274-7901865A0EE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aed458e-b531-4923-acbb-2d0bd993be60" xsi:nil="true"/>
    <lcf76f155ced4ddcb4097134ff3c332f xmlns="fe038ba3-18a6-4b83-ae36-adb476e15fc2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24B95C64E61474C9984CE43C70D8E2D" ma:contentTypeVersion="16" ma:contentTypeDescription="Create a new document." ma:contentTypeScope="" ma:versionID="4abc17532d46bd724ed4029e2fbe9a92">
  <xsd:schema xmlns:xsd="http://www.w3.org/2001/XMLSchema" xmlns:xs="http://www.w3.org/2001/XMLSchema" xmlns:p="http://schemas.microsoft.com/office/2006/metadata/properties" xmlns:ns2="fe038ba3-18a6-4b83-ae36-adb476e15fc2" xmlns:ns3="aaed458e-b531-4923-acbb-2d0bd993be60" targetNamespace="http://schemas.microsoft.com/office/2006/metadata/properties" ma:root="true" ma:fieldsID="881d6c2d8ab87cf6cea74840a493a8ce" ns2:_="" ns3:_="">
    <xsd:import namespace="fe038ba3-18a6-4b83-ae36-adb476e15fc2"/>
    <xsd:import namespace="aaed458e-b531-4923-acbb-2d0bd993be6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038ba3-18a6-4b83-ae36-adb476e15fc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bad9ea59-362a-4443-bbab-b0dbc5d7e4d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ed458e-b531-4923-acbb-2d0bd993be60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1a3877a0-5f2f-4582-9e89-b99692e62692}" ma:internalName="TaxCatchAll" ma:showField="CatchAllData" ma:web="aaed458e-b531-4923-acbb-2d0bd993be6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92B0676-41B4-4A90-AC70-6CD28BD547F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DF080E9-A5F4-488D-A963-D693BD421F7A}">
  <ds:schemaRefs>
    <ds:schemaRef ds:uri="http://schemas.microsoft.com/office/2006/documentManagement/types"/>
    <ds:schemaRef ds:uri="http://purl.org/dc/dcmitype/"/>
    <ds:schemaRef ds:uri="http://www.w3.org/XML/1998/namespace"/>
    <ds:schemaRef ds:uri="f1296f3a-81d2-4cd0-a120-d9438475924f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45b33256-80ea-40c4-bd98-9db62a371a59"/>
    <ds:schemaRef ds:uri="http://purl.org/dc/terms/"/>
    <ds:schemaRef ds:uri="aaed458e-b531-4923-acbb-2d0bd993be60"/>
    <ds:schemaRef ds:uri="fe038ba3-18a6-4b83-ae36-adb476e15fc2"/>
  </ds:schemaRefs>
</ds:datastoreItem>
</file>

<file path=customXml/itemProps3.xml><?xml version="1.0" encoding="utf-8"?>
<ds:datastoreItem xmlns:ds="http://schemas.openxmlformats.org/officeDocument/2006/customXml" ds:itemID="{FC6A942A-A8D8-482B-856A-61E21F3D799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e038ba3-18a6-4b83-ae36-adb476e15fc2"/>
    <ds:schemaRef ds:uri="aaed458e-b531-4923-acbb-2d0bd993be6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Staff engagement survey presso</Template>
  <TotalTime>6430</TotalTime>
  <Words>318</Words>
  <Application>Microsoft Office PowerPoint</Application>
  <PresentationFormat>Widescreen</PresentationFormat>
  <Paragraphs>34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Arial</vt:lpstr>
      <vt:lpstr>Brandon Grotesque Black</vt:lpstr>
      <vt:lpstr>Calibre Regular</vt:lpstr>
      <vt:lpstr>Calibri</vt:lpstr>
      <vt:lpstr>Calibri Light</vt:lpstr>
      <vt:lpstr>Office Theme</vt:lpstr>
      <vt:lpstr>Office Theme</vt:lpstr>
      <vt:lpstr>PowerPoint Presentation</vt:lpstr>
      <vt:lpstr>The Green Room | Te Rūma Kākāriki </vt:lpstr>
      <vt:lpstr>Programme Alignment </vt:lpstr>
      <vt:lpstr>100 Graduates: Celebrating Success </vt:lpstr>
      <vt:lpstr>Key Learnings </vt:lpstr>
      <vt:lpstr>Key Learnings </vt:lpstr>
      <vt:lpstr>100 Graduates: Now What?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TBOP Team Wellness Day</dc:title>
  <dc:creator>Stacey Linton</dc:creator>
  <cp:lastModifiedBy>Kirsty Davies</cp:lastModifiedBy>
  <cp:revision>206</cp:revision>
  <cp:lastPrinted>2022-11-29T22:24:02Z</cp:lastPrinted>
  <dcterms:created xsi:type="dcterms:W3CDTF">2022-09-07T06:07:20Z</dcterms:created>
  <dcterms:modified xsi:type="dcterms:W3CDTF">2024-08-07T02:21:13Z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0x010100924B95C64E61474C9984CE43C70D8E2D</vt:lpwstr>
  </property>
  <property fmtid="{D5CDD505-2E9C-101B-9397-08002B2CF9AE}" pid="3" name="Order">
    <vt:lpwstr>6854600.00000000</vt:lpwstr>
  </property>
  <property fmtid="{D5CDD505-2E9C-101B-9397-08002B2CF9AE}" pid="4" name="xd_ProgID">
    <vt:lpwstr/>
  </property>
  <property fmtid="{D5CDD505-2E9C-101B-9397-08002B2CF9AE}" pid="5" name="ComplianceAssetId">
    <vt:lpwstr/>
  </property>
  <property fmtid="{D5CDD505-2E9C-101B-9397-08002B2CF9AE}" pid="6" name="TemplateUrl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  <property fmtid="{D5CDD505-2E9C-101B-9397-08002B2CF9AE}" pid="9" name="xd_Signature">
    <vt:lpwstr/>
  </property>
  <property fmtid="{D5CDD505-2E9C-101B-9397-08002B2CF9AE}" pid="10" name="MediaServiceImageTags">
    <vt:lpwstr/>
  </property>
</Properties>
</file>